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5.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6.xml" ContentType="application/vnd.openxmlformats-officedocument.presentationml.notesSlide+xml"/>
  <Override PartName="/ppt/tags/tag18.xml" ContentType="application/vnd.openxmlformats-officedocument.presentationml.tags+xml"/>
  <Override PartName="/ppt/notesSlides/notesSlide7.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8.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9.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0.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20.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21.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22.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23.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24.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31.xml" ContentType="application/vnd.openxmlformats-officedocument.presentationml.notesSlide+xml"/>
  <Override PartName="/ppt/tags/tag82.xml" ContentType="application/vnd.openxmlformats-officedocument.presentationml.tags+xml"/>
  <Override PartName="/ppt/notesSlides/notesSlide32.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89.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62.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63.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64.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notesSlides/notesSlide65.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66.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71.xml" ContentType="application/vnd.openxmlformats-officedocument.presentationml.notesSlide+xml"/>
  <Override PartName="/ppt/tags/tag145.xml" ContentType="application/vnd.openxmlformats-officedocument.presentationml.tags+xml"/>
  <Override PartName="/ppt/notesSlides/notesSlide72.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notesSlides/notesSlide75.xml" ContentType="application/vnd.openxmlformats-officedocument.presentationml.notesSlide+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notesSlides/notesSlide76.xml" ContentType="application/vnd.openxmlformats-officedocument.presentationml.notesSlide+xml"/>
  <Override PartName="/ppt/tags/tag160.xml" ContentType="application/vnd.openxmlformats-officedocument.presentationml.tags+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notesSlides/notesSlide81.xml" ContentType="application/vnd.openxmlformats-officedocument.presentationml.notesSlide+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notesSlides/notesSlide82.xml" ContentType="application/vnd.openxmlformats-officedocument.presentationml.notesSlide+xml"/>
  <Override PartName="/ppt/tags/tag175.xml" ContentType="application/vnd.openxmlformats-officedocument.presentationml.tags+xml"/>
  <Override PartName="/ppt/tags/tag176.xml" ContentType="application/vnd.openxmlformats-officedocument.presentationml.tags+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84" r:id="rId1"/>
    <p:sldMasterId id="2147484092" r:id="rId2"/>
  </p:sldMasterIdLst>
  <p:notesMasterIdLst>
    <p:notesMasterId r:id="rId119"/>
  </p:notesMasterIdLst>
  <p:handoutMasterIdLst>
    <p:handoutMasterId r:id="rId120"/>
  </p:handoutMasterIdLst>
  <p:sldIdLst>
    <p:sldId id="256" r:id="rId3"/>
    <p:sldId id="257" r:id="rId4"/>
    <p:sldId id="485" r:id="rId5"/>
    <p:sldId id="454" r:id="rId6"/>
    <p:sldId id="455" r:id="rId7"/>
    <p:sldId id="453" r:id="rId8"/>
    <p:sldId id="457" r:id="rId9"/>
    <p:sldId id="451" r:id="rId10"/>
    <p:sldId id="456" r:id="rId11"/>
    <p:sldId id="306" r:id="rId12"/>
    <p:sldId id="495" r:id="rId13"/>
    <p:sldId id="360" r:id="rId14"/>
    <p:sldId id="459" r:id="rId15"/>
    <p:sldId id="496" r:id="rId16"/>
    <p:sldId id="497" r:id="rId17"/>
    <p:sldId id="462" r:id="rId18"/>
    <p:sldId id="369" r:id="rId19"/>
    <p:sldId id="470" r:id="rId20"/>
    <p:sldId id="407" r:id="rId21"/>
    <p:sldId id="486" r:id="rId22"/>
    <p:sldId id="271" r:id="rId23"/>
    <p:sldId id="487" r:id="rId24"/>
    <p:sldId id="272" r:id="rId25"/>
    <p:sldId id="480" r:id="rId26"/>
    <p:sldId id="481" r:id="rId27"/>
    <p:sldId id="482" r:id="rId28"/>
    <p:sldId id="483" r:id="rId29"/>
    <p:sldId id="484" r:id="rId30"/>
    <p:sldId id="472" r:id="rId31"/>
    <p:sldId id="260" r:id="rId32"/>
    <p:sldId id="290" r:id="rId33"/>
    <p:sldId id="498" r:id="rId34"/>
    <p:sldId id="291" r:id="rId35"/>
    <p:sldId id="292" r:id="rId36"/>
    <p:sldId id="293" r:id="rId37"/>
    <p:sldId id="463" r:id="rId38"/>
    <p:sldId id="313" r:id="rId39"/>
    <p:sldId id="375" r:id="rId40"/>
    <p:sldId id="452" r:id="rId41"/>
    <p:sldId id="488" r:id="rId42"/>
    <p:sldId id="267" r:id="rId43"/>
    <p:sldId id="289" r:id="rId44"/>
    <p:sldId id="307" r:id="rId45"/>
    <p:sldId id="265" r:id="rId46"/>
    <p:sldId id="266" r:id="rId47"/>
    <p:sldId id="268" r:id="rId48"/>
    <p:sldId id="295" r:id="rId49"/>
    <p:sldId id="300" r:id="rId50"/>
    <p:sldId id="311" r:id="rId51"/>
    <p:sldId id="489" r:id="rId52"/>
    <p:sldId id="294" r:id="rId53"/>
    <p:sldId id="490" r:id="rId54"/>
    <p:sldId id="330" r:id="rId55"/>
    <p:sldId id="439" r:id="rId56"/>
    <p:sldId id="314" r:id="rId57"/>
    <p:sldId id="366" r:id="rId58"/>
    <p:sldId id="379" r:id="rId59"/>
    <p:sldId id="370" r:id="rId60"/>
    <p:sldId id="381" r:id="rId61"/>
    <p:sldId id="336" r:id="rId62"/>
    <p:sldId id="491" r:id="rId63"/>
    <p:sldId id="335" r:id="rId64"/>
    <p:sldId id="373" r:id="rId65"/>
    <p:sldId id="449" r:id="rId66"/>
    <p:sldId id="346" r:id="rId67"/>
    <p:sldId id="492" r:id="rId68"/>
    <p:sldId id="328" r:id="rId69"/>
    <p:sldId id="408" r:id="rId70"/>
    <p:sldId id="435" r:id="rId71"/>
    <p:sldId id="436" r:id="rId72"/>
    <p:sldId id="437" r:id="rId73"/>
    <p:sldId id="438" r:id="rId74"/>
    <p:sldId id="464" r:id="rId75"/>
    <p:sldId id="465" r:id="rId76"/>
    <p:sldId id="466" r:id="rId77"/>
    <p:sldId id="467" r:id="rId78"/>
    <p:sldId id="447" r:id="rId79"/>
    <p:sldId id="412" r:id="rId80"/>
    <p:sldId id="476" r:id="rId81"/>
    <p:sldId id="477" r:id="rId82"/>
    <p:sldId id="478" r:id="rId83"/>
    <p:sldId id="479" r:id="rId84"/>
    <p:sldId id="392" r:id="rId85"/>
    <p:sldId id="441" r:id="rId86"/>
    <p:sldId id="413" r:id="rId87"/>
    <p:sldId id="432" r:id="rId88"/>
    <p:sldId id="433" r:id="rId89"/>
    <p:sldId id="442" r:id="rId90"/>
    <p:sldId id="352" r:id="rId91"/>
    <p:sldId id="399" r:id="rId92"/>
    <p:sldId id="391" r:id="rId93"/>
    <p:sldId id="319" r:id="rId94"/>
    <p:sldId id="493" r:id="rId95"/>
    <p:sldId id="359" r:id="rId96"/>
    <p:sldId id="383" r:id="rId97"/>
    <p:sldId id="342" r:id="rId98"/>
    <p:sldId id="372" r:id="rId99"/>
    <p:sldId id="396" r:id="rId100"/>
    <p:sldId id="397" r:id="rId101"/>
    <p:sldId id="395" r:id="rId102"/>
    <p:sldId id="422" r:id="rId103"/>
    <p:sldId id="262" r:id="rId104"/>
    <p:sldId id="261" r:id="rId105"/>
    <p:sldId id="263" r:id="rId106"/>
    <p:sldId id="368" r:id="rId107"/>
    <p:sldId id="423" r:id="rId108"/>
    <p:sldId id="473" r:id="rId109"/>
    <p:sldId id="474" r:id="rId110"/>
    <p:sldId id="469" r:id="rId111"/>
    <p:sldId id="444" r:id="rId112"/>
    <p:sldId id="445" r:id="rId113"/>
    <p:sldId id="446" r:id="rId114"/>
    <p:sldId id="450" r:id="rId115"/>
    <p:sldId id="443" r:id="rId116"/>
    <p:sldId id="419" r:id="rId117"/>
    <p:sldId id="393" r:id="rId118"/>
  </p:sldIdLst>
  <p:sldSz cx="9144000" cy="6858000" type="screen4x3"/>
  <p:notesSz cx="7315200" cy="9601200"/>
  <p:embeddedFontLst>
    <p:embeddedFont>
      <p:font typeface="Baskerville Old Face" panose="02020602080505020303" pitchFamily="18" charset="0"/>
      <p:regular r:id="rId121"/>
    </p:embeddedFont>
    <p:embeddedFont>
      <p:font typeface="Cambria Math" panose="02040503050406030204" pitchFamily="18" charset="0"/>
      <p:regular r:id="rId122"/>
    </p:embeddedFont>
    <p:embeddedFont>
      <p:font typeface="Century Gothic" panose="020B0502020202020204" pitchFamily="34" charset="0"/>
      <p:regular r:id="rId123"/>
      <p:bold r:id="rId124"/>
      <p:italic r:id="rId125"/>
      <p:boldItalic r:id="rId126"/>
    </p:embeddedFont>
    <p:embeddedFont>
      <p:font typeface="Curlz MT" panose="04040404050702020202" pitchFamily="82" charset="0"/>
      <p:regular r:id="rId127"/>
    </p:embeddedFont>
    <p:embeddedFont>
      <p:font typeface="Book Antiqua" panose="02040602050305030304" pitchFamily="18" charset="0"/>
      <p:regular r:id="rId128"/>
      <p:bold r:id="rId129"/>
      <p:italic r:id="rId130"/>
      <p:boldItalic r:id="rId131"/>
    </p:embeddedFont>
    <p:embeddedFont>
      <p:font typeface="Calibri" panose="020F0502020204030204" pitchFamily="34" charset="0"/>
      <p:regular r:id="rId132"/>
      <p:bold r:id="rId133"/>
      <p:italic r:id="rId134"/>
      <p:boldItalic r:id="rId135"/>
    </p:embeddedFont>
    <p:embeddedFont>
      <p:font typeface="Candara" panose="020E0502030303020204" pitchFamily="34" charset="0"/>
      <p:regular r:id="rId136"/>
      <p:bold r:id="rId137"/>
      <p:italic r:id="rId138"/>
      <p:boldItalic r:id="rId139"/>
    </p:embeddedFont>
    <p:embeddedFont>
      <p:font typeface="Euclid Symbol" panose="05050102010706020507" pitchFamily="18" charset="2"/>
      <p:regular r:id="rId140"/>
      <p:bold r:id="rId141"/>
      <p:italic r:id="rId142"/>
      <p:boldItalic r:id="rId143"/>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F33E2F45-CD92-4FE1-9CBB-4D1C8291F4CA}">
          <p14:sldIdLst>
            <p14:sldId id="256"/>
            <p14:sldId id="257"/>
          </p14:sldIdLst>
        </p14:section>
        <p14:section name="Fluids Review" id="{33DA72CF-A919-4295-B988-A3F3C0F0C738}">
          <p14:sldIdLst>
            <p14:sldId id="485"/>
            <p14:sldId id="454"/>
            <p14:sldId id="455"/>
            <p14:sldId id="453"/>
            <p14:sldId id="457"/>
            <p14:sldId id="451"/>
            <p14:sldId id="456"/>
            <p14:sldId id="306"/>
            <p14:sldId id="495"/>
            <p14:sldId id="360"/>
            <p14:sldId id="459"/>
            <p14:sldId id="496"/>
            <p14:sldId id="497"/>
            <p14:sldId id="462"/>
            <p14:sldId id="369"/>
            <p14:sldId id="470"/>
            <p14:sldId id="407"/>
          </p14:sldIdLst>
        </p14:section>
        <p14:section name="Constant Flow Devices" id="{801464E8-C751-4920-943C-62E23AE84A88}">
          <p14:sldIdLst>
            <p14:sldId id="486"/>
            <p14:sldId id="271"/>
            <p14:sldId id="487"/>
            <p14:sldId id="272"/>
            <p14:sldId id="480"/>
            <p14:sldId id="481"/>
            <p14:sldId id="482"/>
            <p14:sldId id="483"/>
            <p14:sldId id="484"/>
            <p14:sldId id="472"/>
            <p14:sldId id="260"/>
            <p14:sldId id="290"/>
            <p14:sldId id="498"/>
            <p14:sldId id="291"/>
            <p14:sldId id="292"/>
            <p14:sldId id="293"/>
            <p14:sldId id="463"/>
            <p14:sldId id="313"/>
            <p14:sldId id="375"/>
            <p14:sldId id="452"/>
            <p14:sldId id="488"/>
            <p14:sldId id="267"/>
            <p14:sldId id="289"/>
            <p14:sldId id="307"/>
            <p14:sldId id="265"/>
            <p14:sldId id="266"/>
            <p14:sldId id="268"/>
            <p14:sldId id="295"/>
            <p14:sldId id="300"/>
            <p14:sldId id="311"/>
            <p14:sldId id="489"/>
            <p14:sldId id="294"/>
          </p14:sldIdLst>
        </p14:section>
        <p14:section name="Flow Control Technologies" id="{544DB84A-C4C3-4E47-8E5A-E9CDE5FE5387}">
          <p14:sldIdLst>
            <p14:sldId id="490"/>
            <p14:sldId id="330"/>
          </p14:sldIdLst>
        </p14:section>
        <p14:section name="Flow Controller" id="{262F6A20-208C-4511-8E17-AF09E0B3093F}">
          <p14:sldIdLst>
            <p14:sldId id="439"/>
            <p14:sldId id="314"/>
            <p14:sldId id="366"/>
            <p14:sldId id="379"/>
            <p14:sldId id="370"/>
            <p14:sldId id="381"/>
          </p14:sldIdLst>
        </p14:section>
        <p14:section name="Dose Controller" id="{B9996DE7-5058-4F78-9AD5-47639BF00817}">
          <p14:sldIdLst>
            <p14:sldId id="336"/>
            <p14:sldId id="491"/>
            <p14:sldId id="335"/>
            <p14:sldId id="373"/>
            <p14:sldId id="449"/>
            <p14:sldId id="346"/>
            <p14:sldId id="492"/>
            <p14:sldId id="328"/>
            <p14:sldId id="408"/>
            <p14:sldId id="435"/>
            <p14:sldId id="436"/>
            <p14:sldId id="437"/>
            <p14:sldId id="438"/>
            <p14:sldId id="464"/>
            <p14:sldId id="465"/>
            <p14:sldId id="466"/>
            <p14:sldId id="467"/>
            <p14:sldId id="447"/>
            <p14:sldId id="412"/>
            <p14:sldId id="476"/>
            <p14:sldId id="477"/>
            <p14:sldId id="478"/>
            <p14:sldId id="479"/>
            <p14:sldId id="392"/>
            <p14:sldId id="441"/>
          </p14:sldIdLst>
        </p14:section>
        <p14:section name="Flow Controller Design" id="{1596D4F2-4AA0-4E50-9ED1-1C91C88C434E}">
          <p14:sldIdLst>
            <p14:sldId id="413"/>
            <p14:sldId id="432"/>
            <p14:sldId id="433"/>
            <p14:sldId id="442"/>
            <p14:sldId id="352"/>
          </p14:sldIdLst>
        </p14:section>
        <p14:section name="Conclusions" id="{88426F4C-7DCF-4358-B983-92876A5E29CA}">
          <p14:sldIdLst>
            <p14:sldId id="399"/>
            <p14:sldId id="391"/>
            <p14:sldId id="319"/>
          </p14:sldIdLst>
        </p14:section>
        <p14:section name="Extras" id="{A5E7008E-E080-434B-A4F0-86CBC0D99519}">
          <p14:sldIdLst>
            <p14:sldId id="493"/>
            <p14:sldId id="359"/>
            <p14:sldId id="383"/>
            <p14:sldId id="342"/>
            <p14:sldId id="372"/>
            <p14:sldId id="396"/>
            <p14:sldId id="397"/>
            <p14:sldId id="395"/>
            <p14:sldId id="422"/>
            <p14:sldId id="262"/>
            <p14:sldId id="261"/>
            <p14:sldId id="263"/>
            <p14:sldId id="368"/>
            <p14:sldId id="423"/>
            <p14:sldId id="473"/>
            <p14:sldId id="474"/>
            <p14:sldId id="469"/>
            <p14:sldId id="444"/>
            <p14:sldId id="445"/>
            <p14:sldId id="446"/>
            <p14:sldId id="450"/>
            <p14:sldId id="443"/>
            <p14:sldId id="419"/>
            <p14:sldId id="3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FF01"/>
    <a:srgbClr val="66FF33"/>
    <a:srgbClr val="0000FF"/>
    <a:srgbClr val="B52D48"/>
    <a:srgbClr val="FFFFFF"/>
    <a:srgbClr val="0066FF"/>
    <a:srgbClr val="009900"/>
    <a:srgbClr val="EAEAEA"/>
    <a:srgbClr val="7E69FF"/>
    <a:srgbClr val="F14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83" autoAdjust="0"/>
    <p:restoredTop sz="90613" autoAdjust="0"/>
  </p:normalViewPr>
  <p:slideViewPr>
    <p:cSldViewPr snapToGrid="0">
      <p:cViewPr varScale="1">
        <p:scale>
          <a:sx n="86" d="100"/>
          <a:sy n="86" d="100"/>
        </p:scale>
        <p:origin x="1296"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970"/>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font" Target="fonts/font18.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font" Target="fonts/font8.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font" Target="fonts/font14.fntdata"/><Relationship Id="rId139" Type="http://schemas.openxmlformats.org/officeDocument/2006/relationships/font" Target="fonts/font19.fntdata"/><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font" Target="fonts/font4.fntdata"/><Relationship Id="rId129" Type="http://schemas.openxmlformats.org/officeDocument/2006/relationships/font" Target="fonts/font9.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font" Target="fonts/font20.fntdata"/><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notesMaster" Target="notesMasters/notesMaster1.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font" Target="fonts/font10.fntdata"/><Relationship Id="rId135" Type="http://schemas.openxmlformats.org/officeDocument/2006/relationships/font" Target="fonts/font15.fntdata"/><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handoutMaster" Target="handoutMasters/handoutMaster1.xml"/><Relationship Id="rId125" Type="http://schemas.openxmlformats.org/officeDocument/2006/relationships/font" Target="fonts/font5.fntdata"/><Relationship Id="rId141" Type="http://schemas.openxmlformats.org/officeDocument/2006/relationships/font" Target="fonts/font21.fntdata"/><Relationship Id="rId14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font" Target="fonts/font11.fntdata"/><Relationship Id="rId136" Type="http://schemas.openxmlformats.org/officeDocument/2006/relationships/font" Target="fonts/font16.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font" Target="fonts/font6.fntdata"/><Relationship Id="rId14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font" Target="fonts/font1.fntdata"/><Relationship Id="rId142" Type="http://schemas.openxmlformats.org/officeDocument/2006/relationships/font" Target="fonts/font22.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font" Target="fonts/font17.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font" Target="fonts/font12.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font" Target="fonts/font7.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font" Target="fonts/font2.fntdata"/><Relationship Id="rId143" Type="http://schemas.openxmlformats.org/officeDocument/2006/relationships/font" Target="fonts/font23.fntdata"/><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font" Target="fonts/font13.fntdata"/><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font" Target="fonts/font3.fntdata"/><Relationship Id="rId144"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image" Target="../media/image50.emf"/><Relationship Id="rId4" Type="http://schemas.openxmlformats.org/officeDocument/2006/relationships/image" Target="../media/image53.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97.wmf"/><Relationship Id="rId1" Type="http://schemas.openxmlformats.org/officeDocument/2006/relationships/image" Target="../media/image9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80.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12.emf"/><Relationship Id="rId1" Type="http://schemas.openxmlformats.org/officeDocument/2006/relationships/image" Target="../media/image21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confluence.cornell.edu/display/AGUACLARA/High+Flow+Dose+Controller"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16</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17</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18</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05634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1AB4BA-F36C-4164-AFD7-2D84A88CB557}" type="slidenum">
              <a:rPr lang="en-US"/>
              <a:pPr/>
              <a:t>21</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591044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9D190F-D28B-48D5-BC1C-A2E41E986997}" type="slidenum">
              <a:rPr lang="en-US"/>
              <a:pPr/>
              <a:t>23</a:t>
            </a:fld>
            <a:endParaRPr 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29</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D169E-2B2E-4B63-A29B-975373432676}" type="slidenum">
              <a:rPr lang="en-US"/>
              <a:pPr/>
              <a:t>30</a:t>
            </a:fld>
            <a:endParaRPr 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31</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32</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522195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E8C856-BE26-4909-A549-0668629E8B6F}" type="slidenum">
              <a:rPr lang="en-US"/>
              <a:pPr/>
              <a:t>33</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7334D3-AA4A-4833-8FE7-A5A326CD1D53}" type="slidenum">
              <a:rPr lang="en-US"/>
              <a:pPr/>
              <a:t>34</a:t>
            </a:fld>
            <a:endParaRPr 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A5BA40-7ED8-4AC9-B198-3DE07CCA97F4}" type="slidenum">
              <a:rPr lang="en-US"/>
              <a:pPr/>
              <a:t>35</a:t>
            </a:fld>
            <a:endParaRPr lang="en-US"/>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p:txBody>
          <a:bodyPr/>
          <a:lstStyle/>
          <a:p>
            <a:r>
              <a:rPr lang="es-HN" dirty="0" err="1"/>
              <a:t>When</a:t>
            </a:r>
            <a:r>
              <a:rPr lang="es-HN" dirty="0"/>
              <a:t> </a:t>
            </a:r>
            <a:r>
              <a:rPr lang="es-HN" dirty="0" err="1"/>
              <a:t>does</a:t>
            </a:r>
            <a:r>
              <a:rPr lang="es-HN" dirty="0"/>
              <a:t> </a:t>
            </a:r>
            <a:r>
              <a:rPr lang="es-HN" dirty="0" err="1"/>
              <a:t>the</a:t>
            </a:r>
            <a:r>
              <a:rPr lang="es-HN" dirty="0"/>
              <a:t> </a:t>
            </a:r>
            <a:r>
              <a:rPr lang="es-HN" dirty="0" err="1"/>
              <a:t>flow</a:t>
            </a:r>
            <a:r>
              <a:rPr lang="es-HN" dirty="0"/>
              <a:t> </a:t>
            </a:r>
            <a:r>
              <a:rPr lang="es-HN" dirty="0" err="1"/>
              <a:t>rate</a:t>
            </a:r>
            <a:r>
              <a:rPr lang="es-HN" dirty="0"/>
              <a:t> </a:t>
            </a:r>
            <a:r>
              <a:rPr lang="es-HN" dirty="0" err="1"/>
              <a:t>go</a:t>
            </a:r>
            <a:r>
              <a:rPr lang="es-HN" dirty="0"/>
              <a:t> </a:t>
            </a:r>
            <a:r>
              <a:rPr lang="es-HN" dirty="0" err="1"/>
              <a:t>to</a:t>
            </a:r>
            <a:r>
              <a:rPr lang="es-HN" dirty="0"/>
              <a:t> </a:t>
            </a:r>
            <a:r>
              <a:rPr lang="es-HN" dirty="0" err="1"/>
              <a:t>zero</a:t>
            </a:r>
            <a:r>
              <a:rPr lang="es-HN" dirty="0"/>
              <a:t>?</a:t>
            </a:r>
          </a:p>
          <a:p>
            <a:r>
              <a:rPr lang="es-HN" dirty="0" err="1"/>
              <a:t>What</a:t>
            </a:r>
            <a:r>
              <a:rPr lang="es-HN" baseline="0" dirty="0"/>
              <a:t> </a:t>
            </a:r>
            <a:r>
              <a:rPr lang="es-HN" baseline="0" dirty="0" err="1"/>
              <a:t>is</a:t>
            </a:r>
            <a:r>
              <a:rPr lang="es-HN" baseline="0" dirty="0"/>
              <a:t> </a:t>
            </a:r>
            <a:r>
              <a:rPr lang="es-HN" baseline="0" dirty="0" err="1"/>
              <a:t>the</a:t>
            </a:r>
            <a:r>
              <a:rPr lang="es-HN" baseline="0" dirty="0"/>
              <a:t> </a:t>
            </a:r>
            <a:r>
              <a:rPr lang="es-HN" baseline="0" dirty="0" err="1"/>
              <a:t>average</a:t>
            </a:r>
            <a:r>
              <a:rPr lang="es-HN" baseline="0" dirty="0"/>
              <a:t> </a:t>
            </a:r>
            <a:r>
              <a:rPr lang="es-HN" baseline="0" dirty="0" err="1"/>
              <a:t>flow</a:t>
            </a:r>
            <a:r>
              <a:rPr lang="es-HN" baseline="0" dirty="0"/>
              <a:t> </a:t>
            </a:r>
            <a:r>
              <a:rPr lang="es-HN" baseline="0" dirty="0" err="1"/>
              <a:t>rate</a:t>
            </a:r>
            <a:r>
              <a:rPr lang="es-HN" baseline="0" dirty="0"/>
              <a:t> </a:t>
            </a:r>
            <a:r>
              <a:rPr lang="es-HN" baseline="0" dirty="0" err="1"/>
              <a:t>during</a:t>
            </a:r>
            <a:r>
              <a:rPr lang="es-HN" baseline="0" dirty="0"/>
              <a:t> </a:t>
            </a:r>
            <a:r>
              <a:rPr lang="es-HN" baseline="0" dirty="0" err="1"/>
              <a:t>this</a:t>
            </a:r>
            <a:r>
              <a:rPr lang="es-HN" baseline="0" dirty="0"/>
              <a:t> </a:t>
            </a:r>
            <a:r>
              <a:rPr lang="es-HN" baseline="0" dirty="0" err="1"/>
              <a:t>process</a:t>
            </a:r>
            <a:r>
              <a:rPr lang="es-HN" baseline="0" dirty="0"/>
              <a:t> </a:t>
            </a:r>
            <a:r>
              <a:rPr lang="es-HN" baseline="0" dirty="0" err="1"/>
              <a:t>if</a:t>
            </a:r>
            <a:r>
              <a:rPr lang="es-HN" baseline="0" dirty="0"/>
              <a:t> </a:t>
            </a:r>
            <a:r>
              <a:rPr lang="es-HN" baseline="0" dirty="0" err="1"/>
              <a:t>the</a:t>
            </a:r>
            <a:r>
              <a:rPr lang="es-HN" baseline="0" dirty="0"/>
              <a:t> </a:t>
            </a:r>
            <a:r>
              <a:rPr lang="es-HN" baseline="0" dirty="0" err="1"/>
              <a:t>tank</a:t>
            </a:r>
            <a:r>
              <a:rPr lang="es-HN" baseline="0" dirty="0"/>
              <a:t> </a:t>
            </a:r>
            <a:r>
              <a:rPr lang="es-HN" baseline="0" dirty="0" err="1"/>
              <a:t>is</a:t>
            </a:r>
            <a:r>
              <a:rPr lang="es-HN" baseline="0" dirty="0"/>
              <a:t> </a:t>
            </a:r>
            <a:r>
              <a:rPr lang="es-HN" baseline="0" dirty="0" err="1"/>
              <a:t>drained</a:t>
            </a:r>
            <a:r>
              <a:rPr lang="es-HN" baseline="0" dirty="0"/>
              <a:t> </a:t>
            </a:r>
            <a:r>
              <a:rPr lang="es-HN" baseline="0" dirty="0" err="1"/>
              <a:t>completely</a:t>
            </a:r>
            <a:r>
              <a:rPr lang="es-HN" baseline="0" dirty="0"/>
              <a:t>? 0.5 Q0.</a:t>
            </a:r>
          </a:p>
          <a:p>
            <a:r>
              <a:rPr lang="es-HN" baseline="0" dirty="0" err="1"/>
              <a:t>How</a:t>
            </a:r>
            <a:r>
              <a:rPr lang="es-HN" baseline="0" dirty="0"/>
              <a:t> </a:t>
            </a:r>
            <a:r>
              <a:rPr lang="es-HN" baseline="0" dirty="0" err="1"/>
              <a:t>could</a:t>
            </a:r>
            <a:r>
              <a:rPr lang="es-HN" baseline="0" dirty="0"/>
              <a:t> </a:t>
            </a:r>
            <a:r>
              <a:rPr lang="es-HN" baseline="0" dirty="0" err="1"/>
              <a:t>you</a:t>
            </a:r>
            <a:r>
              <a:rPr lang="es-HN" baseline="0" dirty="0"/>
              <a:t> </a:t>
            </a:r>
            <a:r>
              <a:rPr lang="es-HN" baseline="0" dirty="0" err="1"/>
              <a:t>modify</a:t>
            </a:r>
            <a:r>
              <a:rPr lang="es-HN" baseline="0" dirty="0"/>
              <a:t> </a:t>
            </a:r>
            <a:r>
              <a:rPr lang="es-HN" baseline="0" dirty="0" err="1"/>
              <a:t>the</a:t>
            </a:r>
            <a:r>
              <a:rPr lang="es-HN" baseline="0" dirty="0"/>
              <a:t> </a:t>
            </a:r>
            <a:r>
              <a:rPr lang="es-HN" baseline="0" dirty="0" err="1"/>
              <a:t>design</a:t>
            </a:r>
            <a:r>
              <a:rPr lang="es-HN" baseline="0" dirty="0"/>
              <a:t> </a:t>
            </a:r>
            <a:r>
              <a:rPr lang="es-HN" baseline="0" dirty="0" err="1"/>
              <a:t>to</a:t>
            </a:r>
            <a:r>
              <a:rPr lang="es-HN" baseline="0" dirty="0"/>
              <a:t> </a:t>
            </a:r>
            <a:r>
              <a:rPr lang="es-HN" baseline="0" dirty="0" err="1"/>
              <a:t>keep</a:t>
            </a:r>
            <a:r>
              <a:rPr lang="es-HN" baseline="0" dirty="0"/>
              <a:t> Q more </a:t>
            </a:r>
            <a:r>
              <a:rPr lang="es-HN" baseline="0" dirty="0" err="1"/>
              <a:t>constant</a:t>
            </a:r>
            <a:r>
              <a:rPr lang="es-HN" baseline="0" dirty="0"/>
              <a:t>?</a:t>
            </a:r>
            <a:endParaRPr lang="es-H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09EFB-C94E-456B-A92D-D9CECCDD2711}" type="slidenum">
              <a:rPr lang="en-US"/>
              <a:pPr/>
              <a:t>37</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38</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the simple energy source?</a:t>
            </a:r>
          </a:p>
          <a:p>
            <a:r>
              <a:rPr lang="en-US" baseline="0" dirty="0"/>
              <a:t>Big question is can we develop a dosing system based on fluid dynamics.</a:t>
            </a:r>
          </a:p>
          <a:p>
            <a:r>
              <a:rPr lang="en-US" baseline="0" dirty="0"/>
              <a:t>Elegant simplicity</a:t>
            </a:r>
          </a:p>
          <a:p>
            <a:r>
              <a:rPr lang="en-US" baseline="0" dirty="0"/>
              <a:t>Few moving parts</a:t>
            </a:r>
          </a:p>
          <a:p>
            <a:r>
              <a:rPr lang="en-US" baseline="0" dirty="0"/>
              <a:t>Easy for the operator to set the chemical dose (rather than flow)</a:t>
            </a:r>
          </a:p>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39</a:t>
            </a:fld>
            <a:endParaRPr lang="en-US"/>
          </a:p>
        </p:txBody>
      </p:sp>
    </p:spTree>
    <p:extLst>
      <p:ext uri="{BB962C8B-B14F-4D97-AF65-F5344CB8AC3E}">
        <p14:creationId xmlns:p14="http://schemas.microsoft.com/office/powerpoint/2010/main" val="13701337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0808382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5D099B-4F19-4940-B3B2-2F3BEBEBF4D3}" type="slidenum">
              <a:rPr lang="en-US"/>
              <a:pPr/>
              <a:t>41</a:t>
            </a:fld>
            <a:endParaRPr lang="en-US"/>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42</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9111172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7D1A-32E4-4A21-B152-FDA83B68F6F9}" type="slidenum">
              <a:rPr lang="en-US"/>
              <a:pPr/>
              <a:t>43</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3435FA-7F77-49EA-91A3-A63DDAB31BFF}" type="slidenum">
              <a:rPr lang="en-US"/>
              <a:pPr/>
              <a:t>44</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7EE61-5C85-4186-8465-86C0116C528F}" type="slidenum">
              <a:rPr lang="en-US"/>
              <a:pPr/>
              <a:t>45</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88197F-A45A-45F6-8EDD-962F07684203}" type="slidenum">
              <a:rPr lang="en-US"/>
              <a:pPr/>
              <a:t>46</a:t>
            </a:fld>
            <a:endParaRPr lang="en-US"/>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83922A-23F7-48C3-8BF7-126B59E1F8E7}" type="slidenum">
              <a:rPr lang="en-US"/>
              <a:pPr/>
              <a:t>47</a:t>
            </a:fld>
            <a:endParaRPr lang="en-US"/>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F2C98A-130A-4C53-BB6F-D5C272C840C3}" type="slidenum">
              <a:rPr lang="en-US"/>
              <a:pPr/>
              <a:t>48</a:t>
            </a:fld>
            <a:endParaRPr 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lang="en-US" dirty="0"/>
              <a:t>Dan Smith</a:t>
            </a:r>
          </a:p>
          <a:p>
            <a:r>
              <a:rPr lang="en-US" dirty="0"/>
              <a:t>Steve </a:t>
            </a:r>
          </a:p>
          <a:p>
            <a:r>
              <a:rPr lang="en-US" dirty="0"/>
              <a:t>Constant head, vary resistance!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362EDF-9E02-425D-A107-A92E3C5465E6}" type="slidenum">
              <a:rPr lang="en-US"/>
              <a:pPr/>
              <a:t>49</a:t>
            </a:fld>
            <a:endParaRPr 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r>
              <a:rPr lang="en-US"/>
              <a:t>Peter von Bucher</a:t>
            </a:r>
            <a:endParaRPr lang="en-US">
              <a:solidFill>
                <a:srgbClr val="660066"/>
              </a:solidFill>
            </a:endParaRPr>
          </a:p>
          <a:p>
            <a:r>
              <a:rPr lang="en-US">
                <a:solidFill>
                  <a:srgbClr val="660066"/>
                </a:solidFill>
              </a:rPr>
              <a:t>Presidential Prez: Alana Jonat</a:t>
            </a:r>
          </a:p>
          <a:p>
            <a:r>
              <a:rPr lang="en-US">
                <a:solidFill>
                  <a:srgbClr val="660066"/>
                </a:solidFill>
              </a:rPr>
              <a:t>Executive Mastermind: Roslyn Odum</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5351066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3F0A3D-30B5-4C62-940D-B60ABC95CAE2}" type="slidenum">
              <a:rPr lang="en-US"/>
              <a:pPr/>
              <a:t>51</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a:t>http://web.mit.edu/d-lab/honduras.htm</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085340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10</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CFFE7D-7969-47E7-920F-DB20A802AEBF}" type="slidenum">
              <a:rPr lang="en-US"/>
              <a:pPr/>
              <a:t>53</a:t>
            </a:fld>
            <a:endParaRPr lang="en-US"/>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C08A9-CA8D-4286-9035-2DCA614CAD27}" type="slidenum">
              <a:rPr lang="en-US"/>
              <a:pPr/>
              <a:t>55</a:t>
            </a:fld>
            <a:endParaRPr lang="en-US"/>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56</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p:txBody>
          <a:bodyPr/>
          <a:lstStyle/>
          <a:p>
            <a:r>
              <a:rPr lang="es-HN" dirty="0" err="1"/>
              <a:t>Constant</a:t>
            </a:r>
            <a:r>
              <a:rPr lang="es-HN" dirty="0"/>
              <a:t> head</a:t>
            </a:r>
          </a:p>
          <a:p>
            <a:r>
              <a:rPr lang="es-HN" dirty="0"/>
              <a:t>Variable head </a:t>
            </a:r>
            <a:r>
              <a:rPr lang="es-HN" dirty="0" err="1"/>
              <a:t>loss</a:t>
            </a:r>
            <a:endParaRPr lang="es-HN" dirty="0"/>
          </a:p>
          <a:p>
            <a:r>
              <a:rPr lang="es-HN" dirty="0" err="1"/>
              <a:t>Tube</a:t>
            </a:r>
            <a:r>
              <a:rPr lang="es-HN" dirty="0"/>
              <a:t> as </a:t>
            </a:r>
            <a:r>
              <a:rPr lang="es-HN" dirty="0" err="1"/>
              <a:t>resistance</a:t>
            </a:r>
            <a:r>
              <a:rPr lang="es-HN" dirty="0"/>
              <a:t> </a:t>
            </a:r>
            <a:r>
              <a:rPr lang="es-HN" dirty="0" err="1"/>
              <a:t>element</a:t>
            </a:r>
            <a:r>
              <a:rPr lang="es-HN" baseline="0" dirty="0"/>
              <a:t> and </a:t>
            </a:r>
            <a:r>
              <a:rPr lang="es-HN" baseline="0" dirty="0" err="1"/>
              <a:t>also</a:t>
            </a:r>
            <a:r>
              <a:rPr lang="es-HN" baseline="0" dirty="0"/>
              <a:t> </a:t>
            </a:r>
            <a:r>
              <a:rPr lang="es-HN" baseline="0" dirty="0" err="1"/>
              <a:t>used</a:t>
            </a:r>
            <a:r>
              <a:rPr lang="es-HN" baseline="0" dirty="0"/>
              <a:t> </a:t>
            </a:r>
            <a:r>
              <a:rPr lang="es-HN" baseline="0" dirty="0" err="1"/>
              <a:t>to</a:t>
            </a:r>
            <a:r>
              <a:rPr lang="es-HN" baseline="0" dirty="0"/>
              <a:t> </a:t>
            </a:r>
            <a:r>
              <a:rPr lang="es-HN" baseline="0" dirty="0" err="1"/>
              <a:t>vary</a:t>
            </a:r>
            <a:r>
              <a:rPr lang="es-HN" baseline="0" dirty="0"/>
              <a:t> </a:t>
            </a:r>
            <a:r>
              <a:rPr lang="es-HN" baseline="0" dirty="0" err="1"/>
              <a:t>the</a:t>
            </a:r>
            <a:r>
              <a:rPr lang="es-HN" baseline="0" dirty="0"/>
              <a:t> head </a:t>
            </a:r>
            <a:r>
              <a:rPr lang="es-HN" baseline="0" dirty="0" err="1"/>
              <a:t>loss</a:t>
            </a:r>
            <a:endParaRPr lang="es-HN"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036E83-CFFD-4B26-AFC9-DCD5D2FDD5E5}" type="slidenum">
              <a:rPr lang="en-US"/>
              <a:pPr/>
              <a:t>58</a:t>
            </a:fld>
            <a:endParaRPr lang="en-US"/>
          </a:p>
        </p:txBody>
      </p:sp>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F11FA1-F820-44AA-81AF-594579D20CE2}" type="slidenum">
              <a:rPr lang="en-US"/>
              <a:pPr/>
              <a:t>60</a:t>
            </a:fld>
            <a:endParaRPr lang="en-US"/>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61</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78122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75C16B-34B5-4C7B-9271-503C8320346C}" type="slidenum">
              <a:rPr lang="en-US"/>
              <a:pPr/>
              <a:t>62</a:t>
            </a:fld>
            <a:endParaRPr lang="en-US"/>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F3449F-448E-410C-B900-FB710531DB06}" type="slidenum">
              <a:rPr lang="en-US"/>
              <a:pPr/>
              <a:t>63</a:t>
            </a:fld>
            <a:endParaRPr lang="en-US"/>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11</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42797725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903E9B-6C80-41D0-95D0-17EDB169EF30}" type="slidenum">
              <a:rPr lang="en-US"/>
              <a:pPr/>
              <a:t>65</a:t>
            </a:fld>
            <a:endParaRPr lang="en-US"/>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66</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364183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B9046-4500-4455-BB99-82940B7DEE49}" type="slidenum">
              <a:rPr lang="en-US"/>
              <a:pPr/>
              <a:t>67</a:t>
            </a:fld>
            <a:endParaRPr lang="en-US"/>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68</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69</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70</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71</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72</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err="1">
                <a:solidFill>
                  <a:schemeClr val="tx1"/>
                </a:solidFill>
                <a:latin typeface="Arial" charset="0"/>
                <a:ea typeface="+mn-ea"/>
                <a:cs typeface="+mn-cs"/>
              </a:rPr>
              <a:t>Dosificador</a:t>
            </a:r>
            <a:r>
              <a:rPr lang="en-US" sz="1200" b="1" i="0" kern="1200" dirty="0">
                <a:solidFill>
                  <a:schemeClr val="tx1"/>
                </a:solidFill>
                <a:latin typeface="Arial" charset="0"/>
                <a:ea typeface="+mn-ea"/>
                <a:cs typeface="+mn-cs"/>
              </a:rPr>
              <a:t>: 3 </a:t>
            </a:r>
            <a:r>
              <a:rPr lang="en-US" sz="1200" b="1" i="0" kern="1200" dirty="0" err="1">
                <a:solidFill>
                  <a:schemeClr val="tx1"/>
                </a:solidFill>
                <a:latin typeface="Arial" charset="0"/>
                <a:ea typeface="+mn-ea"/>
                <a:cs typeface="+mn-cs"/>
              </a:rPr>
              <a:t>mangueras</a:t>
            </a:r>
            <a:r>
              <a:rPr lang="en-US" sz="1200" b="1" i="0" kern="1200" dirty="0">
                <a:solidFill>
                  <a:schemeClr val="tx1"/>
                </a:solidFill>
                <a:latin typeface="Arial" charset="0"/>
                <a:ea typeface="+mn-ea"/>
                <a:cs typeface="+mn-cs"/>
              </a:rPr>
              <a:t> de 1/8" </a:t>
            </a:r>
            <a:r>
              <a:rPr lang="en-US" sz="1200" b="1" i="0" kern="1200" dirty="0" err="1">
                <a:solidFill>
                  <a:schemeClr val="tx1"/>
                </a:solidFill>
                <a:latin typeface="Arial" charset="0"/>
                <a:ea typeface="+mn-ea"/>
                <a:cs typeface="+mn-cs"/>
              </a:rPr>
              <a:t>diámetro</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interno</a:t>
            </a:r>
            <a:r>
              <a:rPr lang="en-US" sz="1200" b="1" i="0" kern="1200" dirty="0">
                <a:solidFill>
                  <a:schemeClr val="tx1"/>
                </a:solidFill>
                <a:latin typeface="Arial" charset="0"/>
                <a:ea typeface="+mn-ea"/>
                <a:cs typeface="+mn-cs"/>
              </a:rPr>
              <a:t>, 1.93m </a:t>
            </a:r>
            <a:r>
              <a:rPr lang="en-US" sz="1200" b="1" i="0" kern="1200" dirty="0" err="1">
                <a:solidFill>
                  <a:schemeClr val="tx1"/>
                </a:solidFill>
                <a:latin typeface="Arial" charset="0"/>
                <a:ea typeface="+mn-ea"/>
                <a:cs typeface="+mn-cs"/>
              </a:rPr>
              <a:t>longitud</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concentración</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madre</a:t>
            </a:r>
            <a:r>
              <a:rPr lang="en-US" sz="1200" b="1" i="0" kern="1200" dirty="0">
                <a:solidFill>
                  <a:schemeClr val="tx1"/>
                </a:solidFill>
                <a:latin typeface="Arial" charset="0"/>
                <a:ea typeface="+mn-ea"/>
                <a:cs typeface="+mn-cs"/>
              </a:rPr>
              <a:t> de 187.5 g/L de PAC,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máxima</a:t>
            </a:r>
            <a:r>
              <a:rPr lang="en-US" sz="1200" b="1" i="0" kern="1200" dirty="0">
                <a:solidFill>
                  <a:schemeClr val="tx1"/>
                </a:solidFill>
                <a:latin typeface="Arial" charset="0"/>
                <a:ea typeface="+mn-ea"/>
                <a:cs typeface="+mn-cs"/>
              </a:rPr>
              <a:t> 48 mg/L,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mínima</a:t>
            </a:r>
            <a:r>
              <a:rPr lang="en-US" sz="1200" b="1" i="0" kern="1200" dirty="0">
                <a:solidFill>
                  <a:schemeClr val="tx1"/>
                </a:solidFill>
                <a:latin typeface="Arial" charset="0"/>
                <a:ea typeface="+mn-ea"/>
                <a:cs typeface="+mn-cs"/>
              </a:rPr>
              <a:t> 5 mg/L.</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77</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78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5099EF-FE16-4F89-A334-AC1F82364EA9}" type="slidenum">
              <a:rPr lang="en-US"/>
              <a:pPr/>
              <a:t>12</a:t>
            </a:fld>
            <a:endParaRPr lang="en-US"/>
          </a:p>
        </p:txBody>
      </p:sp>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xfrm>
            <a:off x="974725" y="4560889"/>
            <a:ext cx="5365750" cy="4319587"/>
          </a:xfrm>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r>
              <a:rPr lang="es-HN" dirty="0" err="1"/>
              <a:t>We</a:t>
            </a:r>
            <a:r>
              <a:rPr lang="es-HN" baseline="0" dirty="0"/>
              <a:t> </a:t>
            </a:r>
            <a:r>
              <a:rPr lang="es-HN" baseline="0" dirty="0" err="1"/>
              <a:t>must</a:t>
            </a:r>
            <a:r>
              <a:rPr lang="es-HN" baseline="0" dirty="0"/>
              <a:t> </a:t>
            </a:r>
            <a:r>
              <a:rPr lang="es-HN" baseline="0" dirty="0" err="1"/>
              <a:t>also</a:t>
            </a:r>
            <a:r>
              <a:rPr lang="es-HN" baseline="0" dirty="0"/>
              <a:t> </a:t>
            </a:r>
            <a:r>
              <a:rPr lang="es-HN" baseline="0" dirty="0" err="1"/>
              <a:t>design</a:t>
            </a:r>
            <a:r>
              <a:rPr lang="es-HN" baseline="0" dirty="0"/>
              <a:t> </a:t>
            </a:r>
            <a:r>
              <a:rPr lang="es-HN" baseline="0" dirty="0" err="1"/>
              <a:t>the</a:t>
            </a:r>
            <a:r>
              <a:rPr lang="es-HN" baseline="0" dirty="0"/>
              <a:t> </a:t>
            </a:r>
            <a:r>
              <a:rPr lang="es-HN" baseline="0" dirty="0" err="1"/>
              <a:t>tubing</a:t>
            </a:r>
            <a:r>
              <a:rPr lang="es-HN" baseline="0" dirty="0"/>
              <a:t> </a:t>
            </a:r>
            <a:r>
              <a:rPr lang="es-HN" baseline="0" dirty="0" err="1"/>
              <a:t>diameter</a:t>
            </a:r>
            <a:r>
              <a:rPr lang="es-HN" baseline="0" dirty="0"/>
              <a:t> </a:t>
            </a:r>
            <a:r>
              <a:rPr lang="es-HN" baseline="0" dirty="0" err="1"/>
              <a:t>that</a:t>
            </a:r>
            <a:r>
              <a:rPr lang="es-HN" baseline="0" dirty="0"/>
              <a:t> </a:t>
            </a:r>
            <a:r>
              <a:rPr lang="es-HN" baseline="0" dirty="0" err="1"/>
              <a:t>delivers</a:t>
            </a:r>
            <a:r>
              <a:rPr lang="es-HN" baseline="0" dirty="0"/>
              <a:t> </a:t>
            </a:r>
            <a:r>
              <a:rPr lang="es-HN" baseline="0" dirty="0" err="1"/>
              <a:t>the</a:t>
            </a:r>
            <a:r>
              <a:rPr lang="es-HN" baseline="0" dirty="0"/>
              <a:t> </a:t>
            </a:r>
            <a:r>
              <a:rPr lang="es-HN" baseline="0" dirty="0" err="1"/>
              <a:t>chemical</a:t>
            </a:r>
            <a:r>
              <a:rPr lang="es-HN" baseline="0" dirty="0"/>
              <a:t> </a:t>
            </a:r>
            <a:r>
              <a:rPr lang="es-HN" baseline="0" dirty="0" err="1"/>
              <a:t>to</a:t>
            </a:r>
            <a:r>
              <a:rPr lang="es-HN" baseline="0" dirty="0"/>
              <a:t> </a:t>
            </a:r>
            <a:r>
              <a:rPr lang="es-HN" baseline="0" dirty="0" err="1"/>
              <a:t>the</a:t>
            </a:r>
            <a:r>
              <a:rPr lang="es-HN" baseline="0" dirty="0"/>
              <a:t> </a:t>
            </a:r>
            <a:r>
              <a:rPr lang="es-HN" baseline="0" dirty="0" err="1"/>
              <a:t>constant</a:t>
            </a:r>
            <a:r>
              <a:rPr lang="es-HN" baseline="0" dirty="0"/>
              <a:t> head </a:t>
            </a:r>
            <a:r>
              <a:rPr lang="es-HN" baseline="0" dirty="0" err="1"/>
              <a:t>tank</a:t>
            </a:r>
            <a:endParaRPr lang="es-HN" baseline="0" dirty="0"/>
          </a:p>
          <a:p>
            <a:r>
              <a:rPr lang="es-HN" baseline="0" dirty="0" err="1"/>
              <a:t>If</a:t>
            </a:r>
            <a:r>
              <a:rPr lang="es-HN" baseline="0" dirty="0"/>
              <a:t> </a:t>
            </a:r>
            <a:r>
              <a:rPr lang="es-HN" baseline="0" dirty="0" err="1"/>
              <a:t>the</a:t>
            </a:r>
            <a:r>
              <a:rPr lang="es-HN" baseline="0" dirty="0"/>
              <a:t> </a:t>
            </a:r>
            <a:r>
              <a:rPr lang="es-HN" baseline="0" dirty="0" err="1"/>
              <a:t>orifice</a:t>
            </a:r>
            <a:r>
              <a:rPr lang="es-HN" baseline="0" dirty="0"/>
              <a:t> head </a:t>
            </a:r>
            <a:r>
              <a:rPr lang="es-HN" baseline="0" dirty="0" err="1"/>
              <a:t>loss</a:t>
            </a:r>
            <a:r>
              <a:rPr lang="es-HN" baseline="0" dirty="0"/>
              <a:t> </a:t>
            </a:r>
            <a:r>
              <a:rPr lang="es-HN" baseline="0" dirty="0" err="1"/>
              <a:t>is</a:t>
            </a:r>
            <a:r>
              <a:rPr lang="es-HN" baseline="0" dirty="0"/>
              <a:t> </a:t>
            </a:r>
            <a:r>
              <a:rPr lang="es-HN" baseline="0" dirty="0" err="1"/>
              <a:t>too</a:t>
            </a:r>
            <a:r>
              <a:rPr lang="es-HN" baseline="0" dirty="0"/>
              <a:t> </a:t>
            </a:r>
            <a:r>
              <a:rPr lang="es-HN" baseline="0" dirty="0" err="1"/>
              <a:t>large</a:t>
            </a:r>
            <a:r>
              <a:rPr lang="es-HN" baseline="0" dirty="0"/>
              <a:t> </a:t>
            </a:r>
            <a:r>
              <a:rPr lang="es-HN" baseline="0" dirty="0" err="1"/>
              <a:t>the</a:t>
            </a:r>
            <a:r>
              <a:rPr lang="es-HN" baseline="0" dirty="0"/>
              <a:t> </a:t>
            </a:r>
            <a:r>
              <a:rPr lang="es-HN" baseline="0" dirty="0" err="1"/>
              <a:t>float</a:t>
            </a:r>
            <a:r>
              <a:rPr lang="es-HN" baseline="0" dirty="0"/>
              <a:t> </a:t>
            </a:r>
            <a:r>
              <a:rPr lang="es-HN" baseline="0" dirty="0" err="1"/>
              <a:t>valve</a:t>
            </a:r>
            <a:r>
              <a:rPr lang="es-HN" baseline="0" dirty="0"/>
              <a:t> </a:t>
            </a:r>
            <a:r>
              <a:rPr lang="es-HN" baseline="0" dirty="0" err="1"/>
              <a:t>will</a:t>
            </a:r>
            <a:r>
              <a:rPr lang="es-HN" baseline="0" dirty="0"/>
              <a:t> </a:t>
            </a:r>
            <a:r>
              <a:rPr lang="es-HN" baseline="0" dirty="0" err="1"/>
              <a:t>end</a:t>
            </a:r>
            <a:r>
              <a:rPr lang="es-HN" baseline="0" dirty="0"/>
              <a:t> up </a:t>
            </a:r>
            <a:r>
              <a:rPr lang="es-HN" baseline="0" dirty="0" err="1"/>
              <a:t>controlling</a:t>
            </a:r>
            <a:r>
              <a:rPr lang="es-HN" baseline="0" dirty="0"/>
              <a:t> </a:t>
            </a:r>
            <a:r>
              <a:rPr lang="es-HN" baseline="0" dirty="0" err="1"/>
              <a:t>the</a:t>
            </a:r>
            <a:r>
              <a:rPr lang="es-HN" baseline="0" dirty="0"/>
              <a:t> </a:t>
            </a:r>
            <a:r>
              <a:rPr lang="es-HN" baseline="0" dirty="0" err="1"/>
              <a:t>flow</a:t>
            </a:r>
            <a:r>
              <a:rPr lang="es-HN" baseline="0" dirty="0"/>
              <a:t> </a:t>
            </a:r>
            <a:r>
              <a:rPr lang="es-HN" baseline="0" dirty="0" err="1"/>
              <a:t>rate</a:t>
            </a:r>
            <a:r>
              <a:rPr lang="es-HN" baseline="0" dirty="0"/>
              <a:t> </a:t>
            </a:r>
            <a:r>
              <a:rPr lang="es-HN" baseline="0" dirty="0" err="1"/>
              <a:t>when</a:t>
            </a:r>
            <a:r>
              <a:rPr lang="es-HN" baseline="0" dirty="0"/>
              <a:t> </a:t>
            </a:r>
            <a:r>
              <a:rPr lang="es-HN" baseline="0" dirty="0" err="1"/>
              <a:t>the</a:t>
            </a:r>
            <a:r>
              <a:rPr lang="es-HN" baseline="0" dirty="0"/>
              <a:t> stock </a:t>
            </a:r>
            <a:r>
              <a:rPr lang="es-HN" baseline="0" dirty="0" err="1"/>
              <a:t>tank</a:t>
            </a:r>
            <a:r>
              <a:rPr lang="es-HN" baseline="0" dirty="0"/>
              <a:t> </a:t>
            </a:r>
            <a:r>
              <a:rPr lang="es-HN" baseline="0" dirty="0" err="1"/>
              <a:t>begins</a:t>
            </a:r>
            <a:r>
              <a:rPr lang="es-HN" baseline="0" dirty="0"/>
              <a:t> </a:t>
            </a:r>
            <a:r>
              <a:rPr lang="es-HN" baseline="0" dirty="0" err="1"/>
              <a:t>to</a:t>
            </a:r>
            <a:r>
              <a:rPr lang="es-HN" baseline="0" dirty="0"/>
              <a:t> </a:t>
            </a:r>
            <a:r>
              <a:rPr lang="es-HN" baseline="0" dirty="0" err="1"/>
              <a:t>empty</a:t>
            </a:r>
            <a:r>
              <a:rPr lang="es-HN" baseline="0" dirty="0"/>
              <a:t>.</a:t>
            </a:r>
          </a:p>
          <a:p>
            <a:r>
              <a:rPr lang="es-HN" baseline="0" dirty="0" err="1"/>
              <a:t>This</a:t>
            </a:r>
            <a:r>
              <a:rPr lang="es-HN" baseline="0" dirty="0"/>
              <a:t> </a:t>
            </a:r>
            <a:r>
              <a:rPr lang="es-HN" baseline="0" dirty="0" err="1"/>
              <a:t>is</a:t>
            </a:r>
            <a:r>
              <a:rPr lang="es-HN" baseline="0" dirty="0"/>
              <a:t> </a:t>
            </a:r>
            <a:r>
              <a:rPr lang="es-HN" baseline="0" dirty="0" err="1"/>
              <a:t>the</a:t>
            </a:r>
            <a:r>
              <a:rPr lang="es-HN" baseline="0" dirty="0"/>
              <a:t> </a:t>
            </a:r>
            <a:r>
              <a:rPr lang="es-HN" baseline="0" dirty="0" err="1"/>
              <a:t>minimum</a:t>
            </a:r>
            <a:r>
              <a:rPr lang="es-HN" baseline="0" dirty="0"/>
              <a:t> </a:t>
            </a:r>
            <a:r>
              <a:rPr lang="es-HN" baseline="0" dirty="0" err="1"/>
              <a:t>orifice</a:t>
            </a:r>
            <a:r>
              <a:rPr lang="es-HN" baseline="0" dirty="0"/>
              <a:t> </a:t>
            </a:r>
            <a:r>
              <a:rPr lang="es-HN" baseline="0" dirty="0" err="1"/>
              <a:t>diameter</a:t>
            </a:r>
            <a:r>
              <a:rPr lang="es-HN" baseline="0" dirty="0"/>
              <a:t>. </a:t>
            </a:r>
            <a:r>
              <a:rPr lang="es-HN" baseline="0" dirty="0" err="1"/>
              <a:t>Larger</a:t>
            </a:r>
            <a:r>
              <a:rPr lang="es-HN" baseline="0" dirty="0"/>
              <a:t> </a:t>
            </a:r>
            <a:r>
              <a:rPr lang="es-HN" baseline="0" dirty="0" err="1"/>
              <a:t>would</a:t>
            </a:r>
            <a:r>
              <a:rPr lang="es-HN" baseline="0" dirty="0"/>
              <a:t> </a:t>
            </a:r>
            <a:r>
              <a:rPr lang="es-HN" baseline="0" dirty="0" err="1"/>
              <a:t>be</a:t>
            </a:r>
            <a:r>
              <a:rPr lang="es-HN" baseline="0" dirty="0"/>
              <a:t> </a:t>
            </a:r>
            <a:r>
              <a:rPr lang="es-HN" baseline="0" dirty="0" err="1"/>
              <a:t>okay</a:t>
            </a:r>
            <a:r>
              <a:rPr lang="es-HN" baseline="0" dirty="0"/>
              <a:t>.</a:t>
            </a:r>
          </a:p>
          <a:p>
            <a:endParaRPr lang="es-HN" baseline="0" dirty="0"/>
          </a:p>
          <a:p>
            <a:r>
              <a:rPr lang="es-HN" baseline="0" dirty="0" err="1"/>
              <a:t>We</a:t>
            </a:r>
            <a:r>
              <a:rPr lang="es-HN" baseline="0" dirty="0"/>
              <a:t> </a:t>
            </a:r>
            <a:r>
              <a:rPr lang="es-HN" baseline="0" dirty="0" err="1"/>
              <a:t>could</a:t>
            </a:r>
            <a:r>
              <a:rPr lang="es-HN" baseline="0" dirty="0"/>
              <a:t> </a:t>
            </a:r>
            <a:r>
              <a:rPr lang="es-HN" baseline="0" dirty="0" err="1"/>
              <a:t>increase</a:t>
            </a:r>
            <a:r>
              <a:rPr lang="es-HN" baseline="0" dirty="0"/>
              <a:t> </a:t>
            </a:r>
            <a:r>
              <a:rPr lang="es-HN" baseline="0" dirty="0" err="1"/>
              <a:t>deltah</a:t>
            </a:r>
            <a:r>
              <a:rPr lang="es-HN" baseline="0" dirty="0"/>
              <a:t>, </a:t>
            </a:r>
            <a:r>
              <a:rPr lang="es-HN" baseline="0" dirty="0" err="1"/>
              <a:t>but</a:t>
            </a:r>
            <a:r>
              <a:rPr lang="es-HN" baseline="0" dirty="0"/>
              <a:t> </a:t>
            </a:r>
            <a:r>
              <a:rPr lang="es-HN" baseline="0" dirty="0" err="1"/>
              <a:t>that</a:t>
            </a:r>
            <a:r>
              <a:rPr lang="es-HN" baseline="0" dirty="0"/>
              <a:t> </a:t>
            </a:r>
            <a:r>
              <a:rPr lang="es-HN" baseline="0" dirty="0" err="1"/>
              <a:t>raises</a:t>
            </a:r>
            <a:r>
              <a:rPr lang="es-HN" baseline="0" dirty="0"/>
              <a:t> </a:t>
            </a:r>
            <a:r>
              <a:rPr lang="es-HN" baseline="0" dirty="0" err="1"/>
              <a:t>the</a:t>
            </a:r>
            <a:r>
              <a:rPr lang="es-HN" baseline="0" dirty="0"/>
              <a:t> stock </a:t>
            </a:r>
            <a:r>
              <a:rPr lang="es-HN" baseline="0" dirty="0" err="1"/>
              <a:t>tank</a:t>
            </a:r>
            <a:r>
              <a:rPr lang="es-HN" baseline="0" dirty="0"/>
              <a:t> and </a:t>
            </a:r>
            <a:r>
              <a:rPr lang="es-HN" baseline="0" dirty="0" err="1"/>
              <a:t>the</a:t>
            </a:r>
            <a:r>
              <a:rPr lang="es-HN" baseline="0" dirty="0"/>
              <a:t> </a:t>
            </a:r>
            <a:r>
              <a:rPr lang="es-HN" baseline="0" dirty="0" err="1"/>
              <a:t>plant</a:t>
            </a:r>
            <a:r>
              <a:rPr lang="es-HN" baseline="0" dirty="0"/>
              <a:t> </a:t>
            </a:r>
            <a:r>
              <a:rPr lang="es-HN" baseline="0" dirty="0" err="1"/>
              <a:t>operator</a:t>
            </a:r>
            <a:r>
              <a:rPr lang="es-HN" baseline="0" dirty="0"/>
              <a:t> has </a:t>
            </a:r>
            <a:r>
              <a:rPr lang="es-HN" baseline="0" dirty="0" err="1"/>
              <a:t>to</a:t>
            </a:r>
            <a:r>
              <a:rPr lang="es-HN" baseline="0" dirty="0"/>
              <a:t> </a:t>
            </a:r>
            <a:r>
              <a:rPr lang="es-HN" baseline="0" dirty="0" err="1"/>
              <a:t>fill</a:t>
            </a:r>
            <a:r>
              <a:rPr lang="es-HN" baseline="0" dirty="0"/>
              <a:t> </a:t>
            </a:r>
            <a:r>
              <a:rPr lang="es-HN" baseline="0" dirty="0" err="1"/>
              <a:t>this</a:t>
            </a:r>
            <a:r>
              <a:rPr lang="es-HN" baseline="0" dirty="0"/>
              <a:t> stock </a:t>
            </a:r>
            <a:r>
              <a:rPr lang="es-HN" baseline="0" dirty="0" err="1"/>
              <a:t>tank</a:t>
            </a:r>
            <a:r>
              <a:rPr lang="es-HN" baseline="0" dirty="0"/>
              <a:t> and </a:t>
            </a:r>
            <a:r>
              <a:rPr lang="es-HN" baseline="0" dirty="0" err="1"/>
              <a:t>climb</a:t>
            </a:r>
            <a:r>
              <a:rPr lang="es-HN" baseline="0" dirty="0"/>
              <a:t> </a:t>
            </a:r>
            <a:r>
              <a:rPr lang="es-HN" baseline="0" dirty="0" err="1"/>
              <a:t>stairs</a:t>
            </a:r>
            <a:r>
              <a:rPr lang="es-HN" baseline="0" dirty="0"/>
              <a:t> </a:t>
            </a:r>
            <a:r>
              <a:rPr lang="es-HN" baseline="0" dirty="0" err="1"/>
              <a:t>to</a:t>
            </a:r>
            <a:r>
              <a:rPr lang="es-HN" baseline="0" dirty="0"/>
              <a:t> </a:t>
            </a:r>
            <a:r>
              <a:rPr lang="es-HN" baseline="0" dirty="0" err="1"/>
              <a:t>get</a:t>
            </a:r>
            <a:r>
              <a:rPr lang="es-HN" baseline="0" dirty="0"/>
              <a:t> </a:t>
            </a:r>
            <a:r>
              <a:rPr lang="es-HN" baseline="0" dirty="0" err="1"/>
              <a:t>to</a:t>
            </a:r>
            <a:r>
              <a:rPr lang="es-HN" baseline="0" dirty="0"/>
              <a:t> </a:t>
            </a:r>
            <a:r>
              <a:rPr lang="es-HN" baseline="0" dirty="0" err="1"/>
              <a:t>it</a:t>
            </a:r>
            <a:r>
              <a:rPr lang="es-HN" baseline="0" dirty="0"/>
              <a:t>.</a:t>
            </a:r>
            <a:endParaRPr lang="es-HN"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a shorter tube by using a smaller diameter</a:t>
            </a:r>
            <a:r>
              <a:rPr lang="en-US" baseline="0" dirty="0"/>
              <a:t> tube. May need to use multiple smaller diameter tubes.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84</a:t>
            </a:fld>
            <a:endParaRPr lang="en-US"/>
          </a:p>
        </p:txBody>
      </p:sp>
    </p:spTree>
    <p:extLst>
      <p:ext uri="{BB962C8B-B14F-4D97-AF65-F5344CB8AC3E}">
        <p14:creationId xmlns:p14="http://schemas.microsoft.com/office/powerpoint/2010/main" val="12059428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Red is hypothetical (what would happen if there weren’t any minor losses)</a:t>
            </a:r>
          </a:p>
          <a:p>
            <a:r>
              <a:rPr lang="en-US" baseline="0" dirty="0"/>
              <a:t>Blue is what really happens with minor losses</a:t>
            </a:r>
          </a:p>
          <a:p>
            <a:r>
              <a:rPr lang="en-US" baseline="0" dirty="0"/>
              <a:t>Green is how we calibrate our </a:t>
            </a:r>
            <a:r>
              <a:rPr lang="en-US" baseline="0" dirty="0" err="1"/>
              <a:t>doser</a:t>
            </a:r>
            <a:r>
              <a:rPr lang="en-US" baseline="0" dirty="0"/>
              <a:t> and thus the gap between blue and green represents the error. The error as a percentage of the target is largest as flow approaches zero.</a:t>
            </a:r>
          </a:p>
          <a:p>
            <a:endParaRPr lang="en-US" baseline="0" dirty="0"/>
          </a:p>
          <a:p>
            <a:r>
              <a:rPr lang="en-US" baseline="0" dirty="0"/>
              <a:t>FCM design 10.xmcd</a:t>
            </a:r>
          </a:p>
          <a:p>
            <a:endParaRPr lang="en-US" baseline="0"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85</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L is longer than this, then the flow rate will decrease and minor losses will decrease. Thus this</a:t>
            </a:r>
            <a:r>
              <a:rPr lang="en-US" baseline="0" dirty="0"/>
              <a:t> is the shortest tube that can possibly work as a function of flow rate. This assumes a continuously variable D such that the velocity is always at the maximum allowed velocity given the error constraint.</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86</a:t>
            </a:fld>
            <a:endParaRPr lang="en-US"/>
          </a:p>
        </p:txBody>
      </p:sp>
    </p:spTree>
    <p:extLst>
      <p:ext uri="{BB962C8B-B14F-4D97-AF65-F5344CB8AC3E}">
        <p14:creationId xmlns:p14="http://schemas.microsoft.com/office/powerpoint/2010/main" val="28929816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head loss constraint is based on what elevation difference we want to have</a:t>
            </a:r>
            <a:r>
              <a:rPr lang="en-US" baseline="0" dirty="0"/>
              <a:t> between the constant head tank and the end of the dosing tube.</a:t>
            </a:r>
          </a:p>
          <a:p>
            <a:endParaRPr lang="en-US" baseline="0" dirty="0"/>
          </a:p>
          <a:p>
            <a:r>
              <a:rPr lang="en-US" baseline="0" dirty="0"/>
              <a:t>If we decrease the error, then we need to use a larger D in order to get a lower V.</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87</a:t>
            </a:fld>
            <a:endParaRPr lang="en-US"/>
          </a:p>
        </p:txBody>
      </p:sp>
    </p:spTree>
    <p:extLst>
      <p:ext uri="{BB962C8B-B14F-4D97-AF65-F5344CB8AC3E}">
        <p14:creationId xmlns:p14="http://schemas.microsoft.com/office/powerpoint/2010/main" val="36730807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88</a:t>
            </a:fld>
            <a:endParaRPr lang="en-US"/>
          </a:p>
        </p:txBody>
      </p:sp>
    </p:spTree>
    <p:extLst>
      <p:ext uri="{BB962C8B-B14F-4D97-AF65-F5344CB8AC3E}">
        <p14:creationId xmlns:p14="http://schemas.microsoft.com/office/powerpoint/2010/main" val="33485031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F5B66B-2C4E-4672-9A6C-7E975F8EAF32}" type="slidenum">
              <a:rPr lang="en-US"/>
              <a:pPr/>
              <a:t>89</a:t>
            </a:fld>
            <a:endParaRPr lang="en-US"/>
          </a:p>
        </p:txBody>
      </p:sp>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p:txBody>
          <a:bodyPr/>
          <a:lstStyle/>
          <a:p>
            <a:r>
              <a:rPr lang="en-US" dirty="0"/>
              <a:t>FCM design 9.xmcd</a:t>
            </a:r>
          </a:p>
          <a:p>
            <a:r>
              <a:rPr lang="en-US" dirty="0"/>
              <a:t>The Reynolds</a:t>
            </a:r>
            <a:r>
              <a:rPr lang="en-US" baseline="0" dirty="0"/>
              <a:t> constraint gives a minimum diameter!</a:t>
            </a:r>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ln/>
        </p:spPr>
      </p:sp>
      <p:sp>
        <p:nvSpPr>
          <p:cNvPr id="3481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ED738-F490-48C9-B30D-E502E0217592}" type="slidenum">
              <a:rPr lang="en-US"/>
              <a:pPr/>
              <a:t>92</a:t>
            </a:fld>
            <a:endParaRPr lang="en-US"/>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93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786395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031"/>
          <p:cNvSpPr>
            <a:spLocks noGrp="1" noChangeArrowheads="1"/>
          </p:cNvSpPr>
          <p:nvPr>
            <p:ph type="sldNum" sz="quarter" idx="5"/>
          </p:nvPr>
        </p:nvSpPr>
        <p:spPr>
          <a:noFill/>
        </p:spPr>
        <p:txBody>
          <a:bodyPr/>
          <a:lstStyle/>
          <a:p>
            <a:fld id="{42B55EB0-67B0-4078-8E60-3CBA63486A9D}" type="slidenum">
              <a:rPr lang="en-US" smtClean="0"/>
              <a:pPr/>
              <a:t>13</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w="9525"/>
        </p:spPr>
        <p:txBody>
          <a:bodyPr/>
          <a:lstStyle/>
          <a:p>
            <a:endParaRPr lang="en-US">
              <a:latin typeface="Arial"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0EAF38-1002-44A5-92B2-863C8D0852DF}" type="slidenum">
              <a:rPr lang="en-US"/>
              <a:pPr/>
              <a:t>94</a:t>
            </a:fld>
            <a:endParaRPr lang="en-US"/>
          </a:p>
        </p:txBody>
      </p:sp>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p:txBody>
          <a:bodyPr/>
          <a:lstStyle/>
          <a:p>
            <a:r>
              <a:rPr lang="en-US"/>
              <a:t>Easy option is to use multiple LFOMs in parallel, but that is difficult for </a:t>
            </a:r>
          </a:p>
          <a:p>
            <a:r>
              <a:rPr lang="en-US"/>
              <a:t>Learn from the Sutro weir Use a Sutro weir or LFOM design for the flow controller.</a:t>
            </a:r>
          </a:p>
          <a:p>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A90C8D-F6AF-4384-A692-B3593FBC9945}" type="slidenum">
              <a:rPr lang="en-US"/>
              <a:pPr/>
              <a:t>96</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r>
              <a:rPr lang="en-US"/>
              <a:t>Sharp crested weir www.fao.org/docrep/T0231E/t0231e4g.gif </a:t>
            </a:r>
          </a:p>
          <a:p>
            <a:r>
              <a:rPr lang="en-US"/>
              <a:t>Broad crested weir http://mrgcd.com/cms/kunde/rts/mrgcdcom/Docs/712740416-10-12-2007-11-33-00_files/image006.jpg</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6902C6-A960-4A12-9A0A-03E9C3555718}" type="slidenum">
              <a:rPr lang="en-US"/>
              <a:pPr/>
              <a:t>97</a:t>
            </a:fld>
            <a:endParaRPr lang="en-US"/>
          </a:p>
        </p:txBody>
      </p:sp>
      <p:sp>
        <p:nvSpPr>
          <p:cNvPr id="335874" name="Rectangle 2"/>
          <p:cNvSpPr>
            <a:spLocks noGrp="1" noRot="1" noChangeAspect="1" noChangeArrowheads="1" noTextEdit="1"/>
          </p:cNvSpPr>
          <p:nvPr>
            <p:ph type="sldImg"/>
          </p:nvPr>
        </p:nvSpPr>
        <p:spPr>
          <a:ln/>
        </p:spPr>
      </p:sp>
      <p:sp>
        <p:nvSpPr>
          <p:cNvPr id="3358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Monica Hill’s research </a:t>
            </a:r>
            <a:r>
              <a:rPr lang="en-US" dirty="0">
                <a:hlinkClick r:id="rId3"/>
              </a:rPr>
              <a:t>https://confluence.cornell.edu/display/AGUACLARA/High+Flow+Dose+Controller</a:t>
            </a:r>
            <a:endParaRPr lang="en-US" dirty="0"/>
          </a:p>
        </p:txBody>
      </p:sp>
      <p:sp>
        <p:nvSpPr>
          <p:cNvPr id="4" name="Slide Number Placeholder 3"/>
          <p:cNvSpPr>
            <a:spLocks noGrp="1"/>
          </p:cNvSpPr>
          <p:nvPr>
            <p:ph type="sldNum" sz="quarter" idx="10"/>
          </p:nvPr>
        </p:nvSpPr>
        <p:spPr/>
        <p:txBody>
          <a:bodyPr/>
          <a:lstStyle/>
          <a:p>
            <a:fld id="{7913D7C8-1D10-4E5B-8A9B-B2BE7F2B7605}" type="slidenum">
              <a:rPr lang="en-US" smtClean="0"/>
              <a:pPr/>
              <a:t>101</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C22121-B18A-48E6-9B7D-B3DBD928F77F}" type="slidenum">
              <a:rPr lang="en-US"/>
              <a:pPr/>
              <a:t>102</a:t>
            </a:fld>
            <a:endParaRPr 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EEA480-394A-467D-B786-9181EEEF1850}" type="slidenum">
              <a:rPr lang="en-US"/>
              <a:pPr/>
              <a:t>103</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621322-A6C7-4644-B6D5-CD2C2EC255DE}" type="slidenum">
              <a:rPr lang="en-US"/>
              <a:pPr/>
              <a:t>104</a:t>
            </a:fld>
            <a:endParaRPr lang="en-US"/>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26C00F-438E-497A-B8CA-CA75CDB84DBF}" type="slidenum">
              <a:rPr lang="en-US"/>
              <a:pPr/>
              <a:t>105</a:t>
            </a:fld>
            <a:endParaRPr lang="en-US"/>
          </a:p>
        </p:txBody>
      </p:sp>
      <p:sp>
        <p:nvSpPr>
          <p:cNvPr id="324610" name="Rectangle 2"/>
          <p:cNvSpPr>
            <a:spLocks noGrp="1" noRot="1" noChangeAspect="1" noChangeArrowheads="1" noTextEdit="1"/>
          </p:cNvSpPr>
          <p:nvPr>
            <p:ph type="sldImg"/>
          </p:nvPr>
        </p:nvSpPr>
        <p:spPr>
          <a:ln/>
        </p:spPr>
      </p:sp>
      <p:sp>
        <p:nvSpPr>
          <p:cNvPr id="32461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Arial" charset="0"/>
                <a:ea typeface="+mn-ea"/>
                <a:cs typeface="+mn-cs"/>
              </a:rPr>
              <a:t>Matthew J. Higgins</a:t>
            </a:r>
            <a:br>
              <a:rPr lang="en-US" sz="1200" b="0" i="0" kern="1200" dirty="0">
                <a:solidFill>
                  <a:schemeClr val="tx1"/>
                </a:solidFill>
                <a:latin typeface="Arial" charset="0"/>
                <a:ea typeface="+mn-ea"/>
                <a:cs typeface="+mn-cs"/>
              </a:rPr>
            </a:br>
            <a:r>
              <a:rPr lang="en-US" sz="1200" b="0" i="0" kern="1200" dirty="0">
                <a:solidFill>
                  <a:schemeClr val="tx1"/>
                </a:solidFill>
                <a:latin typeface="Arial" charset="0"/>
                <a:ea typeface="+mn-ea"/>
                <a:cs typeface="+mn-cs"/>
              </a:rPr>
              <a:t>Master of Engineering 2011</a:t>
            </a:r>
          </a:p>
          <a:p>
            <a:r>
              <a:rPr lang="en-US" sz="1200" b="0" i="0" kern="1200" dirty="0">
                <a:solidFill>
                  <a:schemeClr val="tx1"/>
                </a:solidFill>
                <a:latin typeface="Arial" charset="0"/>
                <a:ea typeface="+mn-ea"/>
                <a:cs typeface="+mn-cs"/>
              </a:rPr>
              <a:t>Karen </a:t>
            </a:r>
            <a:r>
              <a:rPr lang="en-US" sz="1200" b="0" i="0" kern="1200" dirty="0" err="1">
                <a:solidFill>
                  <a:schemeClr val="tx1"/>
                </a:solidFill>
                <a:latin typeface="Arial" charset="0"/>
                <a:ea typeface="+mn-ea"/>
                <a:cs typeface="+mn-cs"/>
              </a:rPr>
              <a:t>Swetland</a:t>
            </a:r>
            <a:endParaRPr lang="en-US" sz="1200" b="0" i="0" kern="1200" dirty="0">
              <a:solidFill>
                <a:schemeClr val="tx1"/>
              </a:solidFill>
              <a:latin typeface="Arial" charset="0"/>
              <a:ea typeface="+mn-ea"/>
              <a:cs typeface="+mn-cs"/>
            </a:endParaRPr>
          </a:p>
          <a:p>
            <a:r>
              <a:rPr lang="en-US" sz="1200" b="0" i="0" kern="1200" dirty="0">
                <a:solidFill>
                  <a:schemeClr val="tx1"/>
                </a:solidFill>
                <a:latin typeface="Arial" charset="0"/>
                <a:ea typeface="+mn-ea"/>
                <a:cs typeface="+mn-cs"/>
              </a:rPr>
              <a:t>Interesting property that viscosity increase</a:t>
            </a:r>
            <a:r>
              <a:rPr lang="en-US" sz="1200" b="0" i="0" kern="1200" baseline="0" dirty="0">
                <a:solidFill>
                  <a:schemeClr val="tx1"/>
                </a:solidFill>
                <a:latin typeface="Arial" charset="0"/>
                <a:ea typeface="+mn-ea"/>
                <a:cs typeface="+mn-cs"/>
              </a:rPr>
              <a:t> is almost directly proportional to concentration at 250 gm/L. </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106</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031"/>
          <p:cNvSpPr>
            <a:spLocks noGrp="1" noChangeArrowheads="1"/>
          </p:cNvSpPr>
          <p:nvPr>
            <p:ph type="sldNum" sz="quarter" idx="5"/>
          </p:nvPr>
        </p:nvSpPr>
        <p:spPr>
          <a:noFill/>
        </p:spPr>
        <p:txBody>
          <a:bodyPr/>
          <a:lstStyle/>
          <a:p>
            <a:fld id="{A7BE3ABE-B958-4EC4-9A73-E2A467C9F4DD}" type="slidenum">
              <a:rPr lang="en-US" smtClean="0"/>
              <a:pPr/>
              <a:t>14</a:t>
            </a:fld>
            <a:endParaRPr lang="en-US"/>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w="9525"/>
        </p:spPr>
        <p:txBody>
          <a:bodyPr/>
          <a:lstStyle/>
          <a:p>
            <a:r>
              <a:rPr lang="en-US" dirty="0">
                <a:latin typeface="Arial" charset="0"/>
              </a:rPr>
              <a:t>Suppose mechanical</a:t>
            </a:r>
            <a:r>
              <a:rPr lang="en-US" baseline="0" dirty="0">
                <a:latin typeface="Arial" charset="0"/>
              </a:rPr>
              <a:t> energy is conserved (it isn’t!) in this flow. What would have to be true of the downstream pressure? (It would have to be higher than the upstream pressure.)</a:t>
            </a:r>
          </a:p>
          <a:p>
            <a:r>
              <a:rPr lang="en-US" baseline="0" dirty="0">
                <a:latin typeface="Arial" charset="0"/>
              </a:rPr>
              <a:t>Does water like to move from a region of low pressure into a region of high pressure?</a:t>
            </a:r>
          </a:p>
          <a:p>
            <a:r>
              <a:rPr lang="en-US" baseline="0" dirty="0">
                <a:latin typeface="Arial" charset="0"/>
              </a:rPr>
              <a:t>Flow into region of higher pressure causes any curved streamlines to curve even more! Given that the flow is slowing down the streamlines MUST BE diverging. The increasing pressure causes the streamlines to bend even more. We get turbulence!</a:t>
            </a:r>
          </a:p>
          <a:p>
            <a:endParaRPr lang="en-US" dirty="0">
              <a:latin typeface="Arial" charset="0"/>
            </a:endParaRPr>
          </a:p>
        </p:txBody>
      </p:sp>
    </p:spTree>
    <p:extLst>
      <p:ext uri="{BB962C8B-B14F-4D97-AF65-F5344CB8AC3E}">
        <p14:creationId xmlns:p14="http://schemas.microsoft.com/office/powerpoint/2010/main" val="169616911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B94ECC-456A-4CAE-8421-B897234ED215}" type="slidenum">
              <a:rPr lang="en-US"/>
              <a:pPr/>
              <a:t>107</a:t>
            </a:fld>
            <a:endParaRPr lang="en-US"/>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r>
              <a:rPr lang="en-US" sz="1000" dirty="0"/>
              <a:t>Heather Nelson</a:t>
            </a:r>
          </a:p>
          <a:p>
            <a:r>
              <a:rPr lang="en-US" sz="1000" dirty="0"/>
              <a:t>Jeannette </a:t>
            </a:r>
            <a:r>
              <a:rPr lang="en-US" sz="1000" dirty="0" err="1"/>
              <a:t>Harduby</a:t>
            </a:r>
            <a:endParaRPr lang="en-US" sz="1000" dirty="0"/>
          </a:p>
          <a:p>
            <a:r>
              <a:rPr lang="en-US" sz="1000" dirty="0"/>
              <a:t>Rudi </a:t>
            </a:r>
            <a:r>
              <a:rPr lang="en-US" sz="1000" dirty="0" err="1"/>
              <a:t>Schuech</a:t>
            </a:r>
            <a:endParaRPr lang="en-US" sz="1000" dirty="0"/>
          </a:p>
          <a:p>
            <a:r>
              <a:rPr lang="en-US" dirty="0"/>
              <a:t>Constant</a:t>
            </a:r>
            <a:r>
              <a:rPr lang="en-US" baseline="0" dirty="0"/>
              <a:t> resistance, vary head</a:t>
            </a:r>
            <a:endParaRPr 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F47AE5-CB34-4455-8973-435F0F8F3DE8}" type="slidenum">
              <a:rPr lang="en-US"/>
              <a:pPr/>
              <a:t>108</a:t>
            </a:fld>
            <a:endParaRPr lang="en-US"/>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r>
              <a:rPr lang="en-US"/>
              <a:t>Adapted from equation 8.2 in 5</a:t>
            </a:r>
            <a:r>
              <a:rPr lang="en-US" baseline="30000"/>
              <a:t>th</a:t>
            </a:r>
            <a:r>
              <a:rPr lang="en-US"/>
              <a:t> edition of Water Quality and Treatment: A Handbook of Community Water Supplies by AWWA 1999.</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https://confluence.cornell.edu/download/attachments/77267239/LCDC_ASCE.pdf?version=1&amp;modificationDate=1345649734000</a:t>
            </a:r>
          </a:p>
        </p:txBody>
      </p:sp>
      <p:sp>
        <p:nvSpPr>
          <p:cNvPr id="4" name="Slide Number Placeholder 3"/>
          <p:cNvSpPr>
            <a:spLocks noGrp="1"/>
          </p:cNvSpPr>
          <p:nvPr>
            <p:ph type="sldNum" sz="quarter" idx="10"/>
          </p:nvPr>
        </p:nvSpPr>
        <p:spPr/>
        <p:txBody>
          <a:bodyPr/>
          <a:lstStyle/>
          <a:p>
            <a:fld id="{62E679DB-9C16-4532-959D-C87E42B408FA}" type="slidenum">
              <a:rPr lang="en-US" smtClean="0"/>
              <a:pPr/>
              <a:t>113</a:t>
            </a:fld>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Rot="1" noChangeAspect="1" noChangeArrowheads="1" noTextEdit="1"/>
          </p:cNvSpPr>
          <p:nvPr>
            <p:ph type="sldImg"/>
          </p:nvPr>
        </p:nvSpPr>
        <p:spPr>
          <a:ln/>
        </p:spPr>
      </p:sp>
      <p:sp>
        <p:nvSpPr>
          <p:cNvPr id="3573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031"/>
          <p:cNvSpPr>
            <a:spLocks noGrp="1" noChangeArrowheads="1"/>
          </p:cNvSpPr>
          <p:nvPr>
            <p:ph type="sldNum" sz="quarter" idx="5"/>
          </p:nvPr>
        </p:nvSpPr>
        <p:spPr>
          <a:noFill/>
        </p:spPr>
        <p:txBody>
          <a:bodyPr/>
          <a:lstStyle/>
          <a:p>
            <a:fld id="{E9095946-D65C-45AF-A5AA-85AD28E90777}" type="slidenum">
              <a:rPr lang="en-US" smtClean="0"/>
              <a:pPr/>
              <a:t>15</a:t>
            </a:fld>
            <a:endParaRPr lang="en-US"/>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3398599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dirty="0"/>
          </a:p>
        </p:txBody>
      </p:sp>
      <p:sp>
        <p:nvSpPr>
          <p:cNvPr id="78856" name="Rectangle 8"/>
          <p:cNvSpPr>
            <a:spLocks noGrp="1" noChangeArrowheads="1"/>
          </p:cNvSpPr>
          <p:nvPr>
            <p:ph type="ftr" sz="quarter" idx="3"/>
          </p:nvPr>
        </p:nvSpPr>
        <p:spPr/>
        <p:txBody>
          <a:bodyPr/>
          <a:lstStyle>
            <a:lvl1pPr>
              <a:defRPr>
                <a:latin typeface="Arial" charset="0"/>
              </a:defRPr>
            </a:lvl1pPr>
          </a:lstStyle>
          <a:p>
            <a:r>
              <a:rPr lang="en-US"/>
              <a:t>CEE 4540: Sustainable Municipal Drinking Water Treatment</a:t>
            </a:r>
            <a:endParaRPr lang="en-US" dirty="0"/>
          </a:p>
        </p:txBody>
      </p:sp>
      <p:sp>
        <p:nvSpPr>
          <p:cNvPr id="78857" name="Rectangle 9"/>
          <p:cNvSpPr>
            <a:spLocks noGrp="1" noChangeArrowheads="1"/>
          </p:cNvSpPr>
          <p:nvPr>
            <p:ph type="sldNum" sz="quarter" idx="4"/>
          </p:nvPr>
        </p:nvSpPr>
        <p:spPr/>
        <p:txBody>
          <a:bodyPr/>
          <a:lstStyle>
            <a:lvl1pPr>
              <a:defRPr>
                <a:latin typeface="Arial" charset="0"/>
              </a:defRPr>
            </a:lvl1pPr>
          </a:lstStyle>
          <a:p>
            <a:r>
              <a:rPr lang="en-US"/>
              <a:t>Monroe Weber-Shirk</a:t>
            </a:r>
            <a:endParaRPr lang="en-US" dirty="0"/>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
        <p:nvSpPr>
          <p:cNvPr id="7"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1026828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2784241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1821092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38275423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99815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0342206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41201094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970857482"/>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74.xml"/><Relationship Id="rId1" Type="http://schemas.openxmlformats.org/officeDocument/2006/relationships/slideLayout" Target="../slideLayouts/slideLayout9.xml"/><Relationship Id="rId4" Type="http://schemas.openxmlformats.org/officeDocument/2006/relationships/image" Target="../media/image205.png"/></Relationships>
</file>

<file path=ppt/slides/_rels/slide102.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tags" Target="../tags/tag155.xml"/><Relationship Id="rId7" Type="http://schemas.openxmlformats.org/officeDocument/2006/relationships/image" Target="../media/image206.png"/><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notesSlide" Target="../notesSlides/notesSlide75.xml"/><Relationship Id="rId5" Type="http://schemas.openxmlformats.org/officeDocument/2006/relationships/slideLayout" Target="../slideLayouts/slideLayout12.xml"/><Relationship Id="rId10" Type="http://schemas.openxmlformats.org/officeDocument/2006/relationships/image" Target="../media/image74.png"/><Relationship Id="rId4" Type="http://schemas.openxmlformats.org/officeDocument/2006/relationships/tags" Target="../tags/tag156.xml"/><Relationship Id="rId9" Type="http://schemas.openxmlformats.org/officeDocument/2006/relationships/image" Target="../media/image208.png"/></Relationships>
</file>

<file path=ppt/slides/_rels/slide103.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tags" Target="../tags/tag159.xml"/><Relationship Id="rId7" Type="http://schemas.openxmlformats.org/officeDocument/2006/relationships/image" Target="../media/image209.png"/><Relationship Id="rId2" Type="http://schemas.openxmlformats.org/officeDocument/2006/relationships/tags" Target="../tags/tag158.xml"/><Relationship Id="rId1" Type="http://schemas.openxmlformats.org/officeDocument/2006/relationships/tags" Target="../tags/tag157.xml"/><Relationship Id="rId6" Type="http://schemas.openxmlformats.org/officeDocument/2006/relationships/image" Target="../media/image207.png"/><Relationship Id="rId5" Type="http://schemas.openxmlformats.org/officeDocument/2006/relationships/notesSlide" Target="../notesSlides/notesSlide76.xml"/><Relationship Id="rId4"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8" Type="http://schemas.openxmlformats.org/officeDocument/2006/relationships/image" Target="../media/image212.emf"/><Relationship Id="rId3" Type="http://schemas.openxmlformats.org/officeDocument/2006/relationships/slideLayout" Target="../slideLayouts/slideLayout12.xml"/><Relationship Id="rId7" Type="http://schemas.openxmlformats.org/officeDocument/2006/relationships/oleObject" Target="../embeddings/oleObject15.bin"/><Relationship Id="rId2" Type="http://schemas.openxmlformats.org/officeDocument/2006/relationships/tags" Target="../tags/tag160.xml"/><Relationship Id="rId1" Type="http://schemas.openxmlformats.org/officeDocument/2006/relationships/vmlDrawing" Target="../drawings/vmlDrawing9.vml"/><Relationship Id="rId6" Type="http://schemas.openxmlformats.org/officeDocument/2006/relationships/image" Target="../media/image211.wmf"/><Relationship Id="rId5" Type="http://schemas.openxmlformats.org/officeDocument/2006/relationships/oleObject" Target="../embeddings/oleObject14.bin"/><Relationship Id="rId4" Type="http://schemas.openxmlformats.org/officeDocument/2006/relationships/notesSlide" Target="../notesSlides/notesSlide77.xml"/><Relationship Id="rId9" Type="http://schemas.openxmlformats.org/officeDocument/2006/relationships/image" Target="../media/image210.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slideLayout" Target="../slideLayouts/slideLayout12.xml"/><Relationship Id="rId7" Type="http://schemas.openxmlformats.org/officeDocument/2006/relationships/image" Target="../media/image214.wmf"/><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image" Target="../media/image213.wmf"/><Relationship Id="rId5" Type="http://schemas.openxmlformats.org/officeDocument/2006/relationships/image" Target="../media/image12.emf"/><Relationship Id="rId4" Type="http://schemas.openxmlformats.org/officeDocument/2006/relationships/notesSlide" Target="../notesSlides/notesSlide79.xml"/><Relationship Id="rId9" Type="http://schemas.openxmlformats.org/officeDocument/2006/relationships/image" Target="../media/image216.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8" Type="http://schemas.openxmlformats.org/officeDocument/2006/relationships/image" Target="../media/image217.png"/><Relationship Id="rId13" Type="http://schemas.openxmlformats.org/officeDocument/2006/relationships/image" Target="../media/image15.wmf"/><Relationship Id="rId3" Type="http://schemas.openxmlformats.org/officeDocument/2006/relationships/tags" Target="../tags/tag164.xml"/><Relationship Id="rId7" Type="http://schemas.openxmlformats.org/officeDocument/2006/relationships/notesSlide" Target="../notesSlides/notesSlide81.xml"/><Relationship Id="rId12" Type="http://schemas.openxmlformats.org/officeDocument/2006/relationships/oleObject" Target="../embeddings/oleObject16.bin"/><Relationship Id="rId2" Type="http://schemas.openxmlformats.org/officeDocument/2006/relationships/tags" Target="../tags/tag163.xml"/><Relationship Id="rId1" Type="http://schemas.openxmlformats.org/officeDocument/2006/relationships/vmlDrawing" Target="../drawings/vmlDrawing10.vml"/><Relationship Id="rId6" Type="http://schemas.openxmlformats.org/officeDocument/2006/relationships/slideLayout" Target="../slideLayouts/slideLayout12.xml"/><Relationship Id="rId11" Type="http://schemas.openxmlformats.org/officeDocument/2006/relationships/image" Target="../media/image220.png"/><Relationship Id="rId5" Type="http://schemas.openxmlformats.org/officeDocument/2006/relationships/tags" Target="../tags/tag166.xml"/><Relationship Id="rId10" Type="http://schemas.openxmlformats.org/officeDocument/2006/relationships/image" Target="../media/image219.png"/><Relationship Id="rId4" Type="http://schemas.openxmlformats.org/officeDocument/2006/relationships/tags" Target="../tags/tag165.xml"/><Relationship Id="rId9" Type="http://schemas.openxmlformats.org/officeDocument/2006/relationships/image" Target="../media/image218.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12.xml"/><Relationship Id="rId7" Type="http://schemas.openxmlformats.org/officeDocument/2006/relationships/image" Target="../media/image29.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8.png"/><Relationship Id="rId5" Type="http://schemas.openxmlformats.org/officeDocument/2006/relationships/notesSlide" Target="../notesSlides/notesSlide5.xml"/><Relationship Id="rId4"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slideLayout" Target="../slideLayouts/slideLayout9.xml"/><Relationship Id="rId7" Type="http://schemas.openxmlformats.org/officeDocument/2006/relationships/image" Target="../media/image173.png"/><Relationship Id="rId2" Type="http://schemas.openxmlformats.org/officeDocument/2006/relationships/tags" Target="../tags/tag168.xml"/><Relationship Id="rId1" Type="http://schemas.openxmlformats.org/officeDocument/2006/relationships/tags" Target="../tags/tag167.xml"/><Relationship Id="rId6" Type="http://schemas.openxmlformats.org/officeDocument/2006/relationships/image" Target="../media/image168.wmf"/><Relationship Id="rId5" Type="http://schemas.openxmlformats.org/officeDocument/2006/relationships/image" Target="../media/image222.emf"/><Relationship Id="rId4" Type="http://schemas.openxmlformats.org/officeDocument/2006/relationships/image" Target="../media/image221.wmf"/></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74.png"/><Relationship Id="rId2" Type="http://schemas.openxmlformats.org/officeDocument/2006/relationships/tags" Target="../tags/tag170.xml"/><Relationship Id="rId1" Type="http://schemas.openxmlformats.org/officeDocument/2006/relationships/tags" Target="../tags/tag169.xml"/><Relationship Id="rId6" Type="http://schemas.openxmlformats.org/officeDocument/2006/relationships/image" Target="../media/image173.png"/><Relationship Id="rId5" Type="http://schemas.openxmlformats.org/officeDocument/2006/relationships/image" Target="../media/image224.emf"/><Relationship Id="rId4" Type="http://schemas.openxmlformats.org/officeDocument/2006/relationships/image" Target="../media/image223.wmf"/></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174.png"/><Relationship Id="rId2" Type="http://schemas.openxmlformats.org/officeDocument/2006/relationships/tags" Target="../tags/tag172.xml"/><Relationship Id="rId1" Type="http://schemas.openxmlformats.org/officeDocument/2006/relationships/tags" Target="../tags/tag171.xml"/><Relationship Id="rId6" Type="http://schemas.openxmlformats.org/officeDocument/2006/relationships/image" Target="../media/image173.png"/><Relationship Id="rId5" Type="http://schemas.openxmlformats.org/officeDocument/2006/relationships/image" Target="../media/image226.emf"/><Relationship Id="rId4" Type="http://schemas.openxmlformats.org/officeDocument/2006/relationships/image" Target="../media/image225.wmf"/></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image" Target="../media/image172.png"/><Relationship Id="rId5" Type="http://schemas.openxmlformats.org/officeDocument/2006/relationships/image" Target="../media/image158.png"/><Relationship Id="rId4" Type="http://schemas.openxmlformats.org/officeDocument/2006/relationships/notesSlide" Target="../notesSlides/notesSlide8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8" Type="http://schemas.openxmlformats.org/officeDocument/2006/relationships/hyperlink" Target="http://www.cdivalve.com/products/float-valves/pvc-float-valves" TargetMode="External"/><Relationship Id="rId3" Type="http://schemas.openxmlformats.org/officeDocument/2006/relationships/slideLayout" Target="../slideLayouts/slideLayout9.xml"/><Relationship Id="rId7" Type="http://schemas.openxmlformats.org/officeDocument/2006/relationships/image" Target="../media/image228.png"/><Relationship Id="rId2" Type="http://schemas.openxmlformats.org/officeDocument/2006/relationships/tags" Target="../tags/tag176.xml"/><Relationship Id="rId1" Type="http://schemas.openxmlformats.org/officeDocument/2006/relationships/tags" Target="../tags/tag175.xml"/><Relationship Id="rId6" Type="http://schemas.openxmlformats.org/officeDocument/2006/relationships/hyperlink" Target="http://floatvalve.com/" TargetMode="External"/><Relationship Id="rId5" Type="http://schemas.openxmlformats.org/officeDocument/2006/relationships/image" Target="../media/image227.wmf"/><Relationship Id="rId10" Type="http://schemas.openxmlformats.org/officeDocument/2006/relationships/image" Target="../media/image229.png"/><Relationship Id="rId4" Type="http://schemas.openxmlformats.org/officeDocument/2006/relationships/notesSlide" Target="../notesSlides/notesSlide83.xml"/><Relationship Id="rId9" Type="http://schemas.openxmlformats.org/officeDocument/2006/relationships/image" Target="../media/image144.png"/></Relationships>
</file>

<file path=ppt/slides/_rels/slide12.xml.rels><?xml version="1.0" encoding="UTF-8" standalone="yes"?>
<Relationships xmlns="http://schemas.openxmlformats.org/package/2006/relationships"><Relationship Id="rId8" Type="http://schemas.openxmlformats.org/officeDocument/2006/relationships/hyperlink" Target="../Polls/FCM.pptx#-1,13,TurbulentHeadLoss" TargetMode="External"/><Relationship Id="rId13" Type="http://schemas.openxmlformats.org/officeDocument/2006/relationships/image" Target="../media/image33.png"/><Relationship Id="rId3" Type="http://schemas.openxmlformats.org/officeDocument/2006/relationships/tags" Target="../tags/tag15.xml"/><Relationship Id="rId7" Type="http://schemas.openxmlformats.org/officeDocument/2006/relationships/notesSlide" Target="../notesSlides/notesSlide6.xml"/><Relationship Id="rId12" Type="http://schemas.openxmlformats.org/officeDocument/2006/relationships/image" Target="../media/image32.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Layout" Target="../slideLayouts/slideLayout12.xml"/><Relationship Id="rId11" Type="http://schemas.openxmlformats.org/officeDocument/2006/relationships/image" Target="../media/image29.png"/><Relationship Id="rId5" Type="http://schemas.openxmlformats.org/officeDocument/2006/relationships/tags" Target="../tags/tag17.xml"/><Relationship Id="rId10" Type="http://schemas.openxmlformats.org/officeDocument/2006/relationships/image" Target="../media/image31.png"/><Relationship Id="rId4" Type="http://schemas.openxmlformats.org/officeDocument/2006/relationships/tags" Target="../tags/tag16.xml"/><Relationship Id="rId9" Type="http://schemas.openxmlformats.org/officeDocument/2006/relationships/image" Target="../media/image13.png"/><Relationship Id="rId1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xml"/><Relationship Id="rId1" Type="http://schemas.openxmlformats.org/officeDocument/2006/relationships/tags" Target="../tags/tag18.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21.xml"/><Relationship Id="rId7" Type="http://schemas.openxmlformats.org/officeDocument/2006/relationships/image" Target="../media/image35.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25.png"/><Relationship Id="rId5" Type="http://schemas.openxmlformats.org/officeDocument/2006/relationships/notesSlide" Target="../notesSlides/notesSlide8.xml"/><Relationship Id="rId4"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9.xml"/><Relationship Id="rId13" Type="http://schemas.openxmlformats.org/officeDocument/2006/relationships/image" Target="../media/image41.png"/><Relationship Id="rId3" Type="http://schemas.openxmlformats.org/officeDocument/2006/relationships/tags" Target="../tags/tag24.xml"/><Relationship Id="rId7" Type="http://schemas.openxmlformats.org/officeDocument/2006/relationships/slideLayout" Target="../slideLayouts/slideLayout9.xml"/><Relationship Id="rId12" Type="http://schemas.openxmlformats.org/officeDocument/2006/relationships/image" Target="../media/image40.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image" Target="../media/image39.png"/><Relationship Id="rId5" Type="http://schemas.openxmlformats.org/officeDocument/2006/relationships/tags" Target="../tags/tag26.xml"/><Relationship Id="rId10" Type="http://schemas.openxmlformats.org/officeDocument/2006/relationships/image" Target="../media/image38.png"/><Relationship Id="rId4" Type="http://schemas.openxmlformats.org/officeDocument/2006/relationships/tags" Target="../tags/tag25.xml"/><Relationship Id="rId9" Type="http://schemas.openxmlformats.org/officeDocument/2006/relationships/image" Target="../media/image37.png"/><Relationship Id="rId14" Type="http://schemas.openxmlformats.org/officeDocument/2006/relationships/image" Target="../media/image42.png"/></Relationships>
</file>

<file path=ppt/slides/_rels/slide16.xml.rels><?xml version="1.0" encoding="UTF-8" standalone="yes"?>
<Relationships xmlns="http://schemas.openxmlformats.org/package/2006/relationships"><Relationship Id="rId8" Type="http://schemas.openxmlformats.org/officeDocument/2006/relationships/tags" Target="../tags/tag35.xml"/><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tags" Target="../tags/tag30.xml"/><Relationship Id="rId7" Type="http://schemas.openxmlformats.org/officeDocument/2006/relationships/tags" Target="../tags/tag34.xml"/><Relationship Id="rId12" Type="http://schemas.openxmlformats.org/officeDocument/2006/relationships/image" Target="../media/image43.png"/><Relationship Id="rId17" Type="http://schemas.openxmlformats.org/officeDocument/2006/relationships/image" Target="../media/image46.png"/><Relationship Id="rId2" Type="http://schemas.openxmlformats.org/officeDocument/2006/relationships/tags" Target="../tags/tag29.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notesSlide" Target="../notesSlides/notesSlide10.xml"/><Relationship Id="rId5" Type="http://schemas.openxmlformats.org/officeDocument/2006/relationships/tags" Target="../tags/tag32.xml"/><Relationship Id="rId15" Type="http://schemas.openxmlformats.org/officeDocument/2006/relationships/image" Target="../media/image35.png"/><Relationship Id="rId10" Type="http://schemas.openxmlformats.org/officeDocument/2006/relationships/slideLayout" Target="../slideLayouts/slideLayout12.xml"/><Relationship Id="rId19" Type="http://schemas.openxmlformats.org/officeDocument/2006/relationships/image" Target="../media/image48.png"/><Relationship Id="rId4" Type="http://schemas.openxmlformats.org/officeDocument/2006/relationships/tags" Target="../tags/tag31.xml"/><Relationship Id="rId9" Type="http://schemas.openxmlformats.org/officeDocument/2006/relationships/tags" Target="../tags/tag36.xml"/><Relationship Id="rId14" Type="http://schemas.openxmlformats.org/officeDocument/2006/relationships/image" Target="../media/image44.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1.xml"/><Relationship Id="rId13" Type="http://schemas.openxmlformats.org/officeDocument/2006/relationships/oleObject" Target="../embeddings/oleObject5.bin"/><Relationship Id="rId18" Type="http://schemas.openxmlformats.org/officeDocument/2006/relationships/image" Target="../media/image53.emf"/><Relationship Id="rId3" Type="http://schemas.openxmlformats.org/officeDocument/2006/relationships/tags" Target="../tags/tag38.xml"/><Relationship Id="rId21" Type="http://schemas.openxmlformats.org/officeDocument/2006/relationships/image" Target="../media/image56.png"/><Relationship Id="rId7" Type="http://schemas.openxmlformats.org/officeDocument/2006/relationships/slideLayout" Target="../slideLayouts/slideLayout12.xml"/><Relationship Id="rId12" Type="http://schemas.openxmlformats.org/officeDocument/2006/relationships/image" Target="../media/image50.emf"/><Relationship Id="rId17" Type="http://schemas.openxmlformats.org/officeDocument/2006/relationships/oleObject" Target="../embeddings/oleObject7.bin"/><Relationship Id="rId2" Type="http://schemas.openxmlformats.org/officeDocument/2006/relationships/tags" Target="../tags/tag37.xml"/><Relationship Id="rId16" Type="http://schemas.openxmlformats.org/officeDocument/2006/relationships/image" Target="../media/image52.emf"/><Relationship Id="rId20" Type="http://schemas.openxmlformats.org/officeDocument/2006/relationships/image" Target="../media/image55.png"/><Relationship Id="rId1" Type="http://schemas.openxmlformats.org/officeDocument/2006/relationships/vmlDrawing" Target="../drawings/vmlDrawing3.vml"/><Relationship Id="rId6" Type="http://schemas.openxmlformats.org/officeDocument/2006/relationships/tags" Target="../tags/tag41.xml"/><Relationship Id="rId11" Type="http://schemas.openxmlformats.org/officeDocument/2006/relationships/oleObject" Target="../embeddings/oleObject4.bin"/><Relationship Id="rId5" Type="http://schemas.openxmlformats.org/officeDocument/2006/relationships/tags" Target="../tags/tag40.xml"/><Relationship Id="rId15" Type="http://schemas.openxmlformats.org/officeDocument/2006/relationships/oleObject" Target="../embeddings/oleObject6.bin"/><Relationship Id="rId10" Type="http://schemas.openxmlformats.org/officeDocument/2006/relationships/image" Target="../media/image48.png"/><Relationship Id="rId19" Type="http://schemas.openxmlformats.org/officeDocument/2006/relationships/image" Target="../media/image34.png"/><Relationship Id="rId4" Type="http://schemas.openxmlformats.org/officeDocument/2006/relationships/tags" Target="../tags/tag39.xml"/><Relationship Id="rId9" Type="http://schemas.openxmlformats.org/officeDocument/2006/relationships/image" Target="../media/image54.png"/><Relationship Id="rId14" Type="http://schemas.openxmlformats.org/officeDocument/2006/relationships/image" Target="../media/image51.emf"/></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44.xml"/><Relationship Id="rId7" Type="http://schemas.openxmlformats.org/officeDocument/2006/relationships/image" Target="../media/image59.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58.wmf"/><Relationship Id="rId11" Type="http://schemas.openxmlformats.org/officeDocument/2006/relationships/image" Target="../media/image61.png"/><Relationship Id="rId5" Type="http://schemas.openxmlformats.org/officeDocument/2006/relationships/slideLayout" Target="../slideLayouts/slideLayout12.xml"/><Relationship Id="rId10" Type="http://schemas.openxmlformats.org/officeDocument/2006/relationships/image" Target="../media/image60.png"/><Relationship Id="rId4" Type="http://schemas.openxmlformats.org/officeDocument/2006/relationships/tags" Target="../tags/tag45.xml"/><Relationship Id="rId9" Type="http://schemas.openxmlformats.org/officeDocument/2006/relationships/image" Target="../media/image56.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46.xml"/><Relationship Id="rId18" Type="http://schemas.openxmlformats.org/officeDocument/2006/relationships/image" Target="../media/image10.wmf"/><Relationship Id="rId3" Type="http://schemas.openxmlformats.org/officeDocument/2006/relationships/slide" Target="slide23.xml"/><Relationship Id="rId21" Type="http://schemas.openxmlformats.org/officeDocument/2006/relationships/slide" Target="slide67.xml"/><Relationship Id="rId7" Type="http://schemas.openxmlformats.org/officeDocument/2006/relationships/slide" Target="slide42.xml"/><Relationship Id="rId12" Type="http://schemas.openxmlformats.org/officeDocument/2006/relationships/image" Target="../media/image7.wmf"/><Relationship Id="rId17" Type="http://schemas.openxmlformats.org/officeDocument/2006/relationships/slide" Target="slide102.xml"/><Relationship Id="rId2" Type="http://schemas.openxmlformats.org/officeDocument/2006/relationships/notesSlide" Target="../notesSlides/notesSlide2.xml"/><Relationship Id="rId16" Type="http://schemas.openxmlformats.org/officeDocument/2006/relationships/image" Target="../media/image9.wmf"/><Relationship Id="rId20" Type="http://schemas.openxmlformats.org/officeDocument/2006/relationships/image" Target="../media/image11.png"/><Relationship Id="rId1" Type="http://schemas.openxmlformats.org/officeDocument/2006/relationships/slideLayout" Target="../slideLayouts/slideLayout10.xml"/><Relationship Id="rId6" Type="http://schemas.openxmlformats.org/officeDocument/2006/relationships/image" Target="../media/image4.emf"/><Relationship Id="rId11" Type="http://schemas.openxmlformats.org/officeDocument/2006/relationships/slide" Target="slide41.xml"/><Relationship Id="rId24" Type="http://schemas.openxmlformats.org/officeDocument/2006/relationships/image" Target="../media/image12.emf"/><Relationship Id="rId5" Type="http://schemas.openxmlformats.org/officeDocument/2006/relationships/slide" Target="slide44.xml"/><Relationship Id="rId15" Type="http://schemas.openxmlformats.org/officeDocument/2006/relationships/slide" Target="slide55.xml"/><Relationship Id="rId23" Type="http://schemas.openxmlformats.org/officeDocument/2006/relationships/slide" Target="slide105.xml"/><Relationship Id="rId10" Type="http://schemas.openxmlformats.org/officeDocument/2006/relationships/image" Target="../media/image6.wmf"/><Relationship Id="rId19" Type="http://schemas.openxmlformats.org/officeDocument/2006/relationships/slide" Target="slide62.xml"/><Relationship Id="rId4" Type="http://schemas.openxmlformats.org/officeDocument/2006/relationships/image" Target="../media/image3.jpeg"/><Relationship Id="rId9" Type="http://schemas.openxmlformats.org/officeDocument/2006/relationships/slide" Target="slide45.xml"/><Relationship Id="rId14" Type="http://schemas.openxmlformats.org/officeDocument/2006/relationships/image" Target="../media/image8.wmf"/><Relationship Id="rId22" Type="http://schemas.openxmlformats.org/officeDocument/2006/relationships/image" Target="../media/image1.wmf"/></Relationships>
</file>

<file path=ppt/slides/_rels/slide20.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46.xml"/><Relationship Id="rId18" Type="http://schemas.openxmlformats.org/officeDocument/2006/relationships/image" Target="../media/image10.wmf"/><Relationship Id="rId3" Type="http://schemas.openxmlformats.org/officeDocument/2006/relationships/slide" Target="slide23.xml"/><Relationship Id="rId21" Type="http://schemas.openxmlformats.org/officeDocument/2006/relationships/slide" Target="slide67.xml"/><Relationship Id="rId7" Type="http://schemas.openxmlformats.org/officeDocument/2006/relationships/slide" Target="slide42.xml"/><Relationship Id="rId12" Type="http://schemas.openxmlformats.org/officeDocument/2006/relationships/image" Target="../media/image7.wmf"/><Relationship Id="rId17" Type="http://schemas.openxmlformats.org/officeDocument/2006/relationships/slide" Target="slide102.xml"/><Relationship Id="rId2" Type="http://schemas.openxmlformats.org/officeDocument/2006/relationships/notesSlide" Target="../notesSlides/notesSlide13.xml"/><Relationship Id="rId16" Type="http://schemas.openxmlformats.org/officeDocument/2006/relationships/image" Target="../media/image9.wmf"/><Relationship Id="rId20" Type="http://schemas.openxmlformats.org/officeDocument/2006/relationships/image" Target="../media/image11.png"/><Relationship Id="rId1" Type="http://schemas.openxmlformats.org/officeDocument/2006/relationships/slideLayout" Target="../slideLayouts/slideLayout10.xml"/><Relationship Id="rId6" Type="http://schemas.openxmlformats.org/officeDocument/2006/relationships/image" Target="../media/image4.emf"/><Relationship Id="rId11" Type="http://schemas.openxmlformats.org/officeDocument/2006/relationships/slide" Target="slide41.xml"/><Relationship Id="rId24" Type="http://schemas.openxmlformats.org/officeDocument/2006/relationships/image" Target="../media/image12.emf"/><Relationship Id="rId5" Type="http://schemas.openxmlformats.org/officeDocument/2006/relationships/slide" Target="slide44.xml"/><Relationship Id="rId15" Type="http://schemas.openxmlformats.org/officeDocument/2006/relationships/slide" Target="slide55.xml"/><Relationship Id="rId23" Type="http://schemas.openxmlformats.org/officeDocument/2006/relationships/slide" Target="slide105.xml"/><Relationship Id="rId10" Type="http://schemas.openxmlformats.org/officeDocument/2006/relationships/image" Target="../media/image6.wmf"/><Relationship Id="rId19" Type="http://schemas.openxmlformats.org/officeDocument/2006/relationships/slide" Target="slide62.xml"/><Relationship Id="rId4" Type="http://schemas.openxmlformats.org/officeDocument/2006/relationships/image" Target="../media/image3.jpeg"/><Relationship Id="rId9" Type="http://schemas.openxmlformats.org/officeDocument/2006/relationships/slide" Target="slide45.xml"/><Relationship Id="rId14" Type="http://schemas.openxmlformats.org/officeDocument/2006/relationships/image" Target="../media/image8.wmf"/><Relationship Id="rId22" Type="http://schemas.openxmlformats.org/officeDocument/2006/relationships/image" Target="../media/image1.w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46.xml"/><Relationship Id="rId18" Type="http://schemas.openxmlformats.org/officeDocument/2006/relationships/image" Target="../media/image10.wmf"/><Relationship Id="rId3" Type="http://schemas.openxmlformats.org/officeDocument/2006/relationships/slide" Target="slide23.xml"/><Relationship Id="rId21" Type="http://schemas.openxmlformats.org/officeDocument/2006/relationships/slide" Target="slide67.xml"/><Relationship Id="rId7" Type="http://schemas.openxmlformats.org/officeDocument/2006/relationships/slide" Target="slide42.xml"/><Relationship Id="rId12" Type="http://schemas.openxmlformats.org/officeDocument/2006/relationships/image" Target="../media/image7.wmf"/><Relationship Id="rId17" Type="http://schemas.openxmlformats.org/officeDocument/2006/relationships/slide" Target="slide102.xml"/><Relationship Id="rId2" Type="http://schemas.openxmlformats.org/officeDocument/2006/relationships/notesSlide" Target="../notesSlides/notesSlide15.xml"/><Relationship Id="rId16" Type="http://schemas.openxmlformats.org/officeDocument/2006/relationships/image" Target="../media/image9.wmf"/><Relationship Id="rId20" Type="http://schemas.openxmlformats.org/officeDocument/2006/relationships/image" Target="../media/image11.png"/><Relationship Id="rId1" Type="http://schemas.openxmlformats.org/officeDocument/2006/relationships/slideLayout" Target="../slideLayouts/slideLayout10.xml"/><Relationship Id="rId6" Type="http://schemas.openxmlformats.org/officeDocument/2006/relationships/image" Target="../media/image4.emf"/><Relationship Id="rId11" Type="http://schemas.openxmlformats.org/officeDocument/2006/relationships/slide" Target="slide41.xml"/><Relationship Id="rId24" Type="http://schemas.openxmlformats.org/officeDocument/2006/relationships/image" Target="../media/image12.emf"/><Relationship Id="rId5" Type="http://schemas.openxmlformats.org/officeDocument/2006/relationships/slide" Target="slide44.xml"/><Relationship Id="rId15" Type="http://schemas.openxmlformats.org/officeDocument/2006/relationships/slide" Target="slide55.xml"/><Relationship Id="rId23" Type="http://schemas.openxmlformats.org/officeDocument/2006/relationships/slide" Target="slide105.xml"/><Relationship Id="rId10" Type="http://schemas.openxmlformats.org/officeDocument/2006/relationships/image" Target="../media/image6.wmf"/><Relationship Id="rId19" Type="http://schemas.openxmlformats.org/officeDocument/2006/relationships/slide" Target="slide62.xml"/><Relationship Id="rId4" Type="http://schemas.openxmlformats.org/officeDocument/2006/relationships/image" Target="../media/image3.jpeg"/><Relationship Id="rId9" Type="http://schemas.openxmlformats.org/officeDocument/2006/relationships/slide" Target="slide45.xml"/><Relationship Id="rId14" Type="http://schemas.openxmlformats.org/officeDocument/2006/relationships/image" Target="../media/image8.wmf"/><Relationship Id="rId22" Type="http://schemas.openxmlformats.org/officeDocument/2006/relationships/image" Target="../media/image1.wmf"/></Relationships>
</file>

<file path=ppt/slides/_rels/slide23.xml.rels><?xml version="1.0" encoding="UTF-8" standalone="yes"?>
<Relationships xmlns="http://schemas.openxmlformats.org/package/2006/relationships"><Relationship Id="rId3" Type="http://schemas.openxmlformats.org/officeDocument/2006/relationships/hyperlink" Target="http://www.youtube.com/watch?v=yzX1PP50eB8&amp;feature=player_detailpage" TargetMode="External"/><Relationship Id="rId7" Type="http://schemas.openxmlformats.org/officeDocument/2006/relationships/image" Target="../media/image65.gif"/><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64.gif"/><Relationship Id="rId5" Type="http://schemas.openxmlformats.org/officeDocument/2006/relationships/image" Target="../media/image63.gif"/><Relationship Id="rId4" Type="http://schemas.openxmlformats.org/officeDocument/2006/relationships/image" Target="../media/image62.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46.xml"/><Relationship Id="rId18" Type="http://schemas.openxmlformats.org/officeDocument/2006/relationships/image" Target="../media/image10.wmf"/><Relationship Id="rId3" Type="http://schemas.openxmlformats.org/officeDocument/2006/relationships/slide" Target="slide23.xml"/><Relationship Id="rId21" Type="http://schemas.openxmlformats.org/officeDocument/2006/relationships/slide" Target="slide67.xml"/><Relationship Id="rId7" Type="http://schemas.openxmlformats.org/officeDocument/2006/relationships/slide" Target="slide42.xml"/><Relationship Id="rId12" Type="http://schemas.openxmlformats.org/officeDocument/2006/relationships/image" Target="../media/image7.wmf"/><Relationship Id="rId17" Type="http://schemas.openxmlformats.org/officeDocument/2006/relationships/slide" Target="slide102.xml"/><Relationship Id="rId2" Type="http://schemas.openxmlformats.org/officeDocument/2006/relationships/notesSlide" Target="../notesSlides/notesSlide3.xml"/><Relationship Id="rId16" Type="http://schemas.openxmlformats.org/officeDocument/2006/relationships/image" Target="../media/image9.wmf"/><Relationship Id="rId20" Type="http://schemas.openxmlformats.org/officeDocument/2006/relationships/image" Target="../media/image11.png"/><Relationship Id="rId1" Type="http://schemas.openxmlformats.org/officeDocument/2006/relationships/slideLayout" Target="../slideLayouts/slideLayout10.xml"/><Relationship Id="rId6" Type="http://schemas.openxmlformats.org/officeDocument/2006/relationships/image" Target="../media/image4.emf"/><Relationship Id="rId11" Type="http://schemas.openxmlformats.org/officeDocument/2006/relationships/slide" Target="slide41.xml"/><Relationship Id="rId24" Type="http://schemas.openxmlformats.org/officeDocument/2006/relationships/image" Target="../media/image12.emf"/><Relationship Id="rId5" Type="http://schemas.openxmlformats.org/officeDocument/2006/relationships/slide" Target="slide44.xml"/><Relationship Id="rId15" Type="http://schemas.openxmlformats.org/officeDocument/2006/relationships/slide" Target="slide55.xml"/><Relationship Id="rId23" Type="http://schemas.openxmlformats.org/officeDocument/2006/relationships/slide" Target="slide105.xml"/><Relationship Id="rId10" Type="http://schemas.openxmlformats.org/officeDocument/2006/relationships/image" Target="../media/image6.wmf"/><Relationship Id="rId19" Type="http://schemas.openxmlformats.org/officeDocument/2006/relationships/slide" Target="slide62.xml"/><Relationship Id="rId4" Type="http://schemas.openxmlformats.org/officeDocument/2006/relationships/image" Target="../media/image3.jpeg"/><Relationship Id="rId9" Type="http://schemas.openxmlformats.org/officeDocument/2006/relationships/slide" Target="slide45.xml"/><Relationship Id="rId14" Type="http://schemas.openxmlformats.org/officeDocument/2006/relationships/image" Target="../media/image8.wmf"/><Relationship Id="rId22" Type="http://schemas.openxmlformats.org/officeDocument/2006/relationships/image" Target="../media/image1.wmf"/></Relationships>
</file>

<file path=ppt/slides/_rels/slide3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tags" Target="../tags/tag48.xml"/><Relationship Id="rId7" Type="http://schemas.openxmlformats.org/officeDocument/2006/relationships/image" Target="../media/image72.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notesSlide" Target="../notesSlides/notesSlide18.xml"/><Relationship Id="rId5" Type="http://schemas.openxmlformats.org/officeDocument/2006/relationships/slideLayout" Target="../slideLayouts/slideLayout12.xml"/><Relationship Id="rId10" Type="http://schemas.openxmlformats.org/officeDocument/2006/relationships/image" Target="../media/image22.png"/><Relationship Id="rId4" Type="http://schemas.openxmlformats.org/officeDocument/2006/relationships/tags" Target="../tags/tag49.xml"/><Relationship Id="rId9" Type="http://schemas.openxmlformats.org/officeDocument/2006/relationships/image" Target="../media/image74.png"/></Relationships>
</file>

<file path=ppt/slides/_rels/slide3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8" Type="http://schemas.openxmlformats.org/officeDocument/2006/relationships/image" Target="../media/image70.jpeg"/><Relationship Id="rId13" Type="http://schemas.openxmlformats.org/officeDocument/2006/relationships/image" Target="../media/image78.png"/><Relationship Id="rId3" Type="http://schemas.openxmlformats.org/officeDocument/2006/relationships/tags" Target="../tags/tag52.xml"/><Relationship Id="rId7" Type="http://schemas.openxmlformats.org/officeDocument/2006/relationships/notesSlide" Target="../notesSlides/notesSlide20.xml"/><Relationship Id="rId12" Type="http://schemas.openxmlformats.org/officeDocument/2006/relationships/image" Target="../media/image77.pn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Layout" Target="../slideLayouts/slideLayout9.xml"/><Relationship Id="rId11" Type="http://schemas.openxmlformats.org/officeDocument/2006/relationships/image" Target="../media/image76.png"/><Relationship Id="rId5" Type="http://schemas.openxmlformats.org/officeDocument/2006/relationships/tags" Target="../tags/tag54.xml"/><Relationship Id="rId10" Type="http://schemas.openxmlformats.org/officeDocument/2006/relationships/image" Target="../media/image34.png"/><Relationship Id="rId4" Type="http://schemas.openxmlformats.org/officeDocument/2006/relationships/tags" Target="../tags/tag53.xml"/><Relationship Id="rId9" Type="http://schemas.openxmlformats.org/officeDocument/2006/relationships/image" Target="../media/image75.png"/></Relationships>
</file>

<file path=ppt/slides/_rels/slide3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tags" Target="../tags/tag57.xml"/><Relationship Id="rId7" Type="http://schemas.openxmlformats.org/officeDocument/2006/relationships/image" Target="../media/image80.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79.png"/><Relationship Id="rId5" Type="http://schemas.openxmlformats.org/officeDocument/2006/relationships/notesSlide" Target="../notesSlides/notesSlide21.xml"/><Relationship Id="rId4"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6.png"/><Relationship Id="rId3" Type="http://schemas.openxmlformats.org/officeDocument/2006/relationships/tags" Target="../tags/tag60.xml"/><Relationship Id="rId7" Type="http://schemas.openxmlformats.org/officeDocument/2006/relationships/notesSlide" Target="../notesSlides/notesSlide22.xml"/><Relationship Id="rId12" Type="http://schemas.openxmlformats.org/officeDocument/2006/relationships/image" Target="../media/image85.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Layout" Target="../slideLayouts/slideLayout12.xml"/><Relationship Id="rId11" Type="http://schemas.openxmlformats.org/officeDocument/2006/relationships/image" Target="../media/image84.png"/><Relationship Id="rId5" Type="http://schemas.openxmlformats.org/officeDocument/2006/relationships/tags" Target="../tags/tag62.xml"/><Relationship Id="rId10" Type="http://schemas.openxmlformats.org/officeDocument/2006/relationships/image" Target="../media/image77.png"/><Relationship Id="rId4" Type="http://schemas.openxmlformats.org/officeDocument/2006/relationships/tags" Target="../tags/tag61.xml"/><Relationship Id="rId9" Type="http://schemas.openxmlformats.org/officeDocument/2006/relationships/image" Target="../media/image83.png"/></Relationships>
</file>

<file path=ppt/slides/_rels/slide35.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86.png"/><Relationship Id="rId3" Type="http://schemas.openxmlformats.org/officeDocument/2006/relationships/tags" Target="../tags/tag65.xml"/><Relationship Id="rId7" Type="http://schemas.openxmlformats.org/officeDocument/2006/relationships/tags" Target="../tags/tag69.xml"/><Relationship Id="rId12" Type="http://schemas.openxmlformats.org/officeDocument/2006/relationships/image" Target="../media/image88.png"/><Relationship Id="rId17" Type="http://schemas.openxmlformats.org/officeDocument/2006/relationships/image" Target="../media/image92.png"/><Relationship Id="rId2" Type="http://schemas.openxmlformats.org/officeDocument/2006/relationships/tags" Target="../tags/tag64.xml"/><Relationship Id="rId16" Type="http://schemas.openxmlformats.org/officeDocument/2006/relationships/image" Target="../media/image91.png"/><Relationship Id="rId1" Type="http://schemas.openxmlformats.org/officeDocument/2006/relationships/tags" Target="../tags/tag63.xml"/><Relationship Id="rId6" Type="http://schemas.openxmlformats.org/officeDocument/2006/relationships/tags" Target="../tags/tag68.xml"/><Relationship Id="rId11" Type="http://schemas.openxmlformats.org/officeDocument/2006/relationships/image" Target="../media/image83.png"/><Relationship Id="rId5" Type="http://schemas.openxmlformats.org/officeDocument/2006/relationships/tags" Target="../tags/tag67.xml"/><Relationship Id="rId15" Type="http://schemas.openxmlformats.org/officeDocument/2006/relationships/image" Target="../media/image90.png"/><Relationship Id="rId10" Type="http://schemas.openxmlformats.org/officeDocument/2006/relationships/image" Target="../media/image87.png"/><Relationship Id="rId4" Type="http://schemas.openxmlformats.org/officeDocument/2006/relationships/tags" Target="../tags/tag66.xml"/><Relationship Id="rId9" Type="http://schemas.openxmlformats.org/officeDocument/2006/relationships/notesSlide" Target="../notesSlides/notesSlide23.xml"/><Relationship Id="rId14" Type="http://schemas.openxmlformats.org/officeDocument/2006/relationships/image" Target="../media/image89.png"/></Relationships>
</file>

<file path=ppt/slides/_rels/slide36.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tags" Target="../tags/tag72.xml"/><Relationship Id="rId7" Type="http://schemas.openxmlformats.org/officeDocument/2006/relationships/image" Target="../media/image94.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91.png"/><Relationship Id="rId5" Type="http://schemas.openxmlformats.org/officeDocument/2006/relationships/image" Target="../media/image93.png"/><Relationship Id="rId4"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8" Type="http://schemas.openxmlformats.org/officeDocument/2006/relationships/image" Target="../media/image97.wmf"/><Relationship Id="rId3" Type="http://schemas.openxmlformats.org/officeDocument/2006/relationships/slideLayout" Target="../slideLayouts/slideLayout12.xml"/><Relationship Id="rId7" Type="http://schemas.openxmlformats.org/officeDocument/2006/relationships/oleObject" Target="../embeddings/oleObject9.bin"/><Relationship Id="rId2" Type="http://schemas.openxmlformats.org/officeDocument/2006/relationships/tags" Target="../tags/tag73.xml"/><Relationship Id="rId1" Type="http://schemas.openxmlformats.org/officeDocument/2006/relationships/vmlDrawing" Target="../drawings/vmlDrawing4.vml"/><Relationship Id="rId6" Type="http://schemas.openxmlformats.org/officeDocument/2006/relationships/image" Target="../media/image96.wmf"/><Relationship Id="rId5" Type="http://schemas.openxmlformats.org/officeDocument/2006/relationships/oleObject" Target="../embeddings/oleObject8.bin"/><Relationship Id="rId10" Type="http://schemas.openxmlformats.org/officeDocument/2006/relationships/image" Target="../media/image99.png"/><Relationship Id="rId4" Type="http://schemas.openxmlformats.org/officeDocument/2006/relationships/notesSlide" Target="../notesSlides/notesSlide24.xml"/><Relationship Id="rId9" Type="http://schemas.openxmlformats.org/officeDocument/2006/relationships/image" Target="../media/image98.wmf"/></Relationships>
</file>

<file path=ppt/slides/_rels/slide38.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2.png"/><Relationship Id="rId3" Type="http://schemas.openxmlformats.org/officeDocument/2006/relationships/tags" Target="../tags/tag76.xml"/><Relationship Id="rId7" Type="http://schemas.openxmlformats.org/officeDocument/2006/relationships/notesSlide" Target="../notesSlides/notesSlide25.xml"/><Relationship Id="rId12" Type="http://schemas.openxmlformats.org/officeDocument/2006/relationships/image" Target="../media/image101.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slideLayout" Target="../slideLayouts/slideLayout12.xml"/><Relationship Id="rId11" Type="http://schemas.openxmlformats.org/officeDocument/2006/relationships/image" Target="../media/image81.png"/><Relationship Id="rId5" Type="http://schemas.openxmlformats.org/officeDocument/2006/relationships/tags" Target="../tags/tag78.xml"/><Relationship Id="rId15" Type="http://schemas.openxmlformats.org/officeDocument/2006/relationships/image" Target="../media/image104.png"/><Relationship Id="rId10" Type="http://schemas.openxmlformats.org/officeDocument/2006/relationships/image" Target="../media/image13.png"/><Relationship Id="rId4" Type="http://schemas.openxmlformats.org/officeDocument/2006/relationships/tags" Target="../tags/tag77.xml"/><Relationship Id="rId9" Type="http://schemas.openxmlformats.org/officeDocument/2006/relationships/hyperlink" Target="../Polls/FCM.pptx#-1,12,TankDrainTime" TargetMode="External"/><Relationship Id="rId14" Type="http://schemas.openxmlformats.org/officeDocument/2006/relationships/image" Target="../media/image10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Polls/FCM.pptx#-1,2,BicycleDrag" TargetMode="External"/><Relationship Id="rId1" Type="http://schemas.openxmlformats.org/officeDocument/2006/relationships/slideLayout" Target="../slideLayouts/slideLayout9.xml"/><Relationship Id="rId4" Type="http://schemas.openxmlformats.org/officeDocument/2006/relationships/hyperlink" Target="../Polls/FCM.pptx#-1,3,drag" TargetMode="External"/></Relationships>
</file>

<file path=ppt/slides/_rels/slide40.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46.xml"/><Relationship Id="rId18" Type="http://schemas.openxmlformats.org/officeDocument/2006/relationships/image" Target="../media/image10.wmf"/><Relationship Id="rId3" Type="http://schemas.openxmlformats.org/officeDocument/2006/relationships/slide" Target="slide23.xml"/><Relationship Id="rId21" Type="http://schemas.openxmlformats.org/officeDocument/2006/relationships/slide" Target="slide67.xml"/><Relationship Id="rId7" Type="http://schemas.openxmlformats.org/officeDocument/2006/relationships/slide" Target="slide42.xml"/><Relationship Id="rId12" Type="http://schemas.openxmlformats.org/officeDocument/2006/relationships/image" Target="../media/image7.wmf"/><Relationship Id="rId17" Type="http://schemas.openxmlformats.org/officeDocument/2006/relationships/slide" Target="slide102.xml"/><Relationship Id="rId2" Type="http://schemas.openxmlformats.org/officeDocument/2006/relationships/notesSlide" Target="../notesSlides/notesSlide27.xml"/><Relationship Id="rId16" Type="http://schemas.openxmlformats.org/officeDocument/2006/relationships/image" Target="../media/image9.wmf"/><Relationship Id="rId20" Type="http://schemas.openxmlformats.org/officeDocument/2006/relationships/image" Target="../media/image11.png"/><Relationship Id="rId1" Type="http://schemas.openxmlformats.org/officeDocument/2006/relationships/slideLayout" Target="../slideLayouts/slideLayout10.xml"/><Relationship Id="rId6" Type="http://schemas.openxmlformats.org/officeDocument/2006/relationships/image" Target="../media/image4.emf"/><Relationship Id="rId11" Type="http://schemas.openxmlformats.org/officeDocument/2006/relationships/slide" Target="slide41.xml"/><Relationship Id="rId24" Type="http://schemas.openxmlformats.org/officeDocument/2006/relationships/image" Target="../media/image12.emf"/><Relationship Id="rId5" Type="http://schemas.openxmlformats.org/officeDocument/2006/relationships/slide" Target="slide44.xml"/><Relationship Id="rId15" Type="http://schemas.openxmlformats.org/officeDocument/2006/relationships/slide" Target="slide55.xml"/><Relationship Id="rId23" Type="http://schemas.openxmlformats.org/officeDocument/2006/relationships/slide" Target="slide105.xml"/><Relationship Id="rId10" Type="http://schemas.openxmlformats.org/officeDocument/2006/relationships/image" Target="../media/image6.wmf"/><Relationship Id="rId19" Type="http://schemas.openxmlformats.org/officeDocument/2006/relationships/slide" Target="slide62.xml"/><Relationship Id="rId4" Type="http://schemas.openxmlformats.org/officeDocument/2006/relationships/image" Target="../media/image3.jpeg"/><Relationship Id="rId9" Type="http://schemas.openxmlformats.org/officeDocument/2006/relationships/slide" Target="slide45.xml"/><Relationship Id="rId14" Type="http://schemas.openxmlformats.org/officeDocument/2006/relationships/image" Target="../media/image8.wmf"/><Relationship Id="rId22" Type="http://schemas.openxmlformats.org/officeDocument/2006/relationships/image" Target="../media/image1.wmf"/></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2.xml"/><Relationship Id="rId1" Type="http://schemas.openxmlformats.org/officeDocument/2006/relationships/vmlDrawing" Target="../drawings/vmlDrawing5.vml"/><Relationship Id="rId5" Type="http://schemas.openxmlformats.org/officeDocument/2006/relationships/image" Target="../media/image105.emf"/><Relationship Id="rId4" Type="http://schemas.openxmlformats.org/officeDocument/2006/relationships/oleObject" Target="../embeddings/oleObject10.bin"/></Relationships>
</file>

<file path=ppt/slides/_rels/slide4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30.xml"/><Relationship Id="rId1" Type="http://schemas.openxmlformats.org/officeDocument/2006/relationships/slideLayout" Target="../slideLayouts/slideLayout9.xml"/><Relationship Id="rId5" Type="http://schemas.openxmlformats.org/officeDocument/2006/relationships/image" Target="../media/image108.jpeg"/><Relationship Id="rId4" Type="http://schemas.openxmlformats.org/officeDocument/2006/relationships/image" Target="../media/image107.jpeg"/></Relationships>
</file>

<file path=ppt/slides/_rels/slide4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81.xml"/><Relationship Id="rId7" Type="http://schemas.openxmlformats.org/officeDocument/2006/relationships/image" Target="../media/image109.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image" Target="../media/image74.png"/><Relationship Id="rId5" Type="http://schemas.openxmlformats.org/officeDocument/2006/relationships/notesSlide" Target="../notesSlides/notesSlide31.xml"/><Relationship Id="rId4"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110.emf"/><Relationship Id="rId2" Type="http://schemas.openxmlformats.org/officeDocument/2006/relationships/tags" Target="../tags/tag82.xml"/><Relationship Id="rId1" Type="http://schemas.openxmlformats.org/officeDocument/2006/relationships/vmlDrawing" Target="../drawings/vmlDrawing6.vml"/><Relationship Id="rId6" Type="http://schemas.openxmlformats.org/officeDocument/2006/relationships/oleObject" Target="../embeddings/oleObject11.bin"/><Relationship Id="rId5" Type="http://schemas.openxmlformats.org/officeDocument/2006/relationships/image" Target="../media/image25.png"/><Relationship Id="rId4" Type="http://schemas.openxmlformats.org/officeDocument/2006/relationships/notesSlide" Target="../notesSlides/notesSlide3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notesSlide" Target="../notesSlides/notesSlide3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113.wmf"/></Relationships>
</file>

<file path=ppt/slides/_rels/slide4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87.xml"/><Relationship Id="rId7" Type="http://schemas.openxmlformats.org/officeDocument/2006/relationships/image" Target="../media/image25.png"/><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notesSlide" Target="../notesSlides/notesSlide36.xml"/><Relationship Id="rId5" Type="http://schemas.openxmlformats.org/officeDocument/2006/relationships/slideLayout" Target="../slideLayouts/slideLayout12.xml"/><Relationship Id="rId10" Type="http://schemas.openxmlformats.org/officeDocument/2006/relationships/image" Target="../media/image115.png"/><Relationship Id="rId4" Type="http://schemas.openxmlformats.org/officeDocument/2006/relationships/tags" Target="../tags/tag88.xml"/><Relationship Id="rId9" Type="http://schemas.openxmlformats.org/officeDocument/2006/relationships/image" Target="../media/image1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46.xml"/><Relationship Id="rId18" Type="http://schemas.openxmlformats.org/officeDocument/2006/relationships/image" Target="../media/image10.wmf"/><Relationship Id="rId3" Type="http://schemas.openxmlformats.org/officeDocument/2006/relationships/slide" Target="slide23.xml"/><Relationship Id="rId21" Type="http://schemas.openxmlformats.org/officeDocument/2006/relationships/slide" Target="slide67.xml"/><Relationship Id="rId7" Type="http://schemas.openxmlformats.org/officeDocument/2006/relationships/slide" Target="slide42.xml"/><Relationship Id="rId12" Type="http://schemas.openxmlformats.org/officeDocument/2006/relationships/image" Target="../media/image7.wmf"/><Relationship Id="rId17" Type="http://schemas.openxmlformats.org/officeDocument/2006/relationships/slide" Target="slide102.xml"/><Relationship Id="rId2" Type="http://schemas.openxmlformats.org/officeDocument/2006/relationships/notesSlide" Target="../notesSlides/notesSlide37.xml"/><Relationship Id="rId16" Type="http://schemas.openxmlformats.org/officeDocument/2006/relationships/image" Target="../media/image9.wmf"/><Relationship Id="rId20" Type="http://schemas.openxmlformats.org/officeDocument/2006/relationships/image" Target="../media/image11.png"/><Relationship Id="rId1" Type="http://schemas.openxmlformats.org/officeDocument/2006/relationships/slideLayout" Target="../slideLayouts/slideLayout10.xml"/><Relationship Id="rId6" Type="http://schemas.openxmlformats.org/officeDocument/2006/relationships/image" Target="../media/image4.emf"/><Relationship Id="rId11" Type="http://schemas.openxmlformats.org/officeDocument/2006/relationships/slide" Target="slide41.xml"/><Relationship Id="rId24" Type="http://schemas.openxmlformats.org/officeDocument/2006/relationships/image" Target="../media/image12.emf"/><Relationship Id="rId5" Type="http://schemas.openxmlformats.org/officeDocument/2006/relationships/slide" Target="slide44.xml"/><Relationship Id="rId15" Type="http://schemas.openxmlformats.org/officeDocument/2006/relationships/slide" Target="slide55.xml"/><Relationship Id="rId23" Type="http://schemas.openxmlformats.org/officeDocument/2006/relationships/slide" Target="slide105.xml"/><Relationship Id="rId10" Type="http://schemas.openxmlformats.org/officeDocument/2006/relationships/image" Target="../media/image6.wmf"/><Relationship Id="rId19" Type="http://schemas.openxmlformats.org/officeDocument/2006/relationships/slide" Target="slide62.xml"/><Relationship Id="rId4" Type="http://schemas.openxmlformats.org/officeDocument/2006/relationships/image" Target="../media/image3.jpeg"/><Relationship Id="rId9" Type="http://schemas.openxmlformats.org/officeDocument/2006/relationships/slide" Target="slide45.xml"/><Relationship Id="rId14" Type="http://schemas.openxmlformats.org/officeDocument/2006/relationships/image" Target="../media/image8.wmf"/><Relationship Id="rId22" Type="http://schemas.openxmlformats.org/officeDocument/2006/relationships/image" Target="../media/image1.wmf"/></Relationships>
</file>

<file path=ppt/slides/_rels/slide51.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46.xml"/><Relationship Id="rId18" Type="http://schemas.openxmlformats.org/officeDocument/2006/relationships/image" Target="../media/image10.wmf"/><Relationship Id="rId3" Type="http://schemas.openxmlformats.org/officeDocument/2006/relationships/slide" Target="slide23.xml"/><Relationship Id="rId21" Type="http://schemas.openxmlformats.org/officeDocument/2006/relationships/slide" Target="slide67.xml"/><Relationship Id="rId7" Type="http://schemas.openxmlformats.org/officeDocument/2006/relationships/slide" Target="slide42.xml"/><Relationship Id="rId12" Type="http://schemas.openxmlformats.org/officeDocument/2006/relationships/image" Target="../media/image7.wmf"/><Relationship Id="rId17" Type="http://schemas.openxmlformats.org/officeDocument/2006/relationships/slide" Target="slide102.xml"/><Relationship Id="rId2" Type="http://schemas.openxmlformats.org/officeDocument/2006/relationships/notesSlide" Target="../notesSlides/notesSlide39.xml"/><Relationship Id="rId16" Type="http://schemas.openxmlformats.org/officeDocument/2006/relationships/image" Target="../media/image9.wmf"/><Relationship Id="rId20" Type="http://schemas.openxmlformats.org/officeDocument/2006/relationships/image" Target="../media/image11.png"/><Relationship Id="rId1" Type="http://schemas.openxmlformats.org/officeDocument/2006/relationships/slideLayout" Target="../slideLayouts/slideLayout10.xml"/><Relationship Id="rId6" Type="http://schemas.openxmlformats.org/officeDocument/2006/relationships/image" Target="../media/image4.emf"/><Relationship Id="rId11" Type="http://schemas.openxmlformats.org/officeDocument/2006/relationships/slide" Target="slide41.xml"/><Relationship Id="rId24" Type="http://schemas.openxmlformats.org/officeDocument/2006/relationships/image" Target="../media/image12.emf"/><Relationship Id="rId5" Type="http://schemas.openxmlformats.org/officeDocument/2006/relationships/slide" Target="slide44.xml"/><Relationship Id="rId15" Type="http://schemas.openxmlformats.org/officeDocument/2006/relationships/slide" Target="slide55.xml"/><Relationship Id="rId23" Type="http://schemas.openxmlformats.org/officeDocument/2006/relationships/slide" Target="slide105.xml"/><Relationship Id="rId10" Type="http://schemas.openxmlformats.org/officeDocument/2006/relationships/image" Target="../media/image6.wmf"/><Relationship Id="rId19" Type="http://schemas.openxmlformats.org/officeDocument/2006/relationships/slide" Target="slide62.xml"/><Relationship Id="rId4" Type="http://schemas.openxmlformats.org/officeDocument/2006/relationships/image" Target="../media/image3.jpeg"/><Relationship Id="rId9" Type="http://schemas.openxmlformats.org/officeDocument/2006/relationships/slide" Target="slide45.xml"/><Relationship Id="rId14" Type="http://schemas.openxmlformats.org/officeDocument/2006/relationships/image" Target="../media/image8.wmf"/><Relationship Id="rId22" Type="http://schemas.openxmlformats.org/officeDocument/2006/relationships/image" Target="../media/image1.wmf"/></Relationships>
</file>

<file path=ppt/slides/_rels/slide53.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40.xml"/><Relationship Id="rId1" Type="http://schemas.openxmlformats.org/officeDocument/2006/relationships/slideLayout" Target="../slideLayouts/slideLayout9.xml"/><Relationship Id="rId5" Type="http://schemas.openxmlformats.org/officeDocument/2006/relationships/image" Target="../media/image1.wmf"/><Relationship Id="rId4" Type="http://schemas.openxmlformats.org/officeDocument/2006/relationships/image" Target="../media/image118.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120.png"/></Relationships>
</file>

<file path=ppt/slides/_rels/slide56.xml.rels><?xml version="1.0" encoding="UTF-8" standalone="yes"?>
<Relationships xmlns="http://schemas.openxmlformats.org/package/2006/relationships"><Relationship Id="rId8" Type="http://schemas.openxmlformats.org/officeDocument/2006/relationships/image" Target="../media/image121.wmf"/><Relationship Id="rId3" Type="http://schemas.openxmlformats.org/officeDocument/2006/relationships/slideLayout" Target="../slideLayouts/slideLayout13.xml"/><Relationship Id="rId7" Type="http://schemas.openxmlformats.org/officeDocument/2006/relationships/oleObject" Target="../embeddings/oleObject12.bin"/><Relationship Id="rId2" Type="http://schemas.openxmlformats.org/officeDocument/2006/relationships/tags" Target="../tags/tag89.xml"/><Relationship Id="rId1" Type="http://schemas.openxmlformats.org/officeDocument/2006/relationships/vmlDrawing" Target="../drawings/vmlDrawing7.vml"/><Relationship Id="rId6" Type="http://schemas.openxmlformats.org/officeDocument/2006/relationships/image" Target="../media/image118.jpeg"/><Relationship Id="rId5" Type="http://schemas.openxmlformats.org/officeDocument/2006/relationships/image" Target="../media/image122.wmf"/><Relationship Id="rId4" Type="http://schemas.openxmlformats.org/officeDocument/2006/relationships/notesSlide" Target="../notesSlides/notesSlide42.xml"/><Relationship Id="rId9" Type="http://schemas.openxmlformats.org/officeDocument/2006/relationships/image" Target="../media/image114.png"/></Relationships>
</file>

<file path=ppt/slides/_rels/slide57.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image" Target="../media/image125.wmf"/><Relationship Id="rId5" Type="http://schemas.openxmlformats.org/officeDocument/2006/relationships/image" Target="../media/image118.jpeg"/><Relationship Id="rId4" Type="http://schemas.openxmlformats.org/officeDocument/2006/relationships/image" Target="../media/image70.jpeg"/></Relationships>
</file>

<file path=ppt/slides/_rels/slide59.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9.xml"/><Relationship Id="rId7" Type="http://schemas.openxmlformats.org/officeDocument/2006/relationships/image" Target="../media/image15.w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4.w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46.xml"/><Relationship Id="rId18" Type="http://schemas.openxmlformats.org/officeDocument/2006/relationships/image" Target="../media/image10.wmf"/><Relationship Id="rId3" Type="http://schemas.openxmlformats.org/officeDocument/2006/relationships/slide" Target="slide23.xml"/><Relationship Id="rId21" Type="http://schemas.openxmlformats.org/officeDocument/2006/relationships/slide" Target="slide67.xml"/><Relationship Id="rId7" Type="http://schemas.openxmlformats.org/officeDocument/2006/relationships/slide" Target="slide42.xml"/><Relationship Id="rId12" Type="http://schemas.openxmlformats.org/officeDocument/2006/relationships/image" Target="../media/image7.wmf"/><Relationship Id="rId17" Type="http://schemas.openxmlformats.org/officeDocument/2006/relationships/slide" Target="slide102.xml"/><Relationship Id="rId2" Type="http://schemas.openxmlformats.org/officeDocument/2006/relationships/notesSlide" Target="../notesSlides/notesSlide47.xml"/><Relationship Id="rId16" Type="http://schemas.openxmlformats.org/officeDocument/2006/relationships/image" Target="../media/image9.wmf"/><Relationship Id="rId20" Type="http://schemas.openxmlformats.org/officeDocument/2006/relationships/image" Target="../media/image11.png"/><Relationship Id="rId1" Type="http://schemas.openxmlformats.org/officeDocument/2006/relationships/slideLayout" Target="../slideLayouts/slideLayout10.xml"/><Relationship Id="rId6" Type="http://schemas.openxmlformats.org/officeDocument/2006/relationships/image" Target="../media/image4.emf"/><Relationship Id="rId11" Type="http://schemas.openxmlformats.org/officeDocument/2006/relationships/slide" Target="slide41.xml"/><Relationship Id="rId24" Type="http://schemas.openxmlformats.org/officeDocument/2006/relationships/image" Target="../media/image12.emf"/><Relationship Id="rId5" Type="http://schemas.openxmlformats.org/officeDocument/2006/relationships/slide" Target="slide44.xml"/><Relationship Id="rId15" Type="http://schemas.openxmlformats.org/officeDocument/2006/relationships/slide" Target="slide55.xml"/><Relationship Id="rId23" Type="http://schemas.openxmlformats.org/officeDocument/2006/relationships/slide" Target="slide105.xml"/><Relationship Id="rId10" Type="http://schemas.openxmlformats.org/officeDocument/2006/relationships/image" Target="../media/image6.wmf"/><Relationship Id="rId19" Type="http://schemas.openxmlformats.org/officeDocument/2006/relationships/slide" Target="slide62.xml"/><Relationship Id="rId4" Type="http://schemas.openxmlformats.org/officeDocument/2006/relationships/image" Target="../media/image3.jpeg"/><Relationship Id="rId9" Type="http://schemas.openxmlformats.org/officeDocument/2006/relationships/slide" Target="slide45.xml"/><Relationship Id="rId14" Type="http://schemas.openxmlformats.org/officeDocument/2006/relationships/image" Target="../media/image8.wmf"/><Relationship Id="rId22" Type="http://schemas.openxmlformats.org/officeDocument/2006/relationships/image" Target="../media/image1.wmf"/></Relationships>
</file>

<file path=ppt/slides/_rels/slide62.x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notesSlide" Target="../notesSlides/notesSlide48.xml"/><Relationship Id="rId1" Type="http://schemas.openxmlformats.org/officeDocument/2006/relationships/slideLayout" Target="../slideLayouts/slideLayout9.xml"/><Relationship Id="rId5" Type="http://schemas.openxmlformats.org/officeDocument/2006/relationships/image" Target="../media/image129.jpeg"/><Relationship Id="rId4" Type="http://schemas.openxmlformats.org/officeDocument/2006/relationships/image" Target="../media/image128.jpeg"/></Relationships>
</file>

<file path=ppt/slides/_rels/slide63.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50.xml"/><Relationship Id="rId1" Type="http://schemas.openxmlformats.org/officeDocument/2006/relationships/slideLayout" Target="../slideLayouts/slideLayout13.xml"/><Relationship Id="rId5" Type="http://schemas.openxmlformats.org/officeDocument/2006/relationships/image" Target="../media/image127.wmf"/><Relationship Id="rId4" Type="http://schemas.openxmlformats.org/officeDocument/2006/relationships/image" Target="../media/image130.wmf"/></Relationships>
</file>

<file path=ppt/slides/_rels/slide66.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46.xml"/><Relationship Id="rId18" Type="http://schemas.openxmlformats.org/officeDocument/2006/relationships/image" Target="../media/image10.wmf"/><Relationship Id="rId3" Type="http://schemas.openxmlformats.org/officeDocument/2006/relationships/slide" Target="slide23.xml"/><Relationship Id="rId21" Type="http://schemas.openxmlformats.org/officeDocument/2006/relationships/slide" Target="slide67.xml"/><Relationship Id="rId7" Type="http://schemas.openxmlformats.org/officeDocument/2006/relationships/slide" Target="slide42.xml"/><Relationship Id="rId12" Type="http://schemas.openxmlformats.org/officeDocument/2006/relationships/image" Target="../media/image7.wmf"/><Relationship Id="rId17" Type="http://schemas.openxmlformats.org/officeDocument/2006/relationships/slide" Target="slide102.xml"/><Relationship Id="rId2" Type="http://schemas.openxmlformats.org/officeDocument/2006/relationships/notesSlide" Target="../notesSlides/notesSlide51.xml"/><Relationship Id="rId16" Type="http://schemas.openxmlformats.org/officeDocument/2006/relationships/image" Target="../media/image9.wmf"/><Relationship Id="rId20" Type="http://schemas.openxmlformats.org/officeDocument/2006/relationships/image" Target="../media/image11.png"/><Relationship Id="rId1" Type="http://schemas.openxmlformats.org/officeDocument/2006/relationships/slideLayout" Target="../slideLayouts/slideLayout10.xml"/><Relationship Id="rId6" Type="http://schemas.openxmlformats.org/officeDocument/2006/relationships/image" Target="../media/image4.emf"/><Relationship Id="rId11" Type="http://schemas.openxmlformats.org/officeDocument/2006/relationships/slide" Target="slide41.xml"/><Relationship Id="rId24" Type="http://schemas.openxmlformats.org/officeDocument/2006/relationships/image" Target="../media/image12.emf"/><Relationship Id="rId5" Type="http://schemas.openxmlformats.org/officeDocument/2006/relationships/slide" Target="slide44.xml"/><Relationship Id="rId15" Type="http://schemas.openxmlformats.org/officeDocument/2006/relationships/slide" Target="slide55.xml"/><Relationship Id="rId23" Type="http://schemas.openxmlformats.org/officeDocument/2006/relationships/slide" Target="slide105.xml"/><Relationship Id="rId10" Type="http://schemas.openxmlformats.org/officeDocument/2006/relationships/image" Target="../media/image6.wmf"/><Relationship Id="rId19" Type="http://schemas.openxmlformats.org/officeDocument/2006/relationships/slide" Target="slide62.xml"/><Relationship Id="rId4" Type="http://schemas.openxmlformats.org/officeDocument/2006/relationships/image" Target="../media/image3.jpeg"/><Relationship Id="rId9" Type="http://schemas.openxmlformats.org/officeDocument/2006/relationships/slide" Target="slide45.xml"/><Relationship Id="rId14" Type="http://schemas.openxmlformats.org/officeDocument/2006/relationships/image" Target="../media/image8.wmf"/><Relationship Id="rId22" Type="http://schemas.openxmlformats.org/officeDocument/2006/relationships/image" Target="../media/image1.wmf"/></Relationships>
</file>

<file path=ppt/slides/_rels/slide67.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52.xml"/><Relationship Id="rId1" Type="http://schemas.openxmlformats.org/officeDocument/2006/relationships/slideLayout" Target="../slideLayouts/slideLayout9.xml"/><Relationship Id="rId5" Type="http://schemas.openxmlformats.org/officeDocument/2006/relationships/image" Target="../media/image117.jpeg"/><Relationship Id="rId4" Type="http://schemas.openxmlformats.org/officeDocument/2006/relationships/image" Target="../media/image131.png"/></Relationships>
</file>

<file path=ppt/slides/_rels/slide68.x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notesSlide" Target="../notesSlides/notesSlide53.xml"/><Relationship Id="rId1" Type="http://schemas.openxmlformats.org/officeDocument/2006/relationships/slideLayout" Target="../slideLayouts/slideLayout13.xml"/><Relationship Id="rId5" Type="http://schemas.openxmlformats.org/officeDocument/2006/relationships/image" Target="../media/image118.jpeg"/><Relationship Id="rId4" Type="http://schemas.openxmlformats.org/officeDocument/2006/relationships/image" Target="../media/image132.wmf"/></Relationships>
</file>

<file path=ppt/slides/_rels/slide69.x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notesSlide" Target="../notesSlides/notesSlide54.xml"/><Relationship Id="rId1" Type="http://schemas.openxmlformats.org/officeDocument/2006/relationships/slideLayout" Target="../slideLayouts/slideLayout13.xml"/><Relationship Id="rId5" Type="http://schemas.openxmlformats.org/officeDocument/2006/relationships/image" Target="../media/image118.jpeg"/><Relationship Id="rId4" Type="http://schemas.openxmlformats.org/officeDocument/2006/relationships/image" Target="../media/image132.wmf"/></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Polls/FCM.pptx#-1,4,luggagebehindortop" TargetMode="External"/><Relationship Id="rId1" Type="http://schemas.openxmlformats.org/officeDocument/2006/relationships/slideLayout" Target="../slideLayouts/slideLayout9.xml"/><Relationship Id="rId6" Type="http://schemas.openxmlformats.org/officeDocument/2006/relationships/hyperlink" Target="../Polls/FCM.pptx#-1,8,VerticalPipe" TargetMode="External"/><Relationship Id="rId5" Type="http://schemas.openxmlformats.org/officeDocument/2006/relationships/hyperlink" Target="../Polls/FCM.pptx#-1,6,InefficientConversion" TargetMode="External"/><Relationship Id="rId4" Type="http://schemas.openxmlformats.org/officeDocument/2006/relationships/hyperlink" Target="../Polls/FCM.pptx#-1,5,BernoulliOrEnergy"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notesSlide" Target="../notesSlides/notesSlide55.xml"/><Relationship Id="rId1" Type="http://schemas.openxmlformats.org/officeDocument/2006/relationships/slideLayout" Target="../slideLayouts/slideLayout13.xml"/><Relationship Id="rId5" Type="http://schemas.openxmlformats.org/officeDocument/2006/relationships/image" Target="../media/image118.jpeg"/><Relationship Id="rId4" Type="http://schemas.openxmlformats.org/officeDocument/2006/relationships/image" Target="../media/image132.wmf"/></Relationships>
</file>

<file path=ppt/slides/_rels/slide71.x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notesSlide" Target="../notesSlides/notesSlide56.xml"/><Relationship Id="rId1" Type="http://schemas.openxmlformats.org/officeDocument/2006/relationships/slideLayout" Target="../slideLayouts/slideLayout13.xml"/><Relationship Id="rId5" Type="http://schemas.openxmlformats.org/officeDocument/2006/relationships/image" Target="../media/image118.jpeg"/><Relationship Id="rId4" Type="http://schemas.openxmlformats.org/officeDocument/2006/relationships/image" Target="../media/image132.wmf"/></Relationships>
</file>

<file path=ppt/slides/_rels/slide72.x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notesSlide" Target="../notesSlides/notesSlide57.xml"/><Relationship Id="rId1" Type="http://schemas.openxmlformats.org/officeDocument/2006/relationships/slideLayout" Target="../slideLayouts/slideLayout13.xml"/><Relationship Id="rId5" Type="http://schemas.openxmlformats.org/officeDocument/2006/relationships/image" Target="../media/image118.jpeg"/><Relationship Id="rId4" Type="http://schemas.openxmlformats.org/officeDocument/2006/relationships/image" Target="../media/image132.wmf"/></Relationships>
</file>

<file path=ppt/slides/_rels/slide7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JP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5.JP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6.JP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hyperlink" Target="https://picasaweb.google.com/100703814570796592714/AtimaSeguimiento?noredirect=1" TargetMode="External"/><Relationship Id="rId2" Type="http://schemas.openxmlformats.org/officeDocument/2006/relationships/notesSlide" Target="../notesSlides/notesSlide58.xml"/><Relationship Id="rId1" Type="http://schemas.openxmlformats.org/officeDocument/2006/relationships/slideLayout" Target="../slideLayouts/slideLayout13.xml"/><Relationship Id="rId4" Type="http://schemas.openxmlformats.org/officeDocument/2006/relationships/image" Target="../media/image137.jpeg"/></Relationships>
</file>

<file path=ppt/slides/_rels/slide78.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59.xml"/><Relationship Id="rId1" Type="http://schemas.openxmlformats.org/officeDocument/2006/relationships/slideLayout" Target="../slideLayouts/slideLayout9.xml"/><Relationship Id="rId4" Type="http://schemas.openxmlformats.org/officeDocument/2006/relationships/image" Target="../media/image3.jpeg"/></Relationships>
</file>

<file path=ppt/slides/_rels/slide7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24.png"/><Relationship Id="rId3" Type="http://schemas.openxmlformats.org/officeDocument/2006/relationships/tags" Target="../tags/tag3.xml"/><Relationship Id="rId7" Type="http://schemas.openxmlformats.org/officeDocument/2006/relationships/image" Target="../media/image17.png"/><Relationship Id="rId2" Type="http://schemas.openxmlformats.org/officeDocument/2006/relationships/tags" Target="../tags/tag2.xml"/><Relationship Id="rId16" Type="http://schemas.openxmlformats.org/officeDocument/2006/relationships/image" Target="../media/image22.png"/><Relationship Id="rId1" Type="http://schemas.openxmlformats.org/officeDocument/2006/relationships/vmlDrawing" Target="../drawings/vmlDrawing2.vml"/><Relationship Id="rId6" Type="http://schemas.openxmlformats.org/officeDocument/2006/relationships/slideLayout" Target="../slideLayouts/slideLayout12.xml"/><Relationship Id="rId11" Type="http://schemas.openxmlformats.org/officeDocument/2006/relationships/image" Target="../media/image19.png"/><Relationship Id="rId5" Type="http://schemas.openxmlformats.org/officeDocument/2006/relationships/tags" Target="../tags/tag5.xml"/><Relationship Id="rId15" Type="http://schemas.openxmlformats.org/officeDocument/2006/relationships/image" Target="../media/image21.png"/><Relationship Id="rId10" Type="http://schemas.openxmlformats.org/officeDocument/2006/relationships/image" Target="../media/image18.png"/><Relationship Id="rId4" Type="http://schemas.openxmlformats.org/officeDocument/2006/relationships/tags" Target="../tags/tag4.xml"/><Relationship Id="rId9" Type="http://schemas.openxmlformats.org/officeDocument/2006/relationships/image" Target="../media/image14.wmf"/><Relationship Id="rId14" Type="http://schemas.openxmlformats.org/officeDocument/2006/relationships/image" Target="../media/image20.png"/></Relationships>
</file>

<file path=ppt/slides/_rels/slide8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8" Type="http://schemas.openxmlformats.org/officeDocument/2006/relationships/image" Target="../media/image123.jpeg"/><Relationship Id="rId13" Type="http://schemas.openxmlformats.org/officeDocument/2006/relationships/image" Target="../media/image74.png"/><Relationship Id="rId3" Type="http://schemas.openxmlformats.org/officeDocument/2006/relationships/tags" Target="../tags/tag92.xml"/><Relationship Id="rId7" Type="http://schemas.openxmlformats.org/officeDocument/2006/relationships/notesSlide" Target="../notesSlides/notesSlide60.xml"/><Relationship Id="rId12" Type="http://schemas.openxmlformats.org/officeDocument/2006/relationships/image" Target="../media/image145.png"/><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slideLayout" Target="../slideLayouts/slideLayout9.xml"/><Relationship Id="rId11" Type="http://schemas.openxmlformats.org/officeDocument/2006/relationships/image" Target="../media/image144.png"/><Relationship Id="rId5" Type="http://schemas.openxmlformats.org/officeDocument/2006/relationships/tags" Target="../tags/tag94.xml"/><Relationship Id="rId10" Type="http://schemas.openxmlformats.org/officeDocument/2006/relationships/image" Target="../media/image143.png"/><Relationship Id="rId4" Type="http://schemas.openxmlformats.org/officeDocument/2006/relationships/tags" Target="../tags/tag93.xml"/><Relationship Id="rId9" Type="http://schemas.openxmlformats.org/officeDocument/2006/relationships/image" Target="../media/image22.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8" Type="http://schemas.openxmlformats.org/officeDocument/2006/relationships/notesSlide" Target="../notesSlides/notesSlide62.xml"/><Relationship Id="rId13" Type="http://schemas.openxmlformats.org/officeDocument/2006/relationships/image" Target="../media/image150.png"/><Relationship Id="rId3" Type="http://schemas.openxmlformats.org/officeDocument/2006/relationships/tags" Target="../tags/tag97.xml"/><Relationship Id="rId7" Type="http://schemas.openxmlformats.org/officeDocument/2006/relationships/slideLayout" Target="../slideLayouts/slideLayout12.xml"/><Relationship Id="rId12" Type="http://schemas.openxmlformats.org/officeDocument/2006/relationships/image" Target="../media/image149.png"/><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tags" Target="../tags/tag100.xml"/><Relationship Id="rId11" Type="http://schemas.openxmlformats.org/officeDocument/2006/relationships/image" Target="../media/image148.png"/><Relationship Id="rId5" Type="http://schemas.openxmlformats.org/officeDocument/2006/relationships/tags" Target="../tags/tag99.xml"/><Relationship Id="rId10" Type="http://schemas.openxmlformats.org/officeDocument/2006/relationships/image" Target="../media/image147.png"/><Relationship Id="rId4" Type="http://schemas.openxmlformats.org/officeDocument/2006/relationships/tags" Target="../tags/tag98.xml"/><Relationship Id="rId9" Type="http://schemas.openxmlformats.org/officeDocument/2006/relationships/image" Target="../media/image146.emf"/></Relationships>
</file>

<file path=ppt/slides/_rels/slide86.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tags" Target="../tags/tag103.xml"/><Relationship Id="rId7" Type="http://schemas.openxmlformats.org/officeDocument/2006/relationships/notesSlide" Target="../notesSlides/notesSlide63.xml"/><Relationship Id="rId12" Type="http://schemas.openxmlformats.org/officeDocument/2006/relationships/image" Target="../media/image155.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slideLayout" Target="../slideLayouts/slideLayout12.xml"/><Relationship Id="rId11" Type="http://schemas.openxmlformats.org/officeDocument/2006/relationships/image" Target="../media/image154.png"/><Relationship Id="rId5" Type="http://schemas.openxmlformats.org/officeDocument/2006/relationships/tags" Target="../tags/tag105.xml"/><Relationship Id="rId10" Type="http://schemas.openxmlformats.org/officeDocument/2006/relationships/image" Target="../media/image153.png"/><Relationship Id="rId4" Type="http://schemas.openxmlformats.org/officeDocument/2006/relationships/tags" Target="../tags/tag104.xml"/><Relationship Id="rId9" Type="http://schemas.openxmlformats.org/officeDocument/2006/relationships/image" Target="../media/image152.png"/></Relationships>
</file>

<file path=ppt/slides/_rels/slide87.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image" Target="../media/image155.png"/><Relationship Id="rId18" Type="http://schemas.openxmlformats.org/officeDocument/2006/relationships/image" Target="../media/image161.png"/><Relationship Id="rId3" Type="http://schemas.openxmlformats.org/officeDocument/2006/relationships/tags" Target="../tags/tag108.xml"/><Relationship Id="rId7" Type="http://schemas.openxmlformats.org/officeDocument/2006/relationships/tags" Target="../tags/tag112.xml"/><Relationship Id="rId12" Type="http://schemas.openxmlformats.org/officeDocument/2006/relationships/image" Target="../media/image156.png"/><Relationship Id="rId17" Type="http://schemas.openxmlformats.org/officeDocument/2006/relationships/image" Target="../media/image160.png"/><Relationship Id="rId2" Type="http://schemas.openxmlformats.org/officeDocument/2006/relationships/tags" Target="../tags/tag107.xml"/><Relationship Id="rId16" Type="http://schemas.openxmlformats.org/officeDocument/2006/relationships/image" Target="../media/image159.png"/><Relationship Id="rId20" Type="http://schemas.openxmlformats.org/officeDocument/2006/relationships/image" Target="../media/image163.png"/><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notesSlide" Target="../notesSlides/notesSlide64.xml"/><Relationship Id="rId5" Type="http://schemas.openxmlformats.org/officeDocument/2006/relationships/tags" Target="../tags/tag110.xml"/><Relationship Id="rId15" Type="http://schemas.openxmlformats.org/officeDocument/2006/relationships/image" Target="../media/image158.png"/><Relationship Id="rId10" Type="http://schemas.openxmlformats.org/officeDocument/2006/relationships/slideLayout" Target="../slideLayouts/slideLayout12.xml"/><Relationship Id="rId19" Type="http://schemas.openxmlformats.org/officeDocument/2006/relationships/image" Target="../media/image162.png"/><Relationship Id="rId4" Type="http://schemas.openxmlformats.org/officeDocument/2006/relationships/tags" Target="../tags/tag109.xml"/><Relationship Id="rId9" Type="http://schemas.openxmlformats.org/officeDocument/2006/relationships/tags" Target="../tags/tag114.xml"/><Relationship Id="rId14" Type="http://schemas.openxmlformats.org/officeDocument/2006/relationships/image" Target="../media/image157.png"/></Relationships>
</file>

<file path=ppt/slides/_rels/slide88.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tags" Target="../tags/tag117.xml"/><Relationship Id="rId7" Type="http://schemas.openxmlformats.org/officeDocument/2006/relationships/notesSlide" Target="../notesSlides/notesSlide65.xml"/><Relationship Id="rId12" Type="http://schemas.openxmlformats.org/officeDocument/2006/relationships/image" Target="../media/image165.png"/><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slideLayout" Target="../slideLayouts/slideLayout12.xml"/><Relationship Id="rId11" Type="http://schemas.openxmlformats.org/officeDocument/2006/relationships/image" Target="../media/image164.png"/><Relationship Id="rId5" Type="http://schemas.openxmlformats.org/officeDocument/2006/relationships/tags" Target="../tags/tag119.xml"/><Relationship Id="rId10" Type="http://schemas.openxmlformats.org/officeDocument/2006/relationships/image" Target="../media/image162.png"/><Relationship Id="rId4" Type="http://schemas.openxmlformats.org/officeDocument/2006/relationships/tags" Target="../tags/tag118.xml"/><Relationship Id="rId9" Type="http://schemas.openxmlformats.org/officeDocument/2006/relationships/image" Target="../media/image158.png"/></Relationships>
</file>

<file path=ppt/slides/_rels/slide89.xml.rels><?xml version="1.0" encoding="UTF-8" standalone="yes"?>
<Relationships xmlns="http://schemas.openxmlformats.org/package/2006/relationships"><Relationship Id="rId8" Type="http://schemas.openxmlformats.org/officeDocument/2006/relationships/tags" Target="../tags/tag127.xml"/><Relationship Id="rId13" Type="http://schemas.openxmlformats.org/officeDocument/2006/relationships/image" Target="../media/image167.emf"/><Relationship Id="rId18" Type="http://schemas.openxmlformats.org/officeDocument/2006/relationships/image" Target="../media/image159.png"/><Relationship Id="rId3" Type="http://schemas.openxmlformats.org/officeDocument/2006/relationships/tags" Target="../tags/tag122.xml"/><Relationship Id="rId21" Type="http://schemas.openxmlformats.org/officeDocument/2006/relationships/image" Target="../media/image173.png"/><Relationship Id="rId7" Type="http://schemas.openxmlformats.org/officeDocument/2006/relationships/tags" Target="../tags/tag126.xml"/><Relationship Id="rId12" Type="http://schemas.openxmlformats.org/officeDocument/2006/relationships/image" Target="../media/image166.wmf"/><Relationship Id="rId17" Type="http://schemas.openxmlformats.org/officeDocument/2006/relationships/image" Target="../media/image171.png"/><Relationship Id="rId2" Type="http://schemas.openxmlformats.org/officeDocument/2006/relationships/tags" Target="../tags/tag121.xml"/><Relationship Id="rId16" Type="http://schemas.openxmlformats.org/officeDocument/2006/relationships/image" Target="../media/image170.png"/><Relationship Id="rId20" Type="http://schemas.openxmlformats.org/officeDocument/2006/relationships/image" Target="../media/image172.png"/><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notesSlide" Target="../notesSlides/notesSlide66.xml"/><Relationship Id="rId5" Type="http://schemas.openxmlformats.org/officeDocument/2006/relationships/tags" Target="../tags/tag124.xml"/><Relationship Id="rId15" Type="http://schemas.openxmlformats.org/officeDocument/2006/relationships/image" Target="../media/image169.png"/><Relationship Id="rId23" Type="http://schemas.openxmlformats.org/officeDocument/2006/relationships/image" Target="../media/image162.png"/><Relationship Id="rId10" Type="http://schemas.openxmlformats.org/officeDocument/2006/relationships/slideLayout" Target="../slideLayouts/slideLayout12.xml"/><Relationship Id="rId19" Type="http://schemas.openxmlformats.org/officeDocument/2006/relationships/image" Target="../media/image163.png"/><Relationship Id="rId4" Type="http://schemas.openxmlformats.org/officeDocument/2006/relationships/tags" Target="../tags/tag123.xml"/><Relationship Id="rId9" Type="http://schemas.openxmlformats.org/officeDocument/2006/relationships/tags" Target="../tags/tag128.xml"/><Relationship Id="rId14" Type="http://schemas.openxmlformats.org/officeDocument/2006/relationships/image" Target="../media/image168.wmf"/><Relationship Id="rId22" Type="http://schemas.openxmlformats.org/officeDocument/2006/relationships/image" Target="../media/image17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25.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23.png"/><Relationship Id="rId5" Type="http://schemas.openxmlformats.org/officeDocument/2006/relationships/image" Target="../media/image13.png"/><Relationship Id="rId4" Type="http://schemas.openxmlformats.org/officeDocument/2006/relationships/hyperlink" Target="../Polls/FCM.pptx#-1,7,MajorMinorDrain"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slideLayout" Target="../slideLayouts/slideLayout9.xml"/><Relationship Id="rId1" Type="http://schemas.openxmlformats.org/officeDocument/2006/relationships/tags" Target="../tags/tag129.xml"/><Relationship Id="rId6" Type="http://schemas.openxmlformats.org/officeDocument/2006/relationships/image" Target="../media/image175.png"/><Relationship Id="rId5" Type="http://schemas.openxmlformats.org/officeDocument/2006/relationships/image" Target="../media/image118.jpeg"/><Relationship Id="rId4" Type="http://schemas.openxmlformats.org/officeDocument/2006/relationships/image" Target="../media/image132.wmf"/></Relationships>
</file>

<file path=ppt/slides/_rels/slide91.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tags" Target="../tags/tag132.xml"/><Relationship Id="rId7" Type="http://schemas.openxmlformats.org/officeDocument/2006/relationships/image" Target="../media/image176.png"/><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notesSlide" Target="../notesSlides/notesSlide67.xml"/><Relationship Id="rId5" Type="http://schemas.openxmlformats.org/officeDocument/2006/relationships/slideLayout" Target="../slideLayouts/slideLayout9.xml"/><Relationship Id="rId10" Type="http://schemas.openxmlformats.org/officeDocument/2006/relationships/image" Target="../media/image179.png"/><Relationship Id="rId4" Type="http://schemas.openxmlformats.org/officeDocument/2006/relationships/tags" Target="../tags/tag133.xml"/><Relationship Id="rId9" Type="http://schemas.openxmlformats.org/officeDocument/2006/relationships/image" Target="../media/image178.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46.xml"/><Relationship Id="rId18" Type="http://schemas.openxmlformats.org/officeDocument/2006/relationships/image" Target="../media/image10.wmf"/><Relationship Id="rId3" Type="http://schemas.openxmlformats.org/officeDocument/2006/relationships/slide" Target="slide23.xml"/><Relationship Id="rId21" Type="http://schemas.openxmlformats.org/officeDocument/2006/relationships/slide" Target="slide67.xml"/><Relationship Id="rId7" Type="http://schemas.openxmlformats.org/officeDocument/2006/relationships/slide" Target="slide42.xml"/><Relationship Id="rId12" Type="http://schemas.openxmlformats.org/officeDocument/2006/relationships/image" Target="../media/image7.wmf"/><Relationship Id="rId17" Type="http://schemas.openxmlformats.org/officeDocument/2006/relationships/slide" Target="slide102.xml"/><Relationship Id="rId2" Type="http://schemas.openxmlformats.org/officeDocument/2006/relationships/notesSlide" Target="../notesSlides/notesSlide69.xml"/><Relationship Id="rId16" Type="http://schemas.openxmlformats.org/officeDocument/2006/relationships/image" Target="../media/image9.wmf"/><Relationship Id="rId20" Type="http://schemas.openxmlformats.org/officeDocument/2006/relationships/image" Target="../media/image11.png"/><Relationship Id="rId1" Type="http://schemas.openxmlformats.org/officeDocument/2006/relationships/slideLayout" Target="../slideLayouts/slideLayout10.xml"/><Relationship Id="rId6" Type="http://schemas.openxmlformats.org/officeDocument/2006/relationships/image" Target="../media/image4.emf"/><Relationship Id="rId11" Type="http://schemas.openxmlformats.org/officeDocument/2006/relationships/slide" Target="slide41.xml"/><Relationship Id="rId24" Type="http://schemas.openxmlformats.org/officeDocument/2006/relationships/image" Target="../media/image12.emf"/><Relationship Id="rId5" Type="http://schemas.openxmlformats.org/officeDocument/2006/relationships/slide" Target="slide44.xml"/><Relationship Id="rId15" Type="http://schemas.openxmlformats.org/officeDocument/2006/relationships/slide" Target="slide55.xml"/><Relationship Id="rId23" Type="http://schemas.openxmlformats.org/officeDocument/2006/relationships/slide" Target="slide105.xml"/><Relationship Id="rId10" Type="http://schemas.openxmlformats.org/officeDocument/2006/relationships/image" Target="../media/image6.wmf"/><Relationship Id="rId19" Type="http://schemas.openxmlformats.org/officeDocument/2006/relationships/slide" Target="slide62.xml"/><Relationship Id="rId4" Type="http://schemas.openxmlformats.org/officeDocument/2006/relationships/image" Target="../media/image3.jpeg"/><Relationship Id="rId9" Type="http://schemas.openxmlformats.org/officeDocument/2006/relationships/slide" Target="slide45.xml"/><Relationship Id="rId14" Type="http://schemas.openxmlformats.org/officeDocument/2006/relationships/image" Target="../media/image8.wmf"/><Relationship Id="rId22" Type="http://schemas.openxmlformats.org/officeDocument/2006/relationships/image" Target="../media/image1.wmf"/></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183.png"/><Relationship Id="rId3" Type="http://schemas.openxmlformats.org/officeDocument/2006/relationships/tags" Target="../tags/tag135.xml"/><Relationship Id="rId7" Type="http://schemas.openxmlformats.org/officeDocument/2006/relationships/tags" Target="../tags/tag139.xml"/><Relationship Id="rId12" Type="http://schemas.openxmlformats.org/officeDocument/2006/relationships/image" Target="../media/image182.png"/><Relationship Id="rId2" Type="http://schemas.openxmlformats.org/officeDocument/2006/relationships/tags" Target="../tags/tag134.xml"/><Relationship Id="rId16" Type="http://schemas.openxmlformats.org/officeDocument/2006/relationships/image" Target="../media/image186.png"/><Relationship Id="rId1" Type="http://schemas.openxmlformats.org/officeDocument/2006/relationships/vmlDrawing" Target="../drawings/vmlDrawing8.vml"/><Relationship Id="rId6" Type="http://schemas.openxmlformats.org/officeDocument/2006/relationships/tags" Target="../tags/tag138.xml"/><Relationship Id="rId11" Type="http://schemas.openxmlformats.org/officeDocument/2006/relationships/image" Target="../media/image181.png"/><Relationship Id="rId5" Type="http://schemas.openxmlformats.org/officeDocument/2006/relationships/tags" Target="../tags/tag137.xml"/><Relationship Id="rId15" Type="http://schemas.openxmlformats.org/officeDocument/2006/relationships/image" Target="../media/image185.png"/><Relationship Id="rId10" Type="http://schemas.openxmlformats.org/officeDocument/2006/relationships/image" Target="../media/image180.wmf"/><Relationship Id="rId4" Type="http://schemas.openxmlformats.org/officeDocument/2006/relationships/tags" Target="../tags/tag136.xml"/><Relationship Id="rId9" Type="http://schemas.openxmlformats.org/officeDocument/2006/relationships/oleObject" Target="../embeddings/oleObject13.bin"/><Relationship Id="rId14" Type="http://schemas.openxmlformats.org/officeDocument/2006/relationships/image" Target="../media/image184.png"/></Relationships>
</file>

<file path=ppt/slides/_rels/slide96.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92.png"/><Relationship Id="rId3" Type="http://schemas.openxmlformats.org/officeDocument/2006/relationships/tags" Target="../tags/tag142.xml"/><Relationship Id="rId7" Type="http://schemas.openxmlformats.org/officeDocument/2006/relationships/notesSlide" Target="../notesSlides/notesSlide71.xml"/><Relationship Id="rId12" Type="http://schemas.openxmlformats.org/officeDocument/2006/relationships/image" Target="../media/image191.png"/><Relationship Id="rId2" Type="http://schemas.openxmlformats.org/officeDocument/2006/relationships/tags" Target="../tags/tag141.xml"/><Relationship Id="rId16" Type="http://schemas.openxmlformats.org/officeDocument/2006/relationships/image" Target="../media/image195.png"/><Relationship Id="rId1" Type="http://schemas.openxmlformats.org/officeDocument/2006/relationships/tags" Target="../tags/tag140.xml"/><Relationship Id="rId6" Type="http://schemas.openxmlformats.org/officeDocument/2006/relationships/slideLayout" Target="../slideLayouts/slideLayout9.xml"/><Relationship Id="rId11" Type="http://schemas.openxmlformats.org/officeDocument/2006/relationships/image" Target="../media/image190.jpeg"/><Relationship Id="rId5" Type="http://schemas.openxmlformats.org/officeDocument/2006/relationships/tags" Target="../tags/tag144.xml"/><Relationship Id="rId15" Type="http://schemas.openxmlformats.org/officeDocument/2006/relationships/image" Target="../media/image194.png"/><Relationship Id="rId10" Type="http://schemas.openxmlformats.org/officeDocument/2006/relationships/image" Target="../media/image189.jpeg"/><Relationship Id="rId4" Type="http://schemas.openxmlformats.org/officeDocument/2006/relationships/tags" Target="../tags/tag143.xml"/><Relationship Id="rId9" Type="http://schemas.openxmlformats.org/officeDocument/2006/relationships/image" Target="../media/image188.png"/><Relationship Id="rId14" Type="http://schemas.openxmlformats.org/officeDocument/2006/relationships/image" Target="../media/image193.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12.xml"/><Relationship Id="rId1" Type="http://schemas.openxmlformats.org/officeDocument/2006/relationships/tags" Target="../tags/tag145.xml"/><Relationship Id="rId4" Type="http://schemas.openxmlformats.org/officeDocument/2006/relationships/image" Target="../media/image196.png"/></Relationships>
</file>

<file path=ppt/slides/_rels/slide98.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tags" Target="../tags/tag148.xml"/><Relationship Id="rId7" Type="http://schemas.openxmlformats.org/officeDocument/2006/relationships/image" Target="../media/image198.png"/><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image" Target="../media/image197.png"/><Relationship Id="rId5" Type="http://schemas.openxmlformats.org/officeDocument/2006/relationships/slideLayout" Target="../slideLayouts/slideLayout12.xml"/><Relationship Id="rId4" Type="http://schemas.openxmlformats.org/officeDocument/2006/relationships/tags" Target="../tags/tag149.xml"/><Relationship Id="rId9" Type="http://schemas.openxmlformats.org/officeDocument/2006/relationships/image" Target="../media/image200.png"/></Relationships>
</file>

<file path=ppt/slides/_rels/slide99.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tags" Target="../tags/tag152.xml"/><Relationship Id="rId7" Type="http://schemas.openxmlformats.org/officeDocument/2006/relationships/image" Target="../media/image202.png"/><Relationship Id="rId2" Type="http://schemas.openxmlformats.org/officeDocument/2006/relationships/tags" Target="../tags/tag151.xml"/><Relationship Id="rId1" Type="http://schemas.openxmlformats.org/officeDocument/2006/relationships/tags" Target="../tags/tag150.xml"/><Relationship Id="rId6" Type="http://schemas.openxmlformats.org/officeDocument/2006/relationships/image" Target="../media/image197.png"/><Relationship Id="rId5" Type="http://schemas.openxmlformats.org/officeDocument/2006/relationships/image" Target="../media/image201.emf"/><Relationship Id="rId4"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451423" y="1254836"/>
            <a:ext cx="5335227" cy="3309815"/>
          </a:xfrm>
        </p:spPr>
        <p:txBody>
          <a:bodyPr/>
          <a:lstStyle/>
          <a:p>
            <a:r>
              <a:rPr lang="en-US" dirty="0"/>
              <a:t>Creativity without a trip</a:t>
            </a:r>
          </a:p>
          <a:p>
            <a:r>
              <a:rPr lang="en-US" dirty="0"/>
              <a:t>Variations on a drip</a:t>
            </a:r>
          </a:p>
          <a:p>
            <a:r>
              <a:rPr lang="en-US" dirty="0"/>
              <a:t>Giving head loss the slip</a:t>
            </a:r>
          </a:p>
          <a:p>
            <a:r>
              <a:rPr lang="en-US" dirty="0"/>
              <a:t>Chemical doses that don’t dip</a:t>
            </a:r>
          </a:p>
        </p:txBody>
      </p:sp>
      <p:sp>
        <p:nvSpPr>
          <p:cNvPr id="2050" name="Rectangle 2"/>
          <p:cNvSpPr>
            <a:spLocks noGrp="1" noChangeArrowheads="1"/>
          </p:cNvSpPr>
          <p:nvPr>
            <p:ph type="title"/>
          </p:nvPr>
        </p:nvSpPr>
        <p:spPr/>
        <p:txBody>
          <a:bodyPr/>
          <a:lstStyle/>
          <a:p>
            <a:r>
              <a:rPr lang="en-US" dirty="0"/>
              <a:t>Flow Control and Measurement</a:t>
            </a:r>
          </a:p>
        </p:txBody>
      </p:sp>
      <p:pic>
        <p:nvPicPr>
          <p:cNvPr id="6" name="Picture 3"/>
          <p:cNvPicPr>
            <a:picLocks noChangeAspect="1" noChangeArrowheads="1"/>
          </p:cNvPicPr>
          <p:nvPr/>
        </p:nvPicPr>
        <p:blipFill>
          <a:blip r:embed="rId3" cstate="print"/>
          <a:srcRect/>
          <a:stretch>
            <a:fillRect/>
          </a:stretch>
        </p:blipFill>
        <p:spPr bwMode="auto">
          <a:xfrm>
            <a:off x="5769019" y="1121133"/>
            <a:ext cx="3133795" cy="2798860"/>
          </a:xfrm>
          <a:prstGeom prst="rect">
            <a:avLst/>
          </a:prstGeom>
          <a:noFill/>
          <a:ln w="9525">
            <a:noFill/>
            <a:miter lim="800000"/>
            <a:headEnd/>
            <a:tailEnd/>
          </a:ln>
          <a:effectLst/>
        </p:spPr>
      </p:pic>
      <p:sp>
        <p:nvSpPr>
          <p:cNvPr id="8" name="Rectangle 7"/>
          <p:cNvSpPr/>
          <p:nvPr/>
        </p:nvSpPr>
        <p:spPr>
          <a:xfrm>
            <a:off x="429905" y="4204966"/>
            <a:ext cx="4572000" cy="2653034"/>
          </a:xfrm>
          <a:prstGeom prst="rect">
            <a:avLst/>
          </a:prstGeom>
        </p:spPr>
        <p:txBody>
          <a:bodyPr>
            <a:spAutoFit/>
          </a:bodyPr>
          <a:lstStyle/>
          <a:p>
            <a:pPr lvl="0" eaLnBrk="1" hangingPunct="1">
              <a:spcBef>
                <a:spcPct val="20000"/>
              </a:spcBef>
            </a:pPr>
            <a:r>
              <a:rPr lang="en-US" sz="3200" kern="0" dirty="0">
                <a:solidFill>
                  <a:srgbClr val="000000"/>
                </a:solidFill>
                <a:latin typeface="Candara"/>
              </a:rPr>
              <a:t>Here’s a tip!</a:t>
            </a:r>
          </a:p>
          <a:p>
            <a:pPr lvl="0" eaLnBrk="1" hangingPunct="1">
              <a:spcBef>
                <a:spcPct val="20000"/>
              </a:spcBef>
            </a:pPr>
            <a:r>
              <a:rPr lang="en-US" sz="3200" kern="0" dirty="0">
                <a:solidFill>
                  <a:srgbClr val="000000"/>
                </a:solidFill>
                <a:latin typeface="Candara"/>
              </a:rPr>
              <a:t>We can use smart fluids to eliminate software, computers, and electronics!</a:t>
            </a:r>
          </a:p>
        </p:txBody>
      </p:sp>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4915948"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1">
                                            <p:txEl>
                                              <p:pRg st="1" end="1"/>
                                            </p:txEl>
                                          </p:spTgt>
                                        </p:tgtEl>
                                        <p:attrNameLst>
                                          <p:attrName>style.visibility</p:attrName>
                                        </p:attrNameLst>
                                      </p:cBhvr>
                                      <p:to>
                                        <p:strVal val="visible"/>
                                      </p:to>
                                    </p:set>
                                    <p:anim calcmode="lin" valueType="num">
                                      <p:cBhvr additive="base">
                                        <p:cTn id="13" dur="500" fill="hold"/>
                                        <p:tgtEl>
                                          <p:spTgt spid="2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51">
                                            <p:txEl>
                                              <p:pRg st="2" end="2"/>
                                            </p:txEl>
                                          </p:spTgt>
                                        </p:tgtEl>
                                        <p:attrNameLst>
                                          <p:attrName>style.visibility</p:attrName>
                                        </p:attrNameLst>
                                      </p:cBhvr>
                                      <p:to>
                                        <p:strVal val="visible"/>
                                      </p:to>
                                    </p:set>
                                    <p:anim calcmode="lin" valueType="num">
                                      <p:cBhvr additive="base">
                                        <p:cTn id="19" dur="500" fill="hold"/>
                                        <p:tgtEl>
                                          <p:spTgt spid="2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51">
                                            <p:txEl>
                                              <p:pRg st="3" end="3"/>
                                            </p:txEl>
                                          </p:spTgt>
                                        </p:tgtEl>
                                        <p:attrNameLst>
                                          <p:attrName>style.visibility</p:attrName>
                                        </p:attrNameLst>
                                      </p:cBhvr>
                                      <p:to>
                                        <p:strVal val="visible"/>
                                      </p:to>
                                    </p:set>
                                    <p:anim calcmode="lin" valueType="num">
                                      <p:cBhvr additive="base">
                                        <p:cTn id="25" dur="500" fill="hold"/>
                                        <p:tgtEl>
                                          <p:spTgt spid="2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3" name="Rectangle 3 1"/>
          <p:cNvSpPr>
            <a:spLocks noGrp="1" noChangeArrowheads="1"/>
          </p:cNvSpPr>
          <p:nvPr>
            <p:ph idx="1"/>
          </p:nvPr>
        </p:nvSpPr>
        <p:spPr>
          <a:xfrm>
            <a:off x="1105716" y="1991924"/>
            <a:ext cx="2470982" cy="506924"/>
          </a:xfrm>
        </p:spPr>
        <p:txBody>
          <a:bodyPr/>
          <a:lstStyle/>
          <a:p>
            <a:pPr marL="0" indent="0">
              <a:buNone/>
            </a:pPr>
            <a:r>
              <a:rPr lang="en-US" sz="2500" b="1" dirty="0">
                <a:solidFill>
                  <a:srgbClr val="B52D48"/>
                </a:solidFill>
              </a:rPr>
              <a:t>Darcy </a:t>
            </a:r>
            <a:r>
              <a:rPr lang="en-US" sz="2500" b="1" dirty="0" err="1">
                <a:solidFill>
                  <a:srgbClr val="B52D48"/>
                </a:solidFill>
              </a:rPr>
              <a:t>Weisbach</a:t>
            </a:r>
            <a:r>
              <a:rPr lang="en-US" sz="2500" b="1" dirty="0">
                <a:solidFill>
                  <a:srgbClr val="B52D48"/>
                </a:solidFill>
              </a:rPr>
              <a:t>:</a:t>
            </a:r>
            <a:endParaRPr lang="en-US" sz="2500" dirty="0">
              <a:solidFill>
                <a:srgbClr val="B52D48"/>
              </a:solidFill>
            </a:endParaRPr>
          </a:p>
        </p:txBody>
      </p:sp>
      <p:sp>
        <p:nvSpPr>
          <p:cNvPr id="18" name="TextBox 17"/>
          <p:cNvSpPr txBox="1"/>
          <p:nvPr/>
        </p:nvSpPr>
        <p:spPr>
          <a:xfrm>
            <a:off x="678115" y="4867085"/>
            <a:ext cx="3022381" cy="1246495"/>
          </a:xfrm>
          <a:prstGeom prst="rect">
            <a:avLst/>
          </a:prstGeom>
          <a:noFill/>
        </p:spPr>
        <p:txBody>
          <a:bodyPr wrap="square" rtlCol="0">
            <a:spAutoFit/>
          </a:bodyPr>
          <a:lstStyle/>
          <a:p>
            <a:r>
              <a:rPr lang="en-US" sz="2500" dirty="0">
                <a:latin typeface="+mn-lt"/>
              </a:rPr>
              <a:t>Transition from turbulent to laminar occurs at Re~2100</a:t>
            </a:r>
          </a:p>
        </p:txBody>
      </p:sp>
      <p:pic>
        <p:nvPicPr>
          <p:cNvPr id="3" name="Picture 2">
            <a:extLst>
              <a:ext uri="{FF2B5EF4-FFF2-40B4-BE49-F238E27FC236}">
                <a16:creationId xmlns:a16="http://schemas.microsoft.com/office/drawing/2014/main" id="{8DF9F9C7-CFDE-475C-A86F-BBB92F8F800E}"/>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700631" y="1691701"/>
            <a:ext cx="3008384" cy="1122870"/>
          </a:xfrm>
          <a:prstGeom prst="rect">
            <a:avLst/>
          </a:prstGeom>
        </p:spPr>
      </p:pic>
      <p:pic>
        <p:nvPicPr>
          <p:cNvPr id="143379" name="Picture 143378">
            <a:extLst>
              <a:ext uri="{FF2B5EF4-FFF2-40B4-BE49-F238E27FC236}">
                <a16:creationId xmlns:a16="http://schemas.microsoft.com/office/drawing/2014/main" id="{B775F02A-4A0D-4A4D-B8E8-F9195E584318}"/>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617714" y="5096820"/>
            <a:ext cx="5195563" cy="714353"/>
          </a:xfrm>
          <a:prstGeom prst="rect">
            <a:avLst/>
          </a:prstGeom>
        </p:spPr>
      </p:pic>
      <p:sp>
        <p:nvSpPr>
          <p:cNvPr id="65" name="Rectangle 3 2">
            <a:extLst>
              <a:ext uri="{FF2B5EF4-FFF2-40B4-BE49-F238E27FC236}">
                <a16:creationId xmlns:a16="http://schemas.microsoft.com/office/drawing/2014/main" id="{C5322B59-B97D-466E-8BE5-26DB25FDB7E3}"/>
              </a:ext>
            </a:extLst>
          </p:cNvPr>
          <p:cNvSpPr txBox="1">
            <a:spLocks noChangeArrowheads="1"/>
          </p:cNvSpPr>
          <p:nvPr/>
        </p:nvSpPr>
        <p:spPr bwMode="auto">
          <a:xfrm>
            <a:off x="844471" y="2993700"/>
            <a:ext cx="8070929" cy="138859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kern="0" dirty="0"/>
              <a:t>Applies for BOTH laminar and turbulent flow, </a:t>
            </a:r>
          </a:p>
          <a:p>
            <a:pPr marL="0" indent="0" algn="ctr">
              <a:buFont typeface="Candara" pitchFamily="34" charset="0"/>
              <a:buNone/>
            </a:pPr>
            <a:r>
              <a:rPr lang="en-US" sz="2500" kern="0" dirty="0"/>
              <a:t>but what is the friction factor for wall shear, f? First, find Reynold’s number</a:t>
            </a:r>
          </a:p>
        </p:txBody>
      </p:sp>
      <p:sp>
        <p:nvSpPr>
          <p:cNvPr id="89" name="Rectangle 2">
            <a:extLst>
              <a:ext uri="{FF2B5EF4-FFF2-40B4-BE49-F238E27FC236}">
                <a16:creationId xmlns:a16="http://schemas.microsoft.com/office/drawing/2014/main" id="{16E07A87-E84E-4593-8821-AD230B2244E5}"/>
              </a:ext>
            </a:extLst>
          </p:cNvPr>
          <p:cNvSpPr>
            <a:spLocks noGrp="1" noChangeArrowheads="1"/>
          </p:cNvSpPr>
          <p:nvPr>
            <p:ph type="title"/>
          </p:nvPr>
        </p:nvSpPr>
        <p:spPr>
          <a:xfrm>
            <a:off x="0" y="123500"/>
            <a:ext cx="9372600" cy="1143000"/>
          </a:xfrm>
        </p:spPr>
        <p:txBody>
          <a:bodyPr/>
          <a:lstStyle/>
          <a:p>
            <a:r>
              <a:rPr lang="en-US" dirty="0"/>
              <a:t>Head Loss in a Long STRAIGHT Tube (due to wall shear): Major Losses</a:t>
            </a:r>
          </a:p>
        </p:txBody>
      </p:sp>
      <p:cxnSp>
        <p:nvCxnSpPr>
          <p:cNvPr id="143383" name="Straight Connector 143382">
            <a:extLst>
              <a:ext uri="{FF2B5EF4-FFF2-40B4-BE49-F238E27FC236}">
                <a16:creationId xmlns:a16="http://schemas.microsoft.com/office/drawing/2014/main" id="{22DB7E4E-C669-4D8C-97D7-DBA92D439454}"/>
              </a:ext>
            </a:extLst>
          </p:cNvPr>
          <p:cNvCxnSpPr>
            <a:cxnSpLocks/>
          </p:cNvCxnSpPr>
          <p:nvPr/>
        </p:nvCxnSpPr>
        <p:spPr>
          <a:xfrm>
            <a:off x="1105716" y="2406869"/>
            <a:ext cx="243626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Lst>
  </p:timing>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quot;No&quot; Symbol 5"/>
          <p:cNvSpPr/>
          <p:nvPr/>
        </p:nvSpPr>
        <p:spPr bwMode="auto">
          <a:xfrm>
            <a:off x="672123" y="4634518"/>
            <a:ext cx="7299569" cy="735747"/>
          </a:xfrm>
          <a:prstGeom prst="noSmoking">
            <a:avLst>
              <a:gd name="adj" fmla="val 5999"/>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5698" name="Rectangle 2"/>
          <p:cNvSpPr>
            <a:spLocks noGrp="1" noChangeArrowheads="1"/>
          </p:cNvSpPr>
          <p:nvPr>
            <p:ph type="title"/>
          </p:nvPr>
        </p:nvSpPr>
        <p:spPr/>
        <p:txBody>
          <a:bodyPr>
            <a:normAutofit/>
          </a:bodyPr>
          <a:lstStyle/>
          <a:p>
            <a:r>
              <a:rPr lang="en-US"/>
              <a:t>AguaClara Dose Control History</a:t>
            </a:r>
          </a:p>
        </p:txBody>
      </p:sp>
      <p:sp>
        <p:nvSpPr>
          <p:cNvPr id="285699" name="Rectangle 3"/>
          <p:cNvSpPr>
            <a:spLocks noGrp="1" noChangeArrowheads="1"/>
          </p:cNvSpPr>
          <p:nvPr>
            <p:ph idx="1"/>
          </p:nvPr>
        </p:nvSpPr>
        <p:spPr>
          <a:xfrm>
            <a:off x="457200" y="1975320"/>
            <a:ext cx="8229600" cy="4525963"/>
          </a:xfrm>
        </p:spPr>
        <p:txBody>
          <a:bodyPr/>
          <a:lstStyle/>
          <a:p>
            <a:pPr>
              <a:lnSpc>
                <a:spcPct val="90000"/>
              </a:lnSpc>
            </a:pPr>
            <a:r>
              <a:rPr lang="en-US" dirty="0">
                <a:solidFill>
                  <a:schemeClr val="accent1"/>
                </a:solidFill>
              </a:rPr>
              <a:t>Laminar tube flow </a:t>
            </a:r>
            <a:r>
              <a:rPr lang="en-US" dirty="0"/>
              <a:t>and </a:t>
            </a:r>
            <a:r>
              <a:rPr lang="en-US" dirty="0">
                <a:solidFill>
                  <a:schemeClr val="accent2"/>
                </a:solidFill>
              </a:rPr>
              <a:t>simple orifice</a:t>
            </a:r>
            <a:endParaRPr lang="en-US" dirty="0"/>
          </a:p>
          <a:p>
            <a:pPr>
              <a:lnSpc>
                <a:spcPct val="90000"/>
              </a:lnSpc>
            </a:pPr>
            <a:r>
              <a:rPr lang="en-US" dirty="0">
                <a:solidFill>
                  <a:schemeClr val="accent1"/>
                </a:solidFill>
              </a:rPr>
              <a:t>Laminar tube flow </a:t>
            </a:r>
            <a:r>
              <a:rPr lang="en-US" dirty="0"/>
              <a:t>and </a:t>
            </a:r>
            <a:r>
              <a:rPr lang="en-US" dirty="0">
                <a:solidFill>
                  <a:schemeClr val="accent2"/>
                </a:solidFill>
              </a:rPr>
              <a:t>linear flow orifice meter</a:t>
            </a:r>
          </a:p>
          <a:p>
            <a:pPr>
              <a:lnSpc>
                <a:spcPct val="90000"/>
              </a:lnSpc>
            </a:pPr>
            <a:r>
              <a:rPr lang="en-US" dirty="0"/>
              <a:t>Dose controller that combines </a:t>
            </a:r>
            <a:r>
              <a:rPr lang="en-US" dirty="0">
                <a:solidFill>
                  <a:schemeClr val="accent1"/>
                </a:solidFill>
              </a:rPr>
              <a:t>laminar tube flow</a:t>
            </a:r>
            <a:r>
              <a:rPr lang="en-US" dirty="0"/>
              <a:t> and </a:t>
            </a:r>
            <a:r>
              <a:rPr lang="en-US" dirty="0">
                <a:solidFill>
                  <a:schemeClr val="accent2"/>
                </a:solidFill>
              </a:rPr>
              <a:t>linear flow orifice meter</a:t>
            </a:r>
          </a:p>
          <a:p>
            <a:pPr>
              <a:lnSpc>
                <a:spcPct val="90000"/>
              </a:lnSpc>
            </a:pPr>
            <a:r>
              <a:rPr lang="en-US" dirty="0"/>
              <a:t>Dose controller with orifice flow for both </a:t>
            </a:r>
            <a:r>
              <a:rPr lang="en-US" dirty="0">
                <a:solidFill>
                  <a:schemeClr val="accent1"/>
                </a:solidFill>
              </a:rPr>
              <a:t>flow control </a:t>
            </a:r>
            <a:r>
              <a:rPr lang="en-US" dirty="0"/>
              <a:t>and </a:t>
            </a:r>
            <a:r>
              <a:rPr lang="en-US" dirty="0">
                <a:solidFill>
                  <a:schemeClr val="accent2"/>
                </a:solidFill>
              </a:rPr>
              <a:t>measurement</a:t>
            </a:r>
          </a:p>
          <a:p>
            <a:pPr>
              <a:lnSpc>
                <a:spcPct val="90000"/>
              </a:lnSpc>
            </a:pPr>
            <a:r>
              <a:rPr lang="en-US" dirty="0"/>
              <a:t>Dose controller with </a:t>
            </a:r>
            <a:r>
              <a:rPr lang="en-US" dirty="0">
                <a:solidFill>
                  <a:schemeClr val="accent1"/>
                </a:solidFill>
              </a:rPr>
              <a:t>variable valve </a:t>
            </a:r>
            <a:r>
              <a:rPr lang="en-US" dirty="0"/>
              <a:t>and</a:t>
            </a:r>
            <a:r>
              <a:rPr lang="en-US" dirty="0">
                <a:solidFill>
                  <a:schemeClr val="accent2"/>
                </a:solidFill>
              </a:rPr>
              <a:t> simple orifice</a:t>
            </a:r>
          </a:p>
        </p:txBody>
      </p:sp>
      <p:sp>
        <p:nvSpPr>
          <p:cNvPr id="4" name="Rectangle 3"/>
          <p:cNvSpPr/>
          <p:nvPr/>
        </p:nvSpPr>
        <p:spPr>
          <a:xfrm>
            <a:off x="1801498" y="1451244"/>
            <a:ext cx="1290738" cy="523220"/>
          </a:xfrm>
          <a:prstGeom prst="rect">
            <a:avLst/>
          </a:prstGeom>
        </p:spPr>
        <p:txBody>
          <a:bodyPr wrap="none">
            <a:spAutoFit/>
          </a:bodyPr>
          <a:lstStyle/>
          <a:p>
            <a:r>
              <a:rPr lang="en-US" dirty="0">
                <a:solidFill>
                  <a:schemeClr val="accent1"/>
                </a:solidFill>
              </a:rPr>
              <a:t>control </a:t>
            </a:r>
            <a:endParaRPr lang="en-US" dirty="0"/>
          </a:p>
        </p:txBody>
      </p:sp>
      <p:sp>
        <p:nvSpPr>
          <p:cNvPr id="5" name="Rectangle 4"/>
          <p:cNvSpPr/>
          <p:nvPr/>
        </p:nvSpPr>
        <p:spPr>
          <a:xfrm>
            <a:off x="5022877" y="1442777"/>
            <a:ext cx="2095445" cy="523220"/>
          </a:xfrm>
          <a:prstGeom prst="rect">
            <a:avLst/>
          </a:prstGeom>
        </p:spPr>
        <p:txBody>
          <a:bodyPr wrap="none">
            <a:spAutoFit/>
          </a:bodyPr>
          <a:lstStyle/>
          <a:p>
            <a:r>
              <a:rPr lang="en-US" dirty="0">
                <a:solidFill>
                  <a:schemeClr val="accent2"/>
                </a:solidFill>
              </a:rPr>
              <a:t>measurement</a:t>
            </a:r>
            <a:endParaRPr lang="en-US" dirty="0"/>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18831" y="1339339"/>
            <a:ext cx="4488121" cy="3441810"/>
          </a:xfrm>
          <a:prstGeom prst="rect">
            <a:avLst/>
          </a:prstGeom>
          <a:noFill/>
          <a:ln w="9525">
            <a:noFill/>
            <a:miter lim="800000"/>
            <a:headEnd/>
            <a:tailEnd/>
          </a:ln>
          <a:effectLst/>
        </p:spPr>
      </p:pic>
      <p:sp>
        <p:nvSpPr>
          <p:cNvPr id="2" name="Title 1"/>
          <p:cNvSpPr>
            <a:spLocks noGrp="1"/>
          </p:cNvSpPr>
          <p:nvPr>
            <p:ph type="title"/>
          </p:nvPr>
        </p:nvSpPr>
        <p:spPr>
          <a:xfrm>
            <a:off x="336062" y="304800"/>
            <a:ext cx="8456246" cy="1143000"/>
          </a:xfrm>
        </p:spPr>
        <p:txBody>
          <a:bodyPr/>
          <a:lstStyle/>
          <a:p>
            <a:r>
              <a:rPr lang="en-US" dirty="0"/>
              <a:t>Variable dosing valve: </a:t>
            </a:r>
            <a:br>
              <a:rPr lang="en-US" dirty="0"/>
            </a:br>
            <a:r>
              <a:rPr lang="en-US" sz="2800" dirty="0"/>
              <a:t>For coagulant dosing for plant flows above 100 L/s</a:t>
            </a:r>
            <a:endParaRPr lang="en-US" dirty="0"/>
          </a:p>
        </p:txBody>
      </p:sp>
      <p:pic>
        <p:nvPicPr>
          <p:cNvPr id="2050" name="Picture 2"/>
          <p:cNvPicPr>
            <a:picLocks noGrp="1" noChangeAspect="1" noChangeArrowheads="1"/>
          </p:cNvPicPr>
          <p:nvPr>
            <p:ph idx="1"/>
          </p:nvPr>
        </p:nvPicPr>
        <p:blipFill>
          <a:blip r:embed="rId4" cstate="print">
            <a:clrChange>
              <a:clrFrom>
                <a:srgbClr val="FFFFFF"/>
              </a:clrFrom>
              <a:clrTo>
                <a:srgbClr val="FFFFFF">
                  <a:alpha val="0"/>
                </a:srgbClr>
              </a:clrTo>
            </a:clrChange>
          </a:blip>
          <a:stretch>
            <a:fillRect/>
          </a:stretch>
        </p:blipFill>
        <p:spPr bwMode="auto">
          <a:xfrm>
            <a:off x="4842396" y="1565229"/>
            <a:ext cx="3927300" cy="3077109"/>
          </a:xfrm>
          <a:prstGeom prst="rect">
            <a:avLst/>
          </a:prstGeom>
          <a:noFill/>
          <a:ln w="9525">
            <a:noFill/>
            <a:miter lim="800000"/>
            <a:headEnd/>
            <a:tailEnd/>
          </a:ln>
          <a:effectLst/>
        </p:spPr>
      </p:pic>
      <p:sp>
        <p:nvSpPr>
          <p:cNvPr id="5" name="Rectangle 4"/>
          <p:cNvSpPr/>
          <p:nvPr/>
        </p:nvSpPr>
        <p:spPr>
          <a:xfrm>
            <a:off x="5386227" y="4589783"/>
            <a:ext cx="3488143" cy="646331"/>
          </a:xfrm>
          <a:prstGeom prst="rect">
            <a:avLst/>
          </a:prstGeom>
        </p:spPr>
        <p:txBody>
          <a:bodyPr wrap="square">
            <a:spAutoFit/>
          </a:bodyPr>
          <a:lstStyle/>
          <a:p>
            <a:r>
              <a:rPr lang="en-US" sz="1800" dirty="0"/>
              <a:t>Photo courtesy of Georg Fischer </a:t>
            </a:r>
          </a:p>
          <a:p>
            <a:r>
              <a:rPr lang="en-US" sz="1800" dirty="0"/>
              <a:t>Piping Systems</a:t>
            </a:r>
          </a:p>
        </p:txBody>
      </p:sp>
      <p:sp>
        <p:nvSpPr>
          <p:cNvPr id="7" name="TextBox 6"/>
          <p:cNvSpPr txBox="1"/>
          <p:nvPr/>
        </p:nvSpPr>
        <p:spPr>
          <a:xfrm>
            <a:off x="215705" y="5171148"/>
            <a:ext cx="8869680" cy="1631216"/>
          </a:xfrm>
          <a:prstGeom prst="rect">
            <a:avLst/>
          </a:prstGeom>
          <a:noFill/>
        </p:spPr>
        <p:txBody>
          <a:bodyPr wrap="square" rtlCol="0">
            <a:spAutoFit/>
          </a:bodyPr>
          <a:lstStyle/>
          <a:p>
            <a:r>
              <a:rPr lang="en-US" sz="2000" dirty="0"/>
              <a:t>This method has not yet been attempted. The dose will be set by turning the valve. The valve will replace the head loss tube. The transition to open channel flow will be on a lever that tracks plant flow rate but no slider will be required. The exit from the entrance tank will be a simple orifice system. The system will still respond to plant flow changes correctly.</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t>Surface Tension</a:t>
            </a:r>
          </a:p>
        </p:txBody>
      </p:sp>
      <p:sp>
        <p:nvSpPr>
          <p:cNvPr id="26627" name="Freeform 3"/>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6637" name="Line 13"/>
          <p:cNvSpPr>
            <a:spLocks noChangeShapeType="1"/>
          </p:cNvSpPr>
          <p:nvPr/>
        </p:nvSpPr>
        <p:spPr bwMode="auto">
          <a:xfrm>
            <a:off x="8769350" y="2187575"/>
            <a:ext cx="0" cy="1082675"/>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6640" name="Oval 16"/>
          <p:cNvSpPr>
            <a:spLocks noChangeArrowheads="1"/>
          </p:cNvSpPr>
          <p:nvPr/>
        </p:nvSpPr>
        <p:spPr bwMode="auto">
          <a:xfrm>
            <a:off x="3962400" y="2892425"/>
            <a:ext cx="679450" cy="679450"/>
          </a:xfrm>
          <a:prstGeom prst="ellipse">
            <a:avLst/>
          </a:prstGeom>
          <a:solidFill>
            <a:schemeClr val="hlink"/>
          </a:solidFill>
          <a:ln w="12700">
            <a:noFill/>
            <a:round/>
            <a:headEnd type="none" w="lg" len="med"/>
            <a:tailEnd type="none" w="lg" len="med"/>
          </a:ln>
          <a:effectLst/>
        </p:spPr>
        <p:txBody>
          <a:bodyPr wrap="none" anchor="ctr">
            <a:spAutoFit/>
          </a:bodyPr>
          <a:lstStyle/>
          <a:p>
            <a:endParaRPr lang="en-US"/>
          </a:p>
        </p:txBody>
      </p:sp>
      <p:sp>
        <p:nvSpPr>
          <p:cNvPr id="26642" name="Text Box 18"/>
          <p:cNvSpPr txBox="1">
            <a:spLocks noChangeArrowheads="1"/>
          </p:cNvSpPr>
          <p:nvPr/>
        </p:nvSpPr>
        <p:spPr bwMode="auto">
          <a:xfrm>
            <a:off x="515938" y="2589213"/>
            <a:ext cx="7604125" cy="519112"/>
          </a:xfrm>
          <a:prstGeom prst="rect">
            <a:avLst/>
          </a:prstGeom>
          <a:noFill/>
          <a:ln w="12700">
            <a:noFill/>
            <a:miter lim="800000"/>
            <a:headEnd type="none" w="lg" len="med"/>
            <a:tailEnd type="none" w="lg" len="med"/>
          </a:ln>
          <a:effectLst/>
        </p:spPr>
        <p:txBody>
          <a:bodyPr wrap="none">
            <a:spAutoFit/>
          </a:bodyPr>
          <a:lstStyle/>
          <a:p>
            <a:r>
              <a:rPr lang="en-US"/>
              <a:t>Is the force of gravity stronger than surface tension?</a:t>
            </a:r>
          </a:p>
        </p:txBody>
      </p:sp>
      <p:sp>
        <p:nvSpPr>
          <p:cNvPr id="26645" name="Rectangle 21"/>
          <p:cNvSpPr>
            <a:spLocks noChangeArrowheads="1"/>
          </p:cNvSpPr>
          <p:nvPr/>
        </p:nvSpPr>
        <p:spPr bwMode="auto">
          <a:xfrm>
            <a:off x="1063625" y="4225925"/>
            <a:ext cx="890588" cy="519113"/>
          </a:xfrm>
          <a:prstGeom prst="rect">
            <a:avLst/>
          </a:prstGeom>
          <a:noFill/>
          <a:ln w="12700">
            <a:noFill/>
            <a:miter lim="800000"/>
            <a:headEnd type="none" w="lg" len="med"/>
            <a:tailEnd type="none" w="lg" len="med"/>
          </a:ln>
          <a:effectLst/>
        </p:spPr>
        <p:txBody>
          <a:bodyPr wrap="none" anchor="ctr">
            <a:spAutoFit/>
          </a:bodyPr>
          <a:lstStyle/>
          <a:p>
            <a:pPr algn="ctr"/>
            <a:r>
              <a:rPr lang="en-US" dirty="0">
                <a:solidFill>
                  <a:schemeClr val="folHlink"/>
                </a:solidFill>
              </a:rPr>
              <a:t>2</a:t>
            </a:r>
            <a:r>
              <a:rPr lang="en-US" dirty="0">
                <a:solidFill>
                  <a:schemeClr val="folHlink"/>
                </a:solidFill>
                <a:latin typeface="Symbol" pitchFamily="18" charset="2"/>
              </a:rPr>
              <a:t>p</a:t>
            </a:r>
            <a:r>
              <a:rPr lang="en-US" dirty="0">
                <a:solidFill>
                  <a:schemeClr val="folHlink"/>
                </a:solidFill>
              </a:rPr>
              <a:t>r</a:t>
            </a:r>
            <a:r>
              <a:rPr lang="en-US" dirty="0">
                <a:solidFill>
                  <a:schemeClr val="folHlink"/>
                </a:solidFill>
                <a:latin typeface="Symbol" pitchFamily="18" charset="2"/>
              </a:rPr>
              <a:t>s</a:t>
            </a:r>
          </a:p>
        </p:txBody>
      </p:sp>
      <p:grpSp>
        <p:nvGrpSpPr>
          <p:cNvPr id="26646" name="Group 22"/>
          <p:cNvGrpSpPr>
            <a:grpSpLocks/>
          </p:cNvGrpSpPr>
          <p:nvPr/>
        </p:nvGrpSpPr>
        <p:grpSpPr bwMode="auto">
          <a:xfrm>
            <a:off x="415925" y="4191000"/>
            <a:ext cx="1554163" cy="519113"/>
            <a:chOff x="0" y="3050"/>
            <a:chExt cx="979" cy="327"/>
          </a:xfrm>
        </p:grpSpPr>
        <p:sp>
          <p:nvSpPr>
            <p:cNvPr id="26647" name="Line 23"/>
            <p:cNvSpPr>
              <a:spLocks noChangeShapeType="1"/>
            </p:cNvSpPr>
            <p:nvPr/>
          </p:nvSpPr>
          <p:spPr bwMode="auto">
            <a:xfrm>
              <a:off x="381" y="3346"/>
              <a:ext cx="598" cy="0"/>
            </a:xfrm>
            <a:prstGeom prst="line">
              <a:avLst/>
            </a:prstGeom>
            <a:noFill/>
            <a:ln w="12700">
              <a:solidFill>
                <a:schemeClr val="tx1"/>
              </a:solidFill>
              <a:round/>
              <a:headEnd type="none" w="lg" len="med"/>
              <a:tailEnd type="none" w="lg" len="med"/>
            </a:ln>
            <a:effectLst/>
          </p:spPr>
          <p:txBody>
            <a:bodyPr wrap="none" anchor="ctr"/>
            <a:lstStyle/>
            <a:p>
              <a:endParaRPr lang="en-US" dirty="0"/>
            </a:p>
          </p:txBody>
        </p:sp>
        <p:sp>
          <p:nvSpPr>
            <p:cNvPr id="26648" name="Rectangle 24"/>
            <p:cNvSpPr>
              <a:spLocks noChangeArrowheads="1"/>
            </p:cNvSpPr>
            <p:nvPr/>
          </p:nvSpPr>
          <p:spPr bwMode="auto">
            <a:xfrm>
              <a:off x="0" y="3050"/>
              <a:ext cx="459" cy="327"/>
            </a:xfrm>
            <a:prstGeom prst="rect">
              <a:avLst/>
            </a:prstGeom>
            <a:noFill/>
            <a:ln w="12700">
              <a:noFill/>
              <a:miter lim="800000"/>
              <a:headEnd type="none" w="lg" len="med"/>
              <a:tailEnd type="none" w="lg" len="med"/>
            </a:ln>
            <a:effectLst/>
          </p:spPr>
          <p:txBody>
            <a:bodyPr wrap="none">
              <a:spAutoFit/>
            </a:bodyPr>
            <a:lstStyle/>
            <a:p>
              <a:r>
                <a:rPr lang="en-US" dirty="0"/>
                <a:t>F</a:t>
              </a:r>
              <a:r>
                <a:rPr lang="en-US" baseline="-25000" dirty="0">
                  <a:latin typeface="Symbol" pitchFamily="18" charset="2"/>
                </a:rPr>
                <a:t>s</a:t>
              </a:r>
              <a:r>
                <a:rPr lang="en-US" dirty="0"/>
                <a:t>=</a:t>
              </a:r>
            </a:p>
          </p:txBody>
        </p:sp>
      </p:grpSp>
      <p:grpSp>
        <p:nvGrpSpPr>
          <p:cNvPr id="26649" name="Group 25"/>
          <p:cNvGrpSpPr>
            <a:grpSpLocks/>
          </p:cNvGrpSpPr>
          <p:nvPr/>
        </p:nvGrpSpPr>
        <p:grpSpPr bwMode="auto">
          <a:xfrm>
            <a:off x="7043738" y="4852988"/>
            <a:ext cx="1016000" cy="1562100"/>
            <a:chOff x="1016" y="2280"/>
            <a:chExt cx="640" cy="984"/>
          </a:xfrm>
        </p:grpSpPr>
        <p:sp>
          <p:nvSpPr>
            <p:cNvPr id="26650" name="Line 26"/>
            <p:cNvSpPr>
              <a:spLocks noChangeShapeType="1"/>
            </p:cNvSpPr>
            <p:nvPr/>
          </p:nvSpPr>
          <p:spPr bwMode="auto">
            <a:xfrm flipH="1">
              <a:off x="1016" y="2280"/>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sp>
          <p:nvSpPr>
            <p:cNvPr id="26651" name="Line 27"/>
            <p:cNvSpPr>
              <a:spLocks noChangeShapeType="1"/>
            </p:cNvSpPr>
            <p:nvPr/>
          </p:nvSpPr>
          <p:spPr bwMode="auto">
            <a:xfrm flipH="1">
              <a:off x="1016" y="3264"/>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grpSp>
      <p:grpSp>
        <p:nvGrpSpPr>
          <p:cNvPr id="26652" name="Group 28"/>
          <p:cNvGrpSpPr>
            <a:grpSpLocks/>
          </p:cNvGrpSpPr>
          <p:nvPr/>
        </p:nvGrpSpPr>
        <p:grpSpPr bwMode="auto">
          <a:xfrm>
            <a:off x="7894638" y="4992688"/>
            <a:ext cx="165100" cy="1219200"/>
            <a:chOff x="1552" y="2368"/>
            <a:chExt cx="104" cy="768"/>
          </a:xfrm>
        </p:grpSpPr>
        <p:sp>
          <p:nvSpPr>
            <p:cNvPr id="26653" name="Line 29"/>
            <p:cNvSpPr>
              <a:spLocks noChangeShapeType="1"/>
            </p:cNvSpPr>
            <p:nvPr/>
          </p:nvSpPr>
          <p:spPr bwMode="auto">
            <a:xfrm>
              <a:off x="1552" y="236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4" name="Line 30"/>
            <p:cNvSpPr>
              <a:spLocks noChangeShapeType="1"/>
            </p:cNvSpPr>
            <p:nvPr/>
          </p:nvSpPr>
          <p:spPr bwMode="auto">
            <a:xfrm>
              <a:off x="1552" y="246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5" name="Line 31"/>
            <p:cNvSpPr>
              <a:spLocks noChangeShapeType="1"/>
            </p:cNvSpPr>
            <p:nvPr/>
          </p:nvSpPr>
          <p:spPr bwMode="auto">
            <a:xfrm>
              <a:off x="1552" y="256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6" name="Line 32"/>
            <p:cNvSpPr>
              <a:spLocks noChangeShapeType="1"/>
            </p:cNvSpPr>
            <p:nvPr/>
          </p:nvSpPr>
          <p:spPr bwMode="auto">
            <a:xfrm>
              <a:off x="1552" y="265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7" name="Line 33"/>
            <p:cNvSpPr>
              <a:spLocks noChangeShapeType="1"/>
            </p:cNvSpPr>
            <p:nvPr/>
          </p:nvSpPr>
          <p:spPr bwMode="auto">
            <a:xfrm>
              <a:off x="1552" y="2752"/>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8" name="Line 34"/>
            <p:cNvSpPr>
              <a:spLocks noChangeShapeType="1"/>
            </p:cNvSpPr>
            <p:nvPr/>
          </p:nvSpPr>
          <p:spPr bwMode="auto">
            <a:xfrm>
              <a:off x="1552" y="284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9" name="Line 35"/>
            <p:cNvSpPr>
              <a:spLocks noChangeShapeType="1"/>
            </p:cNvSpPr>
            <p:nvPr/>
          </p:nvSpPr>
          <p:spPr bwMode="auto">
            <a:xfrm>
              <a:off x="1552" y="294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0" name="Line 36"/>
            <p:cNvSpPr>
              <a:spLocks noChangeShapeType="1"/>
            </p:cNvSpPr>
            <p:nvPr/>
          </p:nvSpPr>
          <p:spPr bwMode="auto">
            <a:xfrm>
              <a:off x="1552" y="304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1" name="Line 37"/>
            <p:cNvSpPr>
              <a:spLocks noChangeShapeType="1"/>
            </p:cNvSpPr>
            <p:nvPr/>
          </p:nvSpPr>
          <p:spPr bwMode="auto">
            <a:xfrm>
              <a:off x="1552" y="313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grpSp>
      <p:sp>
        <p:nvSpPr>
          <p:cNvPr id="26662" name="Freeform 38"/>
          <p:cNvSpPr>
            <a:spLocks/>
          </p:cNvSpPr>
          <p:nvPr/>
        </p:nvSpPr>
        <p:spPr bwMode="auto">
          <a:xfrm>
            <a:off x="8043863" y="4860925"/>
            <a:ext cx="817562" cy="1549400"/>
          </a:xfrm>
          <a:custGeom>
            <a:avLst/>
            <a:gdLst/>
            <a:ahLst/>
            <a:cxnLst>
              <a:cxn ang="0">
                <a:pos x="8" y="0"/>
              </a:cxn>
              <a:cxn ang="0">
                <a:pos x="515" y="492"/>
              </a:cxn>
              <a:cxn ang="0">
                <a:pos x="8" y="976"/>
              </a:cxn>
              <a:cxn ang="0">
                <a:pos x="8" y="0"/>
              </a:cxn>
            </a:cxnLst>
            <a:rect l="0" t="0" r="r" b="b"/>
            <a:pathLst>
              <a:path w="515" h="976">
                <a:moveTo>
                  <a:pt x="8" y="0"/>
                </a:moveTo>
                <a:cubicBezTo>
                  <a:pt x="408" y="7"/>
                  <a:pt x="514" y="328"/>
                  <a:pt x="515" y="492"/>
                </a:cubicBezTo>
                <a:cubicBezTo>
                  <a:pt x="515" y="655"/>
                  <a:pt x="393" y="961"/>
                  <a:pt x="8" y="976"/>
                </a:cubicBezTo>
                <a:cubicBezTo>
                  <a:pt x="8" y="538"/>
                  <a:pt x="0" y="446"/>
                  <a:pt x="8" y="0"/>
                </a:cubicBezTo>
                <a:close/>
              </a:path>
            </a:pathLst>
          </a:custGeom>
          <a:solidFill>
            <a:schemeClr val="hlink"/>
          </a:solidFill>
          <a:ln w="25400" cap="flat" cmpd="sng">
            <a:solidFill>
              <a:schemeClr val="tx1"/>
            </a:solidFill>
            <a:prstDash val="solid"/>
            <a:round/>
            <a:headEnd type="none" w="lg" len="med"/>
            <a:tailEnd type="none" w="lg" len="med"/>
          </a:ln>
          <a:effectLst/>
        </p:spPr>
        <p:txBody>
          <a:bodyPr wrap="none" anchor="ctr"/>
          <a:lstStyle/>
          <a:p>
            <a:endParaRPr lang="en-US"/>
          </a:p>
        </p:txBody>
      </p:sp>
      <p:grpSp>
        <p:nvGrpSpPr>
          <p:cNvPr id="26739" name="Group 115"/>
          <p:cNvGrpSpPr>
            <a:grpSpLocks/>
          </p:cNvGrpSpPr>
          <p:nvPr/>
        </p:nvGrpSpPr>
        <p:grpSpPr bwMode="auto">
          <a:xfrm>
            <a:off x="5329238" y="5238750"/>
            <a:ext cx="2393950" cy="542925"/>
            <a:chOff x="3357" y="3300"/>
            <a:chExt cx="1508" cy="342"/>
          </a:xfrm>
        </p:grpSpPr>
        <p:sp>
          <p:nvSpPr>
            <p:cNvPr id="26666" name="Line 42"/>
            <p:cNvSpPr>
              <a:spLocks noChangeShapeType="1"/>
            </p:cNvSpPr>
            <p:nvPr/>
          </p:nvSpPr>
          <p:spPr bwMode="auto">
            <a:xfrm>
              <a:off x="3860" y="3642"/>
              <a:ext cx="1005" cy="0"/>
            </a:xfrm>
            <a:prstGeom prst="line">
              <a:avLst/>
            </a:prstGeom>
            <a:noFill/>
            <a:ln w="12700">
              <a:solidFill>
                <a:schemeClr val="tx1"/>
              </a:solidFill>
              <a:round/>
              <a:headEnd type="none" w="lg" len="med"/>
              <a:tailEnd type="none" w="lg" len="med"/>
            </a:ln>
            <a:effectLst/>
          </p:spPr>
          <p:txBody>
            <a:bodyPr wrap="none" anchor="ctr"/>
            <a:lstStyle/>
            <a:p>
              <a:endParaRPr lang="en-US"/>
            </a:p>
          </p:txBody>
        </p:sp>
        <p:sp>
          <p:nvSpPr>
            <p:cNvPr id="26667" name="Rectangle 43"/>
            <p:cNvSpPr>
              <a:spLocks noChangeArrowheads="1"/>
            </p:cNvSpPr>
            <p:nvPr/>
          </p:nvSpPr>
          <p:spPr bwMode="auto">
            <a:xfrm>
              <a:off x="3357" y="3300"/>
              <a:ext cx="443" cy="327"/>
            </a:xfrm>
            <a:prstGeom prst="rect">
              <a:avLst/>
            </a:prstGeom>
            <a:noFill/>
            <a:ln w="12700">
              <a:noFill/>
              <a:miter lim="800000"/>
              <a:headEnd type="none" w="lg" len="med"/>
              <a:tailEnd type="none" w="lg" len="med"/>
            </a:ln>
            <a:effectLst/>
          </p:spPr>
          <p:txBody>
            <a:bodyPr wrap="none">
              <a:spAutoFit/>
            </a:bodyPr>
            <a:lstStyle/>
            <a:p>
              <a:r>
                <a:rPr lang="en-US" dirty="0" err="1"/>
                <a:t>F</a:t>
              </a:r>
              <a:r>
                <a:rPr lang="en-US" baseline="-25000" dirty="0" err="1"/>
                <a:t>p</a:t>
              </a:r>
              <a:r>
                <a:rPr lang="en-US" dirty="0"/>
                <a:t>=</a:t>
              </a:r>
            </a:p>
          </p:txBody>
        </p:sp>
      </p:grpSp>
      <p:sp>
        <p:nvSpPr>
          <p:cNvPr id="26672" name="Line 48"/>
          <p:cNvSpPr>
            <a:spLocks noChangeShapeType="1"/>
          </p:cNvSpPr>
          <p:nvPr/>
        </p:nvSpPr>
        <p:spPr bwMode="auto">
          <a:xfrm flipV="1">
            <a:off x="2312988" y="42814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673" name="Line 49"/>
          <p:cNvSpPr>
            <a:spLocks noChangeShapeType="1"/>
          </p:cNvSpPr>
          <p:nvPr/>
        </p:nvSpPr>
        <p:spPr bwMode="auto">
          <a:xfrm rot="10800000" flipV="1">
            <a:off x="2547938" y="360203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4" name="Line 120"/>
          <p:cNvSpPr>
            <a:spLocks noChangeShapeType="1"/>
          </p:cNvSpPr>
          <p:nvPr/>
        </p:nvSpPr>
        <p:spPr bwMode="auto">
          <a:xfrm rot="10800000" flipV="1">
            <a:off x="5276850" y="53609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5" name="Rectangle 121"/>
          <p:cNvSpPr>
            <a:spLocks noChangeArrowheads="1"/>
          </p:cNvSpPr>
          <p:nvPr/>
        </p:nvSpPr>
        <p:spPr bwMode="auto">
          <a:xfrm>
            <a:off x="238125" y="1809750"/>
            <a:ext cx="8266113"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26641" name="Text Box 17"/>
          <p:cNvSpPr txBox="1">
            <a:spLocks noChangeArrowheads="1"/>
          </p:cNvSpPr>
          <p:nvPr/>
        </p:nvSpPr>
        <p:spPr bwMode="auto">
          <a:xfrm>
            <a:off x="531813" y="2093913"/>
            <a:ext cx="3330575" cy="519112"/>
          </a:xfrm>
          <a:prstGeom prst="rect">
            <a:avLst/>
          </a:prstGeom>
          <a:noFill/>
          <a:ln w="12700">
            <a:noFill/>
            <a:miter lim="800000"/>
            <a:headEnd type="none" w="lg" len="med"/>
            <a:tailEnd type="none" w="lg" len="med"/>
          </a:ln>
          <a:effectLst/>
        </p:spPr>
        <p:txBody>
          <a:bodyPr wrap="none">
            <a:spAutoFit/>
          </a:bodyPr>
          <a:lstStyle/>
          <a:p>
            <a:r>
              <a:rPr lang="en-US"/>
              <a:t>Will the droplet drop?</a:t>
            </a:r>
          </a:p>
        </p:txBody>
      </p:sp>
      <p:sp>
        <p:nvSpPr>
          <p:cNvPr id="26746" name="Freeform 122"/>
          <p:cNvSpPr>
            <a:spLocks/>
          </p:cNvSpPr>
          <p:nvPr/>
        </p:nvSpPr>
        <p:spPr bwMode="auto">
          <a:xfrm>
            <a:off x="2549525" y="4460875"/>
            <a:ext cx="4183063" cy="2087563"/>
          </a:xfrm>
          <a:custGeom>
            <a:avLst/>
            <a:gdLst/>
            <a:ahLst/>
            <a:cxnLst>
              <a:cxn ang="0">
                <a:pos x="0" y="0"/>
              </a:cxn>
              <a:cxn ang="0">
                <a:pos x="1309" y="306"/>
              </a:cxn>
              <a:cxn ang="0">
                <a:pos x="1510" y="1161"/>
              </a:cxn>
              <a:cxn ang="0">
                <a:pos x="2635" y="1231"/>
              </a:cxn>
            </a:cxnLst>
            <a:rect l="0" t="0" r="r" b="b"/>
            <a:pathLst>
              <a:path w="2635" h="1315">
                <a:moveTo>
                  <a:pt x="0" y="0"/>
                </a:moveTo>
                <a:cubicBezTo>
                  <a:pt x="528" y="56"/>
                  <a:pt x="1057" y="112"/>
                  <a:pt x="1309" y="306"/>
                </a:cubicBezTo>
                <a:cubicBezTo>
                  <a:pt x="1561" y="500"/>
                  <a:pt x="1289" y="1007"/>
                  <a:pt x="1510" y="1161"/>
                </a:cubicBezTo>
                <a:cubicBezTo>
                  <a:pt x="1731" y="1315"/>
                  <a:pt x="2183" y="1273"/>
                  <a:pt x="2635" y="1231"/>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596BA162-349A-4F11-8286-A67C7234E4E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98752" y="3578226"/>
            <a:ext cx="1647298" cy="645279"/>
          </a:xfrm>
          <a:prstGeom prst="rect">
            <a:avLst/>
          </a:prstGeom>
        </p:spPr>
      </p:pic>
      <p:pic>
        <p:nvPicPr>
          <p:cNvPr id="14" name="Picture 13">
            <a:extLst>
              <a:ext uri="{FF2B5EF4-FFF2-40B4-BE49-F238E27FC236}">
                <a16:creationId xmlns:a16="http://schemas.microsoft.com/office/drawing/2014/main" id="{16E24830-86EE-4FE6-A794-874B5559E20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5792" y="5353102"/>
            <a:ext cx="4006228" cy="687580"/>
          </a:xfrm>
          <a:prstGeom prst="rect">
            <a:avLst/>
          </a:prstGeom>
        </p:spPr>
      </p:pic>
      <p:pic>
        <p:nvPicPr>
          <p:cNvPr id="16" name="Picture 15">
            <a:extLst>
              <a:ext uri="{FF2B5EF4-FFF2-40B4-BE49-F238E27FC236}">
                <a16:creationId xmlns:a16="http://schemas.microsoft.com/office/drawing/2014/main" id="{8A8C4233-57AE-4EE2-9F66-03555B005E5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131551" y="5289902"/>
            <a:ext cx="1591638" cy="404787"/>
          </a:xfrm>
          <a:prstGeom prst="rect">
            <a:avLst/>
          </a:prstGeom>
        </p:spPr>
      </p:pic>
      <p:pic>
        <p:nvPicPr>
          <p:cNvPr id="10" name="Picture 9">
            <a:extLst>
              <a:ext uri="{FF2B5EF4-FFF2-40B4-BE49-F238E27FC236}">
                <a16:creationId xmlns:a16="http://schemas.microsoft.com/office/drawing/2014/main" id="{03E8271D-698F-4F01-9708-684B44BC51C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598148" y="2544531"/>
            <a:ext cx="338286" cy="18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66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66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6649"/>
                                        </p:tgtEl>
                                        <p:attrNameLst>
                                          <p:attrName>style.visibility</p:attrName>
                                        </p:attrNameLst>
                                      </p:cBhvr>
                                      <p:to>
                                        <p:strVal val="visible"/>
                                      </p:to>
                                    </p:set>
                                    <p:anim calcmode="lin" valueType="num">
                                      <p:cBhvr additive="base">
                                        <p:cTn id="19" dur="500" fill="hold"/>
                                        <p:tgtEl>
                                          <p:spTgt spid="26649"/>
                                        </p:tgtEl>
                                        <p:attrNameLst>
                                          <p:attrName>ppt_x</p:attrName>
                                        </p:attrNameLst>
                                      </p:cBhvr>
                                      <p:tavLst>
                                        <p:tav tm="0">
                                          <p:val>
                                            <p:strVal val="0-#ppt_w/2"/>
                                          </p:val>
                                        </p:tav>
                                        <p:tav tm="100000">
                                          <p:val>
                                            <p:strVal val="#ppt_x"/>
                                          </p:val>
                                        </p:tav>
                                      </p:tavLst>
                                    </p:anim>
                                    <p:anim calcmode="lin" valueType="num">
                                      <p:cBhvr additive="base">
                                        <p:cTn id="20" dur="500" fill="hold"/>
                                        <p:tgtEl>
                                          <p:spTgt spid="2664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6645">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6652"/>
                                        </p:tgtEl>
                                        <p:attrNameLst>
                                          <p:attrName>style.visibility</p:attrName>
                                        </p:attrNameLst>
                                      </p:cBhvr>
                                      <p:to>
                                        <p:strVal val="visible"/>
                                      </p:to>
                                    </p:set>
                                    <p:anim calcmode="lin" valueType="num">
                                      <p:cBhvr additive="base">
                                        <p:cTn id="29" dur="500" fill="hold"/>
                                        <p:tgtEl>
                                          <p:spTgt spid="26652"/>
                                        </p:tgtEl>
                                        <p:attrNameLst>
                                          <p:attrName>ppt_x</p:attrName>
                                        </p:attrNameLst>
                                      </p:cBhvr>
                                      <p:tavLst>
                                        <p:tav tm="0">
                                          <p:val>
                                            <p:strVal val="0-#ppt_w/2"/>
                                          </p:val>
                                        </p:tav>
                                        <p:tav tm="100000">
                                          <p:val>
                                            <p:strVal val="#ppt_x"/>
                                          </p:val>
                                        </p:tav>
                                      </p:tavLst>
                                    </p:anim>
                                    <p:anim calcmode="lin" valueType="num">
                                      <p:cBhvr additive="base">
                                        <p:cTn id="30" dur="500" fill="hold"/>
                                        <p:tgtEl>
                                          <p:spTgt spid="2665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45" grpId="0" build="p" autoUpdateAnimBg="0"/>
      <p:bldP spid="26662"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4"/>
          <p:cNvSpPr>
            <a:spLocks noGrp="1" noChangeArrowheads="1"/>
          </p:cNvSpPr>
          <p:nvPr>
            <p:ph type="title"/>
          </p:nvPr>
        </p:nvSpPr>
        <p:spPr/>
        <p:txBody>
          <a:bodyPr/>
          <a:lstStyle/>
          <a:p>
            <a:r>
              <a:rPr lang="en-US" sz="4000"/>
              <a:t>Surface Tension can prevent flow!</a:t>
            </a:r>
          </a:p>
        </p:txBody>
      </p:sp>
      <p:grpSp>
        <p:nvGrpSpPr>
          <p:cNvPr id="24645" name="Group 69"/>
          <p:cNvGrpSpPr>
            <a:grpSpLocks/>
          </p:cNvGrpSpPr>
          <p:nvPr/>
        </p:nvGrpSpPr>
        <p:grpSpPr bwMode="auto">
          <a:xfrm>
            <a:off x="4865688" y="2076450"/>
            <a:ext cx="4116387" cy="3785354"/>
            <a:chOff x="2440" y="812"/>
            <a:chExt cx="3233" cy="2890"/>
          </a:xfrm>
        </p:grpSpPr>
        <p:sp>
          <p:nvSpPr>
            <p:cNvPr id="24583" name="Rectangle 7"/>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84" name="Line 8"/>
            <p:cNvSpPr>
              <a:spLocks noChangeShapeType="1"/>
            </p:cNvSpPr>
            <p:nvPr/>
          </p:nvSpPr>
          <p:spPr bwMode="auto">
            <a:xfrm>
              <a:off x="3390" y="2609"/>
              <a:ext cx="2059" cy="1"/>
            </a:xfrm>
            <a:prstGeom prst="line">
              <a:avLst/>
            </a:prstGeom>
            <a:noFill/>
            <a:ln w="0" cap="sq">
              <a:solidFill>
                <a:schemeClr val="tx1"/>
              </a:solidFill>
              <a:miter lim="800000"/>
              <a:headEnd/>
              <a:tailEnd/>
            </a:ln>
          </p:spPr>
          <p:txBody>
            <a:bodyPr/>
            <a:lstStyle/>
            <a:p>
              <a:endParaRPr lang="en-US"/>
            </a:p>
          </p:txBody>
        </p:sp>
        <p:sp>
          <p:nvSpPr>
            <p:cNvPr id="24585" name="Line 9"/>
            <p:cNvSpPr>
              <a:spLocks noChangeShapeType="1"/>
            </p:cNvSpPr>
            <p:nvPr/>
          </p:nvSpPr>
          <p:spPr bwMode="auto">
            <a:xfrm>
              <a:off x="3390" y="2357"/>
              <a:ext cx="2059" cy="1"/>
            </a:xfrm>
            <a:prstGeom prst="line">
              <a:avLst/>
            </a:prstGeom>
            <a:noFill/>
            <a:ln w="0" cap="sq">
              <a:solidFill>
                <a:schemeClr val="tx1"/>
              </a:solidFill>
              <a:miter lim="800000"/>
              <a:headEnd/>
              <a:tailEnd/>
            </a:ln>
          </p:spPr>
          <p:txBody>
            <a:bodyPr/>
            <a:lstStyle/>
            <a:p>
              <a:endParaRPr lang="en-US"/>
            </a:p>
          </p:txBody>
        </p:sp>
        <p:sp>
          <p:nvSpPr>
            <p:cNvPr id="24586" name="Line 10"/>
            <p:cNvSpPr>
              <a:spLocks noChangeShapeType="1"/>
            </p:cNvSpPr>
            <p:nvPr/>
          </p:nvSpPr>
          <p:spPr bwMode="auto">
            <a:xfrm>
              <a:off x="3390" y="2111"/>
              <a:ext cx="2059" cy="1"/>
            </a:xfrm>
            <a:prstGeom prst="line">
              <a:avLst/>
            </a:prstGeom>
            <a:noFill/>
            <a:ln w="0" cap="sq">
              <a:solidFill>
                <a:schemeClr val="tx1"/>
              </a:solidFill>
              <a:miter lim="800000"/>
              <a:headEnd/>
              <a:tailEnd/>
            </a:ln>
          </p:spPr>
          <p:txBody>
            <a:bodyPr/>
            <a:lstStyle/>
            <a:p>
              <a:endParaRPr lang="en-US"/>
            </a:p>
          </p:txBody>
        </p:sp>
        <p:sp>
          <p:nvSpPr>
            <p:cNvPr id="24587" name="Line 11"/>
            <p:cNvSpPr>
              <a:spLocks noChangeShapeType="1"/>
            </p:cNvSpPr>
            <p:nvPr/>
          </p:nvSpPr>
          <p:spPr bwMode="auto">
            <a:xfrm>
              <a:off x="3390" y="1865"/>
              <a:ext cx="2059" cy="1"/>
            </a:xfrm>
            <a:prstGeom prst="line">
              <a:avLst/>
            </a:prstGeom>
            <a:noFill/>
            <a:ln w="0" cap="sq">
              <a:solidFill>
                <a:schemeClr val="tx1"/>
              </a:solidFill>
              <a:miter lim="800000"/>
              <a:headEnd/>
              <a:tailEnd/>
            </a:ln>
          </p:spPr>
          <p:txBody>
            <a:bodyPr/>
            <a:lstStyle/>
            <a:p>
              <a:endParaRPr lang="en-US"/>
            </a:p>
          </p:txBody>
        </p:sp>
        <p:sp>
          <p:nvSpPr>
            <p:cNvPr id="24588" name="Line 12"/>
            <p:cNvSpPr>
              <a:spLocks noChangeShapeType="1"/>
            </p:cNvSpPr>
            <p:nvPr/>
          </p:nvSpPr>
          <p:spPr bwMode="auto">
            <a:xfrm>
              <a:off x="3390" y="1612"/>
              <a:ext cx="2059" cy="1"/>
            </a:xfrm>
            <a:prstGeom prst="line">
              <a:avLst/>
            </a:prstGeom>
            <a:noFill/>
            <a:ln w="0" cap="sq">
              <a:solidFill>
                <a:schemeClr val="tx1"/>
              </a:solidFill>
              <a:miter lim="800000"/>
              <a:headEnd/>
              <a:tailEnd/>
            </a:ln>
          </p:spPr>
          <p:txBody>
            <a:bodyPr/>
            <a:lstStyle/>
            <a:p>
              <a:endParaRPr lang="en-US"/>
            </a:p>
          </p:txBody>
        </p:sp>
        <p:sp>
          <p:nvSpPr>
            <p:cNvPr id="24589" name="Line 13"/>
            <p:cNvSpPr>
              <a:spLocks noChangeShapeType="1"/>
            </p:cNvSpPr>
            <p:nvPr/>
          </p:nvSpPr>
          <p:spPr bwMode="auto">
            <a:xfrm>
              <a:off x="3390" y="1366"/>
              <a:ext cx="2059" cy="1"/>
            </a:xfrm>
            <a:prstGeom prst="line">
              <a:avLst/>
            </a:prstGeom>
            <a:noFill/>
            <a:ln w="0" cap="sq">
              <a:solidFill>
                <a:schemeClr val="tx1"/>
              </a:solidFill>
              <a:miter lim="800000"/>
              <a:headEnd/>
              <a:tailEnd/>
            </a:ln>
          </p:spPr>
          <p:txBody>
            <a:bodyPr/>
            <a:lstStyle/>
            <a:p>
              <a:endParaRPr lang="en-US"/>
            </a:p>
          </p:txBody>
        </p:sp>
        <p:sp>
          <p:nvSpPr>
            <p:cNvPr id="24590" name="Rectangle 14"/>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91" name="Line 15"/>
            <p:cNvSpPr>
              <a:spLocks noChangeShapeType="1"/>
            </p:cNvSpPr>
            <p:nvPr/>
          </p:nvSpPr>
          <p:spPr bwMode="auto">
            <a:xfrm>
              <a:off x="3390" y="1366"/>
              <a:ext cx="1" cy="1489"/>
            </a:xfrm>
            <a:prstGeom prst="line">
              <a:avLst/>
            </a:prstGeom>
            <a:noFill/>
            <a:ln w="0" cap="sq">
              <a:solidFill>
                <a:schemeClr val="tx1"/>
              </a:solidFill>
              <a:miter lim="800000"/>
              <a:headEnd/>
              <a:tailEnd/>
            </a:ln>
          </p:spPr>
          <p:txBody>
            <a:bodyPr/>
            <a:lstStyle/>
            <a:p>
              <a:endParaRPr lang="en-US"/>
            </a:p>
          </p:txBody>
        </p:sp>
        <p:sp>
          <p:nvSpPr>
            <p:cNvPr id="24592" name="Line 16"/>
            <p:cNvSpPr>
              <a:spLocks noChangeShapeType="1"/>
            </p:cNvSpPr>
            <p:nvPr/>
          </p:nvSpPr>
          <p:spPr bwMode="auto">
            <a:xfrm>
              <a:off x="3324" y="2855"/>
              <a:ext cx="66" cy="1"/>
            </a:xfrm>
            <a:prstGeom prst="line">
              <a:avLst/>
            </a:prstGeom>
            <a:noFill/>
            <a:ln w="0" cap="sq">
              <a:solidFill>
                <a:schemeClr val="tx1"/>
              </a:solidFill>
              <a:miter lim="800000"/>
              <a:headEnd/>
              <a:tailEnd/>
            </a:ln>
          </p:spPr>
          <p:txBody>
            <a:bodyPr/>
            <a:lstStyle/>
            <a:p>
              <a:endParaRPr lang="en-US"/>
            </a:p>
          </p:txBody>
        </p:sp>
        <p:sp>
          <p:nvSpPr>
            <p:cNvPr id="24593" name="Line 17"/>
            <p:cNvSpPr>
              <a:spLocks noChangeShapeType="1"/>
            </p:cNvSpPr>
            <p:nvPr/>
          </p:nvSpPr>
          <p:spPr bwMode="auto">
            <a:xfrm>
              <a:off x="3324" y="2609"/>
              <a:ext cx="66" cy="1"/>
            </a:xfrm>
            <a:prstGeom prst="line">
              <a:avLst/>
            </a:prstGeom>
            <a:noFill/>
            <a:ln w="0" cap="sq">
              <a:solidFill>
                <a:schemeClr val="tx1"/>
              </a:solidFill>
              <a:miter lim="800000"/>
              <a:headEnd/>
              <a:tailEnd/>
            </a:ln>
          </p:spPr>
          <p:txBody>
            <a:bodyPr/>
            <a:lstStyle/>
            <a:p>
              <a:endParaRPr lang="en-US"/>
            </a:p>
          </p:txBody>
        </p:sp>
        <p:sp>
          <p:nvSpPr>
            <p:cNvPr id="24594" name="Line 18"/>
            <p:cNvSpPr>
              <a:spLocks noChangeShapeType="1"/>
            </p:cNvSpPr>
            <p:nvPr/>
          </p:nvSpPr>
          <p:spPr bwMode="auto">
            <a:xfrm>
              <a:off x="3324" y="2357"/>
              <a:ext cx="66" cy="1"/>
            </a:xfrm>
            <a:prstGeom prst="line">
              <a:avLst/>
            </a:prstGeom>
            <a:noFill/>
            <a:ln w="0" cap="sq">
              <a:solidFill>
                <a:schemeClr val="tx1"/>
              </a:solidFill>
              <a:miter lim="800000"/>
              <a:headEnd/>
              <a:tailEnd/>
            </a:ln>
          </p:spPr>
          <p:txBody>
            <a:bodyPr/>
            <a:lstStyle/>
            <a:p>
              <a:endParaRPr lang="en-US"/>
            </a:p>
          </p:txBody>
        </p:sp>
        <p:sp>
          <p:nvSpPr>
            <p:cNvPr id="24595" name="Line 19"/>
            <p:cNvSpPr>
              <a:spLocks noChangeShapeType="1"/>
            </p:cNvSpPr>
            <p:nvPr/>
          </p:nvSpPr>
          <p:spPr bwMode="auto">
            <a:xfrm>
              <a:off x="3324" y="2111"/>
              <a:ext cx="66" cy="1"/>
            </a:xfrm>
            <a:prstGeom prst="line">
              <a:avLst/>
            </a:prstGeom>
            <a:noFill/>
            <a:ln w="0" cap="sq">
              <a:solidFill>
                <a:schemeClr val="tx1"/>
              </a:solidFill>
              <a:miter lim="800000"/>
              <a:headEnd/>
              <a:tailEnd/>
            </a:ln>
          </p:spPr>
          <p:txBody>
            <a:bodyPr/>
            <a:lstStyle/>
            <a:p>
              <a:endParaRPr lang="en-US"/>
            </a:p>
          </p:txBody>
        </p:sp>
        <p:sp>
          <p:nvSpPr>
            <p:cNvPr id="24596" name="Line 20"/>
            <p:cNvSpPr>
              <a:spLocks noChangeShapeType="1"/>
            </p:cNvSpPr>
            <p:nvPr/>
          </p:nvSpPr>
          <p:spPr bwMode="auto">
            <a:xfrm>
              <a:off x="3324" y="1865"/>
              <a:ext cx="66" cy="1"/>
            </a:xfrm>
            <a:prstGeom prst="line">
              <a:avLst/>
            </a:prstGeom>
            <a:noFill/>
            <a:ln w="0" cap="sq">
              <a:solidFill>
                <a:schemeClr val="tx1"/>
              </a:solidFill>
              <a:miter lim="800000"/>
              <a:headEnd/>
              <a:tailEnd/>
            </a:ln>
          </p:spPr>
          <p:txBody>
            <a:bodyPr/>
            <a:lstStyle/>
            <a:p>
              <a:endParaRPr lang="en-US"/>
            </a:p>
          </p:txBody>
        </p:sp>
        <p:sp>
          <p:nvSpPr>
            <p:cNvPr id="24597" name="Line 21"/>
            <p:cNvSpPr>
              <a:spLocks noChangeShapeType="1"/>
            </p:cNvSpPr>
            <p:nvPr/>
          </p:nvSpPr>
          <p:spPr bwMode="auto">
            <a:xfrm>
              <a:off x="3324" y="1612"/>
              <a:ext cx="66" cy="1"/>
            </a:xfrm>
            <a:prstGeom prst="line">
              <a:avLst/>
            </a:prstGeom>
            <a:noFill/>
            <a:ln w="0" cap="sq">
              <a:solidFill>
                <a:schemeClr val="tx1"/>
              </a:solidFill>
              <a:miter lim="800000"/>
              <a:headEnd/>
              <a:tailEnd/>
            </a:ln>
          </p:spPr>
          <p:txBody>
            <a:bodyPr/>
            <a:lstStyle/>
            <a:p>
              <a:endParaRPr lang="en-US"/>
            </a:p>
          </p:txBody>
        </p:sp>
        <p:sp>
          <p:nvSpPr>
            <p:cNvPr id="24598" name="Line 22"/>
            <p:cNvSpPr>
              <a:spLocks noChangeShapeType="1"/>
            </p:cNvSpPr>
            <p:nvPr/>
          </p:nvSpPr>
          <p:spPr bwMode="auto">
            <a:xfrm>
              <a:off x="3324" y="1366"/>
              <a:ext cx="66" cy="1"/>
            </a:xfrm>
            <a:prstGeom prst="line">
              <a:avLst/>
            </a:prstGeom>
            <a:noFill/>
            <a:ln w="0" cap="sq">
              <a:solidFill>
                <a:schemeClr val="tx1"/>
              </a:solidFill>
              <a:miter lim="800000"/>
              <a:headEnd/>
              <a:tailEnd/>
            </a:ln>
          </p:spPr>
          <p:txBody>
            <a:bodyPr/>
            <a:lstStyle/>
            <a:p>
              <a:endParaRPr lang="en-US"/>
            </a:p>
          </p:txBody>
        </p:sp>
        <p:sp>
          <p:nvSpPr>
            <p:cNvPr id="24599" name="Line 23"/>
            <p:cNvSpPr>
              <a:spLocks noChangeShapeType="1"/>
            </p:cNvSpPr>
            <p:nvPr/>
          </p:nvSpPr>
          <p:spPr bwMode="auto">
            <a:xfrm>
              <a:off x="3390" y="2855"/>
              <a:ext cx="2059" cy="1"/>
            </a:xfrm>
            <a:prstGeom prst="line">
              <a:avLst/>
            </a:prstGeom>
            <a:noFill/>
            <a:ln w="0" cap="sq">
              <a:solidFill>
                <a:schemeClr val="tx1"/>
              </a:solidFill>
              <a:miter lim="800000"/>
              <a:headEnd/>
              <a:tailEnd/>
            </a:ln>
          </p:spPr>
          <p:txBody>
            <a:bodyPr/>
            <a:lstStyle/>
            <a:p>
              <a:endParaRPr lang="en-US"/>
            </a:p>
          </p:txBody>
        </p:sp>
        <p:sp>
          <p:nvSpPr>
            <p:cNvPr id="24600" name="Line 24"/>
            <p:cNvSpPr>
              <a:spLocks noChangeShapeType="1"/>
            </p:cNvSpPr>
            <p:nvPr/>
          </p:nvSpPr>
          <p:spPr bwMode="auto">
            <a:xfrm flipV="1">
              <a:off x="3390" y="2855"/>
              <a:ext cx="1" cy="66"/>
            </a:xfrm>
            <a:prstGeom prst="line">
              <a:avLst/>
            </a:prstGeom>
            <a:noFill/>
            <a:ln w="0" cap="sq">
              <a:solidFill>
                <a:schemeClr val="tx1"/>
              </a:solidFill>
              <a:miter lim="800000"/>
              <a:headEnd/>
              <a:tailEnd/>
            </a:ln>
          </p:spPr>
          <p:txBody>
            <a:bodyPr/>
            <a:lstStyle/>
            <a:p>
              <a:endParaRPr lang="en-US"/>
            </a:p>
          </p:txBody>
        </p:sp>
        <p:sp>
          <p:nvSpPr>
            <p:cNvPr id="24601" name="Line 25"/>
            <p:cNvSpPr>
              <a:spLocks noChangeShapeType="1"/>
            </p:cNvSpPr>
            <p:nvPr/>
          </p:nvSpPr>
          <p:spPr bwMode="auto">
            <a:xfrm flipV="1">
              <a:off x="3804" y="2855"/>
              <a:ext cx="1" cy="66"/>
            </a:xfrm>
            <a:prstGeom prst="line">
              <a:avLst/>
            </a:prstGeom>
            <a:noFill/>
            <a:ln w="0" cap="sq">
              <a:solidFill>
                <a:schemeClr val="tx1"/>
              </a:solidFill>
              <a:miter lim="800000"/>
              <a:headEnd/>
              <a:tailEnd/>
            </a:ln>
          </p:spPr>
          <p:txBody>
            <a:bodyPr/>
            <a:lstStyle/>
            <a:p>
              <a:endParaRPr lang="en-US"/>
            </a:p>
          </p:txBody>
        </p:sp>
        <p:sp>
          <p:nvSpPr>
            <p:cNvPr id="24602" name="Line 26"/>
            <p:cNvSpPr>
              <a:spLocks noChangeShapeType="1"/>
            </p:cNvSpPr>
            <p:nvPr/>
          </p:nvSpPr>
          <p:spPr bwMode="auto">
            <a:xfrm flipV="1">
              <a:off x="4212" y="2855"/>
              <a:ext cx="1" cy="66"/>
            </a:xfrm>
            <a:prstGeom prst="line">
              <a:avLst/>
            </a:prstGeom>
            <a:noFill/>
            <a:ln w="0" cap="sq">
              <a:solidFill>
                <a:schemeClr val="tx1"/>
              </a:solidFill>
              <a:miter lim="800000"/>
              <a:headEnd/>
              <a:tailEnd/>
            </a:ln>
          </p:spPr>
          <p:txBody>
            <a:bodyPr/>
            <a:lstStyle/>
            <a:p>
              <a:endParaRPr lang="en-US"/>
            </a:p>
          </p:txBody>
        </p:sp>
        <p:sp>
          <p:nvSpPr>
            <p:cNvPr id="24603" name="Line 27"/>
            <p:cNvSpPr>
              <a:spLocks noChangeShapeType="1"/>
            </p:cNvSpPr>
            <p:nvPr/>
          </p:nvSpPr>
          <p:spPr bwMode="auto">
            <a:xfrm flipV="1">
              <a:off x="4626" y="2855"/>
              <a:ext cx="1" cy="66"/>
            </a:xfrm>
            <a:prstGeom prst="line">
              <a:avLst/>
            </a:prstGeom>
            <a:noFill/>
            <a:ln w="0" cap="sq">
              <a:solidFill>
                <a:schemeClr val="tx1"/>
              </a:solidFill>
              <a:miter lim="800000"/>
              <a:headEnd/>
              <a:tailEnd/>
            </a:ln>
          </p:spPr>
          <p:txBody>
            <a:bodyPr/>
            <a:lstStyle/>
            <a:p>
              <a:endParaRPr lang="en-US"/>
            </a:p>
          </p:txBody>
        </p:sp>
        <p:sp>
          <p:nvSpPr>
            <p:cNvPr id="24604" name="Line 28"/>
            <p:cNvSpPr>
              <a:spLocks noChangeShapeType="1"/>
            </p:cNvSpPr>
            <p:nvPr/>
          </p:nvSpPr>
          <p:spPr bwMode="auto">
            <a:xfrm flipV="1">
              <a:off x="5035" y="2855"/>
              <a:ext cx="1" cy="66"/>
            </a:xfrm>
            <a:prstGeom prst="line">
              <a:avLst/>
            </a:prstGeom>
            <a:noFill/>
            <a:ln w="0" cap="sq">
              <a:solidFill>
                <a:schemeClr val="tx1"/>
              </a:solidFill>
              <a:miter lim="800000"/>
              <a:headEnd/>
              <a:tailEnd/>
            </a:ln>
          </p:spPr>
          <p:txBody>
            <a:bodyPr/>
            <a:lstStyle/>
            <a:p>
              <a:endParaRPr lang="en-US"/>
            </a:p>
          </p:txBody>
        </p:sp>
        <p:sp>
          <p:nvSpPr>
            <p:cNvPr id="24605" name="Line 29"/>
            <p:cNvSpPr>
              <a:spLocks noChangeShapeType="1"/>
            </p:cNvSpPr>
            <p:nvPr/>
          </p:nvSpPr>
          <p:spPr bwMode="auto">
            <a:xfrm flipV="1">
              <a:off x="5449" y="2855"/>
              <a:ext cx="1" cy="66"/>
            </a:xfrm>
            <a:prstGeom prst="line">
              <a:avLst/>
            </a:prstGeom>
            <a:noFill/>
            <a:ln w="0" cap="sq">
              <a:solidFill>
                <a:schemeClr val="tx1"/>
              </a:solidFill>
              <a:miter lim="800000"/>
              <a:headEnd/>
              <a:tailEnd/>
            </a:ln>
          </p:spPr>
          <p:txBody>
            <a:bodyPr/>
            <a:lstStyle/>
            <a:p>
              <a:endParaRPr lang="en-US"/>
            </a:p>
          </p:txBody>
        </p:sp>
        <p:grpSp>
          <p:nvGrpSpPr>
            <p:cNvPr id="24606" name="Group 30"/>
            <p:cNvGrpSpPr>
              <a:grpSpLocks/>
            </p:cNvGrpSpPr>
            <p:nvPr/>
          </p:nvGrpSpPr>
          <p:grpSpPr bwMode="auto">
            <a:xfrm>
              <a:off x="3390" y="1552"/>
              <a:ext cx="2059" cy="835"/>
              <a:chOff x="3425" y="1544"/>
              <a:chExt cx="2059" cy="835"/>
            </a:xfrm>
          </p:grpSpPr>
          <p:sp>
            <p:nvSpPr>
              <p:cNvPr id="24607" name="Freeform 31"/>
              <p:cNvSpPr>
                <a:spLocks/>
              </p:cNvSpPr>
              <p:nvPr/>
            </p:nvSpPr>
            <p:spPr bwMode="auto">
              <a:xfrm>
                <a:off x="3425" y="1544"/>
                <a:ext cx="102" cy="42"/>
              </a:xfrm>
              <a:custGeom>
                <a:avLst/>
                <a:gdLst/>
                <a:ahLst/>
                <a:cxnLst>
                  <a:cxn ang="0">
                    <a:pos x="0" y="0"/>
                  </a:cxn>
                  <a:cxn ang="0">
                    <a:pos x="48" y="24"/>
                  </a:cxn>
                  <a:cxn ang="0">
                    <a:pos x="102" y="42"/>
                  </a:cxn>
                </a:cxnLst>
                <a:rect l="0" t="0" r="r" b="b"/>
                <a:pathLst>
                  <a:path w="102" h="42">
                    <a:moveTo>
                      <a:pt x="0" y="0"/>
                    </a:moveTo>
                    <a:lnTo>
                      <a:pt x="48" y="24"/>
                    </a:lnTo>
                    <a:lnTo>
                      <a:pt x="102" y="42"/>
                    </a:lnTo>
                  </a:path>
                </a:pathLst>
              </a:custGeom>
              <a:noFill/>
              <a:ln w="28575">
                <a:solidFill>
                  <a:schemeClr val="accent1"/>
                </a:solidFill>
                <a:prstDash val="solid"/>
                <a:round/>
                <a:headEnd/>
                <a:tailEnd/>
              </a:ln>
            </p:spPr>
            <p:txBody>
              <a:bodyPr/>
              <a:lstStyle/>
              <a:p>
                <a:endParaRPr lang="en-US"/>
              </a:p>
            </p:txBody>
          </p:sp>
          <p:sp>
            <p:nvSpPr>
              <p:cNvPr id="24608" name="Freeform 32"/>
              <p:cNvSpPr>
                <a:spLocks/>
              </p:cNvSpPr>
              <p:nvPr/>
            </p:nvSpPr>
            <p:spPr bwMode="auto">
              <a:xfrm>
                <a:off x="3527" y="1586"/>
                <a:ext cx="102" cy="30"/>
              </a:xfrm>
              <a:custGeom>
                <a:avLst/>
                <a:gdLst/>
                <a:ahLst/>
                <a:cxnLst>
                  <a:cxn ang="0">
                    <a:pos x="0" y="0"/>
                  </a:cxn>
                  <a:cxn ang="0">
                    <a:pos x="48" y="18"/>
                  </a:cxn>
                  <a:cxn ang="0">
                    <a:pos x="102" y="30"/>
                  </a:cxn>
                </a:cxnLst>
                <a:rect l="0" t="0" r="r" b="b"/>
                <a:pathLst>
                  <a:path w="102" h="30">
                    <a:moveTo>
                      <a:pt x="0" y="0"/>
                    </a:moveTo>
                    <a:lnTo>
                      <a:pt x="48" y="18"/>
                    </a:lnTo>
                    <a:lnTo>
                      <a:pt x="102" y="30"/>
                    </a:lnTo>
                  </a:path>
                </a:pathLst>
              </a:custGeom>
              <a:noFill/>
              <a:ln w="28575">
                <a:solidFill>
                  <a:schemeClr val="accent1"/>
                </a:solidFill>
                <a:prstDash val="solid"/>
                <a:round/>
                <a:headEnd/>
                <a:tailEnd/>
              </a:ln>
            </p:spPr>
            <p:txBody>
              <a:bodyPr/>
              <a:lstStyle/>
              <a:p>
                <a:endParaRPr lang="en-US"/>
              </a:p>
            </p:txBody>
          </p:sp>
          <p:sp>
            <p:nvSpPr>
              <p:cNvPr id="24609" name="Freeform 33"/>
              <p:cNvSpPr>
                <a:spLocks/>
              </p:cNvSpPr>
              <p:nvPr/>
            </p:nvSpPr>
            <p:spPr bwMode="auto">
              <a:xfrm>
                <a:off x="3629" y="1616"/>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0" name="Freeform 34"/>
              <p:cNvSpPr>
                <a:spLocks/>
              </p:cNvSpPr>
              <p:nvPr/>
            </p:nvSpPr>
            <p:spPr bwMode="auto">
              <a:xfrm>
                <a:off x="3731" y="1652"/>
                <a:ext cx="108" cy="24"/>
              </a:xfrm>
              <a:custGeom>
                <a:avLst/>
                <a:gdLst/>
                <a:ahLst/>
                <a:cxnLst>
                  <a:cxn ang="0">
                    <a:pos x="0" y="0"/>
                  </a:cxn>
                  <a:cxn ang="0">
                    <a:pos x="54" y="12"/>
                  </a:cxn>
                  <a:cxn ang="0">
                    <a:pos x="108" y="24"/>
                  </a:cxn>
                </a:cxnLst>
                <a:rect l="0" t="0" r="r" b="b"/>
                <a:pathLst>
                  <a:path w="108" h="24">
                    <a:moveTo>
                      <a:pt x="0" y="0"/>
                    </a:moveTo>
                    <a:lnTo>
                      <a:pt x="54" y="12"/>
                    </a:lnTo>
                    <a:lnTo>
                      <a:pt x="108" y="24"/>
                    </a:lnTo>
                  </a:path>
                </a:pathLst>
              </a:custGeom>
              <a:noFill/>
              <a:ln w="28575">
                <a:solidFill>
                  <a:schemeClr val="accent1"/>
                </a:solidFill>
                <a:prstDash val="solid"/>
                <a:round/>
                <a:headEnd/>
                <a:tailEnd/>
              </a:ln>
            </p:spPr>
            <p:txBody>
              <a:bodyPr/>
              <a:lstStyle/>
              <a:p>
                <a:endParaRPr lang="en-US"/>
              </a:p>
            </p:txBody>
          </p:sp>
          <p:sp>
            <p:nvSpPr>
              <p:cNvPr id="24611" name="Freeform 35"/>
              <p:cNvSpPr>
                <a:spLocks/>
              </p:cNvSpPr>
              <p:nvPr/>
            </p:nvSpPr>
            <p:spPr bwMode="auto">
              <a:xfrm>
                <a:off x="3839" y="1676"/>
                <a:ext cx="102" cy="49"/>
              </a:xfrm>
              <a:custGeom>
                <a:avLst/>
                <a:gdLst/>
                <a:ahLst/>
                <a:cxnLst>
                  <a:cxn ang="0">
                    <a:pos x="0" y="0"/>
                  </a:cxn>
                  <a:cxn ang="0">
                    <a:pos x="54" y="24"/>
                  </a:cxn>
                  <a:cxn ang="0">
                    <a:pos x="102" y="49"/>
                  </a:cxn>
                </a:cxnLst>
                <a:rect l="0" t="0" r="r" b="b"/>
                <a:pathLst>
                  <a:path w="102" h="49">
                    <a:moveTo>
                      <a:pt x="0" y="0"/>
                    </a:moveTo>
                    <a:lnTo>
                      <a:pt x="54" y="24"/>
                    </a:lnTo>
                    <a:lnTo>
                      <a:pt x="102" y="49"/>
                    </a:lnTo>
                  </a:path>
                </a:pathLst>
              </a:custGeom>
              <a:noFill/>
              <a:ln w="28575">
                <a:solidFill>
                  <a:schemeClr val="accent1"/>
                </a:solidFill>
                <a:prstDash val="solid"/>
                <a:round/>
                <a:headEnd/>
                <a:tailEnd/>
              </a:ln>
            </p:spPr>
            <p:txBody>
              <a:bodyPr/>
              <a:lstStyle/>
              <a:p>
                <a:endParaRPr lang="en-US"/>
              </a:p>
            </p:txBody>
          </p:sp>
          <p:sp>
            <p:nvSpPr>
              <p:cNvPr id="24612" name="Line 36"/>
              <p:cNvSpPr>
                <a:spLocks noChangeShapeType="1"/>
              </p:cNvSpPr>
              <p:nvPr/>
            </p:nvSpPr>
            <p:spPr bwMode="auto">
              <a:xfrm>
                <a:off x="3941" y="1725"/>
                <a:ext cx="102" cy="42"/>
              </a:xfrm>
              <a:prstGeom prst="line">
                <a:avLst/>
              </a:prstGeom>
              <a:noFill/>
              <a:ln w="28575">
                <a:solidFill>
                  <a:schemeClr val="accent1"/>
                </a:solidFill>
                <a:round/>
                <a:headEnd/>
                <a:tailEnd/>
              </a:ln>
            </p:spPr>
            <p:txBody>
              <a:bodyPr/>
              <a:lstStyle/>
              <a:p>
                <a:endParaRPr lang="en-US"/>
              </a:p>
            </p:txBody>
          </p:sp>
          <p:sp>
            <p:nvSpPr>
              <p:cNvPr id="24613" name="Freeform 37"/>
              <p:cNvSpPr>
                <a:spLocks/>
              </p:cNvSpPr>
              <p:nvPr/>
            </p:nvSpPr>
            <p:spPr bwMode="auto">
              <a:xfrm>
                <a:off x="4043" y="1767"/>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4" name="Freeform 38"/>
              <p:cNvSpPr>
                <a:spLocks/>
              </p:cNvSpPr>
              <p:nvPr/>
            </p:nvSpPr>
            <p:spPr bwMode="auto">
              <a:xfrm>
                <a:off x="4145" y="180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15" name="Freeform 39"/>
              <p:cNvSpPr>
                <a:spLocks/>
              </p:cNvSpPr>
              <p:nvPr/>
            </p:nvSpPr>
            <p:spPr bwMode="auto">
              <a:xfrm>
                <a:off x="4247" y="1851"/>
                <a:ext cx="102" cy="42"/>
              </a:xfrm>
              <a:custGeom>
                <a:avLst/>
                <a:gdLst/>
                <a:ahLst/>
                <a:cxnLst>
                  <a:cxn ang="0">
                    <a:pos x="0" y="0"/>
                  </a:cxn>
                  <a:cxn ang="0">
                    <a:pos x="48" y="18"/>
                  </a:cxn>
                  <a:cxn ang="0">
                    <a:pos x="102" y="42"/>
                  </a:cxn>
                </a:cxnLst>
                <a:rect l="0" t="0" r="r" b="b"/>
                <a:pathLst>
                  <a:path w="102" h="42">
                    <a:moveTo>
                      <a:pt x="0" y="0"/>
                    </a:moveTo>
                    <a:lnTo>
                      <a:pt x="48" y="18"/>
                    </a:lnTo>
                    <a:lnTo>
                      <a:pt x="102" y="42"/>
                    </a:lnTo>
                  </a:path>
                </a:pathLst>
              </a:custGeom>
              <a:noFill/>
              <a:ln w="28575">
                <a:solidFill>
                  <a:schemeClr val="accent1"/>
                </a:solidFill>
                <a:prstDash val="solid"/>
                <a:round/>
                <a:headEnd/>
                <a:tailEnd/>
              </a:ln>
            </p:spPr>
            <p:txBody>
              <a:bodyPr/>
              <a:lstStyle/>
              <a:p>
                <a:endParaRPr lang="en-US"/>
              </a:p>
            </p:txBody>
          </p:sp>
          <p:sp>
            <p:nvSpPr>
              <p:cNvPr id="24616" name="Freeform 40"/>
              <p:cNvSpPr>
                <a:spLocks/>
              </p:cNvSpPr>
              <p:nvPr/>
            </p:nvSpPr>
            <p:spPr bwMode="auto">
              <a:xfrm>
                <a:off x="4349" y="1893"/>
                <a:ext cx="108" cy="54"/>
              </a:xfrm>
              <a:custGeom>
                <a:avLst/>
                <a:gdLst/>
                <a:ahLst/>
                <a:cxnLst>
                  <a:cxn ang="0">
                    <a:pos x="0" y="0"/>
                  </a:cxn>
                  <a:cxn ang="0">
                    <a:pos x="54" y="30"/>
                  </a:cxn>
                  <a:cxn ang="0">
                    <a:pos x="108" y="54"/>
                  </a:cxn>
                </a:cxnLst>
                <a:rect l="0" t="0" r="r" b="b"/>
                <a:pathLst>
                  <a:path w="108" h="54">
                    <a:moveTo>
                      <a:pt x="0" y="0"/>
                    </a:moveTo>
                    <a:lnTo>
                      <a:pt x="54" y="30"/>
                    </a:lnTo>
                    <a:lnTo>
                      <a:pt x="108" y="54"/>
                    </a:lnTo>
                  </a:path>
                </a:pathLst>
              </a:custGeom>
              <a:noFill/>
              <a:ln w="28575">
                <a:solidFill>
                  <a:schemeClr val="accent1"/>
                </a:solidFill>
                <a:prstDash val="solid"/>
                <a:round/>
                <a:headEnd/>
                <a:tailEnd/>
              </a:ln>
            </p:spPr>
            <p:txBody>
              <a:bodyPr/>
              <a:lstStyle/>
              <a:p>
                <a:endParaRPr lang="en-US"/>
              </a:p>
            </p:txBody>
          </p:sp>
          <p:sp>
            <p:nvSpPr>
              <p:cNvPr id="24617" name="Freeform 41"/>
              <p:cNvSpPr>
                <a:spLocks/>
              </p:cNvSpPr>
              <p:nvPr/>
            </p:nvSpPr>
            <p:spPr bwMode="auto">
              <a:xfrm>
                <a:off x="4457" y="1947"/>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18" name="Freeform 42"/>
              <p:cNvSpPr>
                <a:spLocks/>
              </p:cNvSpPr>
              <p:nvPr/>
            </p:nvSpPr>
            <p:spPr bwMode="auto">
              <a:xfrm>
                <a:off x="4559" y="1983"/>
                <a:ext cx="102" cy="30"/>
              </a:xfrm>
              <a:custGeom>
                <a:avLst/>
                <a:gdLst/>
                <a:ahLst/>
                <a:cxnLst>
                  <a:cxn ang="0">
                    <a:pos x="0" y="0"/>
                  </a:cxn>
                  <a:cxn ang="0">
                    <a:pos x="48" y="12"/>
                  </a:cxn>
                  <a:cxn ang="0">
                    <a:pos x="102" y="30"/>
                  </a:cxn>
                </a:cxnLst>
                <a:rect l="0" t="0" r="r" b="b"/>
                <a:pathLst>
                  <a:path w="102" h="30">
                    <a:moveTo>
                      <a:pt x="0" y="0"/>
                    </a:moveTo>
                    <a:lnTo>
                      <a:pt x="48" y="12"/>
                    </a:lnTo>
                    <a:lnTo>
                      <a:pt x="102" y="30"/>
                    </a:lnTo>
                  </a:path>
                </a:pathLst>
              </a:custGeom>
              <a:noFill/>
              <a:ln w="28575">
                <a:solidFill>
                  <a:schemeClr val="accent1"/>
                </a:solidFill>
                <a:prstDash val="solid"/>
                <a:round/>
                <a:headEnd/>
                <a:tailEnd/>
              </a:ln>
            </p:spPr>
            <p:txBody>
              <a:bodyPr/>
              <a:lstStyle/>
              <a:p>
                <a:endParaRPr lang="en-US"/>
              </a:p>
            </p:txBody>
          </p:sp>
          <p:sp>
            <p:nvSpPr>
              <p:cNvPr id="24619" name="Freeform 43"/>
              <p:cNvSpPr>
                <a:spLocks/>
              </p:cNvSpPr>
              <p:nvPr/>
            </p:nvSpPr>
            <p:spPr bwMode="auto">
              <a:xfrm>
                <a:off x="4661" y="201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20" name="Line 44"/>
              <p:cNvSpPr>
                <a:spLocks noChangeShapeType="1"/>
              </p:cNvSpPr>
              <p:nvPr/>
            </p:nvSpPr>
            <p:spPr bwMode="auto">
              <a:xfrm>
                <a:off x="4763" y="2061"/>
                <a:ext cx="103" cy="42"/>
              </a:xfrm>
              <a:prstGeom prst="line">
                <a:avLst/>
              </a:prstGeom>
              <a:noFill/>
              <a:ln w="28575">
                <a:solidFill>
                  <a:schemeClr val="accent1"/>
                </a:solidFill>
                <a:round/>
                <a:headEnd/>
                <a:tailEnd/>
              </a:ln>
            </p:spPr>
            <p:txBody>
              <a:bodyPr/>
              <a:lstStyle/>
              <a:p>
                <a:endParaRPr lang="en-US"/>
              </a:p>
            </p:txBody>
          </p:sp>
          <p:sp>
            <p:nvSpPr>
              <p:cNvPr id="24621" name="Line 45"/>
              <p:cNvSpPr>
                <a:spLocks noChangeShapeType="1"/>
              </p:cNvSpPr>
              <p:nvPr/>
            </p:nvSpPr>
            <p:spPr bwMode="auto">
              <a:xfrm>
                <a:off x="4866" y="2103"/>
                <a:ext cx="102" cy="48"/>
              </a:xfrm>
              <a:prstGeom prst="line">
                <a:avLst/>
              </a:prstGeom>
              <a:noFill/>
              <a:ln w="28575">
                <a:solidFill>
                  <a:schemeClr val="accent1"/>
                </a:solidFill>
                <a:round/>
                <a:headEnd/>
                <a:tailEnd/>
              </a:ln>
            </p:spPr>
            <p:txBody>
              <a:bodyPr/>
              <a:lstStyle/>
              <a:p>
                <a:endParaRPr lang="en-US"/>
              </a:p>
            </p:txBody>
          </p:sp>
          <p:sp>
            <p:nvSpPr>
              <p:cNvPr id="24622" name="Freeform 46"/>
              <p:cNvSpPr>
                <a:spLocks/>
              </p:cNvSpPr>
              <p:nvPr/>
            </p:nvSpPr>
            <p:spPr bwMode="auto">
              <a:xfrm>
                <a:off x="4968" y="2151"/>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3" name="Freeform 47"/>
              <p:cNvSpPr>
                <a:spLocks/>
              </p:cNvSpPr>
              <p:nvPr/>
            </p:nvSpPr>
            <p:spPr bwMode="auto">
              <a:xfrm>
                <a:off x="5070" y="2205"/>
                <a:ext cx="108" cy="48"/>
              </a:xfrm>
              <a:custGeom>
                <a:avLst/>
                <a:gdLst/>
                <a:ahLst/>
                <a:cxnLst>
                  <a:cxn ang="0">
                    <a:pos x="0" y="0"/>
                  </a:cxn>
                  <a:cxn ang="0">
                    <a:pos x="54" y="24"/>
                  </a:cxn>
                  <a:cxn ang="0">
                    <a:pos x="108" y="48"/>
                  </a:cxn>
                </a:cxnLst>
                <a:rect l="0" t="0" r="r" b="b"/>
                <a:pathLst>
                  <a:path w="108" h="48">
                    <a:moveTo>
                      <a:pt x="0" y="0"/>
                    </a:moveTo>
                    <a:lnTo>
                      <a:pt x="54" y="24"/>
                    </a:lnTo>
                    <a:lnTo>
                      <a:pt x="108" y="48"/>
                    </a:lnTo>
                  </a:path>
                </a:pathLst>
              </a:custGeom>
              <a:noFill/>
              <a:ln w="28575">
                <a:solidFill>
                  <a:schemeClr val="accent1"/>
                </a:solidFill>
                <a:prstDash val="solid"/>
                <a:round/>
                <a:headEnd/>
                <a:tailEnd/>
              </a:ln>
            </p:spPr>
            <p:txBody>
              <a:bodyPr/>
              <a:lstStyle/>
              <a:p>
                <a:endParaRPr lang="en-US"/>
              </a:p>
            </p:txBody>
          </p:sp>
          <p:sp>
            <p:nvSpPr>
              <p:cNvPr id="24624" name="Freeform 48"/>
              <p:cNvSpPr>
                <a:spLocks/>
              </p:cNvSpPr>
              <p:nvPr/>
            </p:nvSpPr>
            <p:spPr bwMode="auto">
              <a:xfrm>
                <a:off x="5178" y="2253"/>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25" name="Freeform 49"/>
              <p:cNvSpPr>
                <a:spLocks/>
              </p:cNvSpPr>
              <p:nvPr/>
            </p:nvSpPr>
            <p:spPr bwMode="auto">
              <a:xfrm>
                <a:off x="5280" y="2289"/>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6" name="Freeform 50"/>
              <p:cNvSpPr>
                <a:spLocks/>
              </p:cNvSpPr>
              <p:nvPr/>
            </p:nvSpPr>
            <p:spPr bwMode="auto">
              <a:xfrm>
                <a:off x="5382" y="2343"/>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grpSp>
        <p:sp>
          <p:nvSpPr>
            <p:cNvPr id="24627" name="Rectangle 51"/>
            <p:cNvSpPr>
              <a:spLocks noChangeArrowheads="1"/>
            </p:cNvSpPr>
            <p:nvPr/>
          </p:nvSpPr>
          <p:spPr bwMode="auto">
            <a:xfrm>
              <a:off x="2770" y="2752"/>
              <a:ext cx="561" cy="291"/>
            </a:xfrm>
            <a:prstGeom prst="rect">
              <a:avLst/>
            </a:prstGeom>
            <a:noFill/>
            <a:ln w="9525">
              <a:noFill/>
              <a:miter lim="800000"/>
              <a:headEnd/>
              <a:tailEnd/>
            </a:ln>
          </p:spPr>
          <p:txBody>
            <a:bodyPr wrap="none" lIns="0" tIns="0" rIns="0" bIns="0">
              <a:spAutoFit/>
            </a:bodyPr>
            <a:lstStyle/>
            <a:p>
              <a:r>
                <a:rPr lang="en-US" sz="2500"/>
                <a:t>0.050</a:t>
              </a:r>
              <a:endParaRPr lang="en-US" sz="2400">
                <a:latin typeface="Book Antiqua" pitchFamily="18" charset="0"/>
              </a:endParaRPr>
            </a:p>
          </p:txBody>
        </p:sp>
        <p:sp>
          <p:nvSpPr>
            <p:cNvPr id="24628" name="Rectangle 52"/>
            <p:cNvSpPr>
              <a:spLocks noChangeArrowheads="1"/>
            </p:cNvSpPr>
            <p:nvPr/>
          </p:nvSpPr>
          <p:spPr bwMode="auto">
            <a:xfrm>
              <a:off x="2770" y="2508"/>
              <a:ext cx="561" cy="290"/>
            </a:xfrm>
            <a:prstGeom prst="rect">
              <a:avLst/>
            </a:prstGeom>
            <a:noFill/>
            <a:ln w="9525">
              <a:noFill/>
              <a:miter lim="800000"/>
              <a:headEnd/>
              <a:tailEnd/>
            </a:ln>
          </p:spPr>
          <p:txBody>
            <a:bodyPr wrap="none" lIns="0" tIns="0" rIns="0" bIns="0">
              <a:spAutoFit/>
            </a:bodyPr>
            <a:lstStyle/>
            <a:p>
              <a:r>
                <a:rPr lang="en-US" sz="2500"/>
                <a:t>0.055</a:t>
              </a:r>
              <a:endParaRPr lang="en-US" sz="2400">
                <a:latin typeface="Book Antiqua" pitchFamily="18" charset="0"/>
              </a:endParaRPr>
            </a:p>
          </p:txBody>
        </p:sp>
        <p:sp>
          <p:nvSpPr>
            <p:cNvPr id="24629" name="Rectangle 53"/>
            <p:cNvSpPr>
              <a:spLocks noChangeArrowheads="1"/>
            </p:cNvSpPr>
            <p:nvPr/>
          </p:nvSpPr>
          <p:spPr bwMode="auto">
            <a:xfrm>
              <a:off x="2770" y="2256"/>
              <a:ext cx="561" cy="290"/>
            </a:xfrm>
            <a:prstGeom prst="rect">
              <a:avLst/>
            </a:prstGeom>
            <a:noFill/>
            <a:ln w="9525">
              <a:noFill/>
              <a:miter lim="800000"/>
              <a:headEnd/>
              <a:tailEnd/>
            </a:ln>
          </p:spPr>
          <p:txBody>
            <a:bodyPr wrap="none" lIns="0" tIns="0" rIns="0" bIns="0">
              <a:spAutoFit/>
            </a:bodyPr>
            <a:lstStyle/>
            <a:p>
              <a:r>
                <a:rPr lang="en-US" sz="2500"/>
                <a:t>0.060</a:t>
              </a:r>
              <a:endParaRPr lang="en-US" sz="2400">
                <a:latin typeface="Book Antiqua" pitchFamily="18" charset="0"/>
              </a:endParaRPr>
            </a:p>
          </p:txBody>
        </p:sp>
        <p:sp>
          <p:nvSpPr>
            <p:cNvPr id="24630" name="Rectangle 54"/>
            <p:cNvSpPr>
              <a:spLocks noChangeArrowheads="1"/>
            </p:cNvSpPr>
            <p:nvPr/>
          </p:nvSpPr>
          <p:spPr bwMode="auto">
            <a:xfrm>
              <a:off x="2770" y="2009"/>
              <a:ext cx="561" cy="291"/>
            </a:xfrm>
            <a:prstGeom prst="rect">
              <a:avLst/>
            </a:prstGeom>
            <a:noFill/>
            <a:ln w="9525">
              <a:noFill/>
              <a:miter lim="800000"/>
              <a:headEnd/>
              <a:tailEnd/>
            </a:ln>
          </p:spPr>
          <p:txBody>
            <a:bodyPr wrap="none" lIns="0" tIns="0" rIns="0" bIns="0">
              <a:spAutoFit/>
            </a:bodyPr>
            <a:lstStyle/>
            <a:p>
              <a:r>
                <a:rPr lang="en-US" sz="2500"/>
                <a:t>0.065</a:t>
              </a:r>
              <a:endParaRPr lang="en-US" sz="2400">
                <a:latin typeface="Book Antiqua" pitchFamily="18" charset="0"/>
              </a:endParaRPr>
            </a:p>
          </p:txBody>
        </p:sp>
        <p:sp>
          <p:nvSpPr>
            <p:cNvPr id="24631" name="Rectangle 55"/>
            <p:cNvSpPr>
              <a:spLocks noChangeArrowheads="1"/>
            </p:cNvSpPr>
            <p:nvPr/>
          </p:nvSpPr>
          <p:spPr bwMode="auto">
            <a:xfrm>
              <a:off x="2770" y="1763"/>
              <a:ext cx="561" cy="291"/>
            </a:xfrm>
            <a:prstGeom prst="rect">
              <a:avLst/>
            </a:prstGeom>
            <a:noFill/>
            <a:ln w="9525">
              <a:noFill/>
              <a:miter lim="800000"/>
              <a:headEnd/>
              <a:tailEnd/>
            </a:ln>
          </p:spPr>
          <p:txBody>
            <a:bodyPr wrap="none" lIns="0" tIns="0" rIns="0" bIns="0">
              <a:spAutoFit/>
            </a:bodyPr>
            <a:lstStyle/>
            <a:p>
              <a:r>
                <a:rPr lang="en-US" sz="2500"/>
                <a:t>0.070</a:t>
              </a:r>
              <a:endParaRPr lang="en-US" sz="2400">
                <a:latin typeface="Book Antiqua" pitchFamily="18" charset="0"/>
              </a:endParaRPr>
            </a:p>
          </p:txBody>
        </p:sp>
        <p:sp>
          <p:nvSpPr>
            <p:cNvPr id="24632" name="Rectangle 56"/>
            <p:cNvSpPr>
              <a:spLocks noChangeArrowheads="1"/>
            </p:cNvSpPr>
            <p:nvPr/>
          </p:nvSpPr>
          <p:spPr bwMode="auto">
            <a:xfrm>
              <a:off x="2770" y="1510"/>
              <a:ext cx="561" cy="291"/>
            </a:xfrm>
            <a:prstGeom prst="rect">
              <a:avLst/>
            </a:prstGeom>
            <a:noFill/>
            <a:ln w="9525">
              <a:noFill/>
              <a:miter lim="800000"/>
              <a:headEnd/>
              <a:tailEnd/>
            </a:ln>
          </p:spPr>
          <p:txBody>
            <a:bodyPr wrap="none" lIns="0" tIns="0" rIns="0" bIns="0">
              <a:spAutoFit/>
            </a:bodyPr>
            <a:lstStyle/>
            <a:p>
              <a:r>
                <a:rPr lang="en-US" sz="2500" dirty="0"/>
                <a:t>0.075</a:t>
              </a:r>
              <a:endParaRPr lang="en-US" sz="2400" dirty="0">
                <a:latin typeface="Book Antiqua" pitchFamily="18" charset="0"/>
              </a:endParaRPr>
            </a:p>
          </p:txBody>
        </p:sp>
        <p:sp>
          <p:nvSpPr>
            <p:cNvPr id="24633" name="Rectangle 57"/>
            <p:cNvSpPr>
              <a:spLocks noChangeArrowheads="1"/>
            </p:cNvSpPr>
            <p:nvPr/>
          </p:nvSpPr>
          <p:spPr bwMode="auto">
            <a:xfrm>
              <a:off x="2770" y="1264"/>
              <a:ext cx="561" cy="291"/>
            </a:xfrm>
            <a:prstGeom prst="rect">
              <a:avLst/>
            </a:prstGeom>
            <a:noFill/>
            <a:ln w="9525">
              <a:noFill/>
              <a:miter lim="800000"/>
              <a:headEnd/>
              <a:tailEnd/>
            </a:ln>
          </p:spPr>
          <p:txBody>
            <a:bodyPr wrap="none" lIns="0" tIns="0" rIns="0" bIns="0">
              <a:spAutoFit/>
            </a:bodyPr>
            <a:lstStyle/>
            <a:p>
              <a:r>
                <a:rPr lang="en-US" sz="2500"/>
                <a:t>0.080</a:t>
              </a:r>
              <a:endParaRPr lang="en-US" sz="2400">
                <a:latin typeface="Book Antiqua" pitchFamily="18" charset="0"/>
              </a:endParaRPr>
            </a:p>
          </p:txBody>
        </p:sp>
        <p:sp>
          <p:nvSpPr>
            <p:cNvPr id="24634" name="Rectangle 58"/>
            <p:cNvSpPr>
              <a:spLocks noChangeArrowheads="1"/>
            </p:cNvSpPr>
            <p:nvPr/>
          </p:nvSpPr>
          <p:spPr bwMode="auto">
            <a:xfrm>
              <a:off x="3341" y="3060"/>
              <a:ext cx="125" cy="291"/>
            </a:xfrm>
            <a:prstGeom prst="rect">
              <a:avLst/>
            </a:prstGeom>
            <a:noFill/>
            <a:ln w="9525">
              <a:noFill/>
              <a:miter lim="800000"/>
              <a:headEnd/>
              <a:tailEnd/>
            </a:ln>
          </p:spPr>
          <p:txBody>
            <a:bodyPr wrap="none" lIns="0" tIns="0" rIns="0" bIns="0">
              <a:spAutoFit/>
            </a:bodyPr>
            <a:lstStyle/>
            <a:p>
              <a:r>
                <a:rPr lang="en-US" sz="2500"/>
                <a:t>0</a:t>
              </a:r>
              <a:endParaRPr lang="en-US" sz="2400">
                <a:latin typeface="Book Antiqua" pitchFamily="18" charset="0"/>
              </a:endParaRPr>
            </a:p>
          </p:txBody>
        </p:sp>
        <p:sp>
          <p:nvSpPr>
            <p:cNvPr id="24635" name="Rectangle 59"/>
            <p:cNvSpPr>
              <a:spLocks noChangeArrowheads="1"/>
            </p:cNvSpPr>
            <p:nvPr/>
          </p:nvSpPr>
          <p:spPr bwMode="auto">
            <a:xfrm>
              <a:off x="3702" y="3060"/>
              <a:ext cx="249" cy="291"/>
            </a:xfrm>
            <a:prstGeom prst="rect">
              <a:avLst/>
            </a:prstGeom>
            <a:noFill/>
            <a:ln w="9525">
              <a:noFill/>
              <a:miter lim="800000"/>
              <a:headEnd/>
              <a:tailEnd/>
            </a:ln>
          </p:spPr>
          <p:txBody>
            <a:bodyPr wrap="none" lIns="0" tIns="0" rIns="0" bIns="0">
              <a:spAutoFit/>
            </a:bodyPr>
            <a:lstStyle/>
            <a:p>
              <a:r>
                <a:rPr lang="en-US" sz="2500"/>
                <a:t>20</a:t>
              </a:r>
              <a:endParaRPr lang="en-US" sz="2400">
                <a:latin typeface="Book Antiqua" pitchFamily="18" charset="0"/>
              </a:endParaRPr>
            </a:p>
          </p:txBody>
        </p:sp>
        <p:sp>
          <p:nvSpPr>
            <p:cNvPr id="24636" name="Rectangle 60"/>
            <p:cNvSpPr>
              <a:spLocks noChangeArrowheads="1"/>
            </p:cNvSpPr>
            <p:nvPr/>
          </p:nvSpPr>
          <p:spPr bwMode="auto">
            <a:xfrm>
              <a:off x="4109" y="3060"/>
              <a:ext cx="250" cy="291"/>
            </a:xfrm>
            <a:prstGeom prst="rect">
              <a:avLst/>
            </a:prstGeom>
            <a:noFill/>
            <a:ln w="9525">
              <a:noFill/>
              <a:miter lim="800000"/>
              <a:headEnd/>
              <a:tailEnd/>
            </a:ln>
          </p:spPr>
          <p:txBody>
            <a:bodyPr wrap="none" lIns="0" tIns="0" rIns="0" bIns="0">
              <a:spAutoFit/>
            </a:bodyPr>
            <a:lstStyle/>
            <a:p>
              <a:r>
                <a:rPr lang="en-US" sz="2500"/>
                <a:t>40</a:t>
              </a:r>
              <a:endParaRPr lang="en-US" sz="2400">
                <a:latin typeface="Book Antiqua" pitchFamily="18" charset="0"/>
              </a:endParaRPr>
            </a:p>
          </p:txBody>
        </p:sp>
        <p:sp>
          <p:nvSpPr>
            <p:cNvPr id="24637" name="Rectangle 61"/>
            <p:cNvSpPr>
              <a:spLocks noChangeArrowheads="1"/>
            </p:cNvSpPr>
            <p:nvPr/>
          </p:nvSpPr>
          <p:spPr bwMode="auto">
            <a:xfrm>
              <a:off x="4523" y="3060"/>
              <a:ext cx="250" cy="291"/>
            </a:xfrm>
            <a:prstGeom prst="rect">
              <a:avLst/>
            </a:prstGeom>
            <a:noFill/>
            <a:ln w="9525">
              <a:noFill/>
              <a:miter lim="800000"/>
              <a:headEnd/>
              <a:tailEnd/>
            </a:ln>
          </p:spPr>
          <p:txBody>
            <a:bodyPr wrap="none" lIns="0" tIns="0" rIns="0" bIns="0">
              <a:spAutoFit/>
            </a:bodyPr>
            <a:lstStyle/>
            <a:p>
              <a:r>
                <a:rPr lang="en-US" sz="2500"/>
                <a:t>60</a:t>
              </a:r>
              <a:endParaRPr lang="en-US" sz="2400">
                <a:latin typeface="Book Antiqua" pitchFamily="18" charset="0"/>
              </a:endParaRPr>
            </a:p>
          </p:txBody>
        </p:sp>
        <p:sp>
          <p:nvSpPr>
            <p:cNvPr id="24638" name="Rectangle 62"/>
            <p:cNvSpPr>
              <a:spLocks noChangeArrowheads="1"/>
            </p:cNvSpPr>
            <p:nvPr/>
          </p:nvSpPr>
          <p:spPr bwMode="auto">
            <a:xfrm>
              <a:off x="4932" y="3060"/>
              <a:ext cx="250" cy="291"/>
            </a:xfrm>
            <a:prstGeom prst="rect">
              <a:avLst/>
            </a:prstGeom>
            <a:noFill/>
            <a:ln w="9525">
              <a:noFill/>
              <a:miter lim="800000"/>
              <a:headEnd/>
              <a:tailEnd/>
            </a:ln>
          </p:spPr>
          <p:txBody>
            <a:bodyPr wrap="none" lIns="0" tIns="0" rIns="0" bIns="0">
              <a:spAutoFit/>
            </a:bodyPr>
            <a:lstStyle/>
            <a:p>
              <a:r>
                <a:rPr lang="en-US" sz="2500"/>
                <a:t>80</a:t>
              </a:r>
              <a:endParaRPr lang="en-US" sz="2400">
                <a:latin typeface="Book Antiqua" pitchFamily="18" charset="0"/>
              </a:endParaRPr>
            </a:p>
          </p:txBody>
        </p:sp>
        <p:sp>
          <p:nvSpPr>
            <p:cNvPr id="24639" name="Rectangle 63"/>
            <p:cNvSpPr>
              <a:spLocks noChangeArrowheads="1"/>
            </p:cNvSpPr>
            <p:nvPr/>
          </p:nvSpPr>
          <p:spPr bwMode="auto">
            <a:xfrm>
              <a:off x="5299" y="3060"/>
              <a:ext cx="374" cy="291"/>
            </a:xfrm>
            <a:prstGeom prst="rect">
              <a:avLst/>
            </a:prstGeom>
            <a:noFill/>
            <a:ln w="9525">
              <a:noFill/>
              <a:miter lim="800000"/>
              <a:headEnd/>
              <a:tailEnd/>
            </a:ln>
          </p:spPr>
          <p:txBody>
            <a:bodyPr wrap="none" lIns="0" tIns="0" rIns="0" bIns="0">
              <a:spAutoFit/>
            </a:bodyPr>
            <a:lstStyle/>
            <a:p>
              <a:r>
                <a:rPr lang="en-US" sz="2500"/>
                <a:t>100</a:t>
              </a:r>
              <a:endParaRPr lang="en-US" sz="2400">
                <a:latin typeface="Book Antiqua" pitchFamily="18" charset="0"/>
              </a:endParaRPr>
            </a:p>
          </p:txBody>
        </p:sp>
        <p:sp>
          <p:nvSpPr>
            <p:cNvPr id="24640" name="Rectangle 64"/>
            <p:cNvSpPr>
              <a:spLocks noChangeArrowheads="1"/>
            </p:cNvSpPr>
            <p:nvPr/>
          </p:nvSpPr>
          <p:spPr bwMode="auto">
            <a:xfrm>
              <a:off x="3761" y="3408"/>
              <a:ext cx="1771" cy="294"/>
            </a:xfrm>
            <a:prstGeom prst="rect">
              <a:avLst/>
            </a:prstGeom>
            <a:noFill/>
            <a:ln w="9525">
              <a:noFill/>
              <a:miter lim="800000"/>
              <a:headEnd/>
              <a:tailEnd/>
            </a:ln>
          </p:spPr>
          <p:txBody>
            <a:bodyPr wrap="none" lIns="0" tIns="0" rIns="0" bIns="0">
              <a:spAutoFit/>
            </a:bodyPr>
            <a:lstStyle/>
            <a:p>
              <a:r>
                <a:rPr lang="en-US" sz="2500" dirty="0"/>
                <a:t>Temperature (°C)</a:t>
              </a:r>
              <a:endParaRPr lang="en-US" sz="2400" dirty="0">
                <a:latin typeface="Book Antiqua" pitchFamily="18" charset="0"/>
              </a:endParaRPr>
            </a:p>
          </p:txBody>
        </p:sp>
        <p:sp>
          <p:nvSpPr>
            <p:cNvPr id="24641" name="Rectangle 65"/>
            <p:cNvSpPr>
              <a:spLocks noChangeArrowheads="1"/>
            </p:cNvSpPr>
            <p:nvPr/>
          </p:nvSpPr>
          <p:spPr bwMode="auto">
            <a:xfrm rot="16200000">
              <a:off x="1511" y="1741"/>
              <a:ext cx="2158" cy="299"/>
            </a:xfrm>
            <a:prstGeom prst="rect">
              <a:avLst/>
            </a:prstGeom>
            <a:noFill/>
            <a:ln w="9525">
              <a:noFill/>
              <a:miter lim="800000"/>
              <a:headEnd/>
              <a:tailEnd/>
            </a:ln>
          </p:spPr>
          <p:txBody>
            <a:bodyPr wrap="none" lIns="0" tIns="0" rIns="0" bIns="0">
              <a:spAutoFit/>
            </a:bodyPr>
            <a:lstStyle/>
            <a:p>
              <a:r>
                <a:rPr lang="en-US" sz="2500"/>
                <a:t>Surface tension (N/m)</a:t>
              </a:r>
              <a:endParaRPr lang="en-US" sz="2400">
                <a:latin typeface="Book Antiqua" pitchFamily="18" charset="0"/>
              </a:endParaRPr>
            </a:p>
          </p:txBody>
        </p:sp>
      </p:grpSp>
      <p:sp>
        <p:nvSpPr>
          <p:cNvPr id="24650" name="Text Box 74"/>
          <p:cNvSpPr txBox="1">
            <a:spLocks noChangeArrowheads="1"/>
          </p:cNvSpPr>
          <p:nvPr/>
        </p:nvSpPr>
        <p:spPr bwMode="auto">
          <a:xfrm>
            <a:off x="242888" y="3009900"/>
            <a:ext cx="4252912" cy="946150"/>
          </a:xfrm>
          <a:prstGeom prst="rect">
            <a:avLst/>
          </a:prstGeom>
          <a:noFill/>
          <a:ln w="12700">
            <a:noFill/>
            <a:miter lim="800000"/>
            <a:headEnd type="none" w="lg" len="med"/>
            <a:tailEnd type="none" w="lg" len="med"/>
          </a:ln>
          <a:effectLst/>
        </p:spPr>
        <p:txBody>
          <a:bodyPr>
            <a:spAutoFit/>
          </a:bodyPr>
          <a:lstStyle/>
          <a:p>
            <a:r>
              <a:rPr lang="en-US"/>
              <a:t>Solve for height of water required to form droplet</a:t>
            </a:r>
          </a:p>
        </p:txBody>
      </p:sp>
      <p:sp>
        <p:nvSpPr>
          <p:cNvPr id="67" name="Oval 6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B6477B3-10FE-482E-B4D8-EF45F2F7AF8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1199" y="2048359"/>
            <a:ext cx="4006228" cy="687580"/>
          </a:xfrm>
          <a:prstGeom prst="rect">
            <a:avLst/>
          </a:prstGeom>
        </p:spPr>
      </p:pic>
      <p:pic>
        <p:nvPicPr>
          <p:cNvPr id="5" name="Picture 4">
            <a:extLst>
              <a:ext uri="{FF2B5EF4-FFF2-40B4-BE49-F238E27FC236}">
                <a16:creationId xmlns:a16="http://schemas.microsoft.com/office/drawing/2014/main" id="{A055F9B7-D686-4BBF-8FBA-522244D3FF63}"/>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79178" y="4126917"/>
            <a:ext cx="3227915" cy="946150"/>
          </a:xfrm>
          <a:prstGeom prst="rect">
            <a:avLst/>
          </a:prstGeom>
        </p:spPr>
      </p:pic>
      <p:pic>
        <p:nvPicPr>
          <p:cNvPr id="7" name="Picture 6">
            <a:extLst>
              <a:ext uri="{FF2B5EF4-FFF2-40B4-BE49-F238E27FC236}">
                <a16:creationId xmlns:a16="http://schemas.microsoft.com/office/drawing/2014/main" id="{CE31FBB2-DCE5-48F0-A3F9-2709D1AC5EC1}"/>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230406" y="5598786"/>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a:xfrm>
            <a:off x="113168" y="304800"/>
            <a:ext cx="6167571" cy="1143000"/>
          </a:xfrm>
        </p:spPr>
        <p:txBody>
          <a:bodyPr/>
          <a:lstStyle/>
          <a:p>
            <a:r>
              <a:rPr lang="en-US" sz="3200" dirty="0"/>
              <a:t>A constraint for flow control devices: Surface Tension</a:t>
            </a:r>
          </a:p>
        </p:txBody>
      </p:sp>
      <p:sp>
        <p:nvSpPr>
          <p:cNvPr id="27723" name="Text Box 75"/>
          <p:cNvSpPr txBox="1">
            <a:spLocks noChangeArrowheads="1"/>
          </p:cNvSpPr>
          <p:nvPr/>
        </p:nvSpPr>
        <p:spPr bwMode="auto">
          <a:xfrm>
            <a:off x="525463" y="3241675"/>
            <a:ext cx="3206750" cy="1373188"/>
          </a:xfrm>
          <a:prstGeom prst="rect">
            <a:avLst/>
          </a:prstGeom>
          <a:noFill/>
          <a:ln w="12700">
            <a:noFill/>
            <a:miter lim="800000"/>
            <a:headEnd type="none" w="lg" len="med"/>
            <a:tailEnd type="none" w="lg" len="med"/>
          </a:ln>
          <a:effectLst/>
        </p:spPr>
        <p:txBody>
          <a:bodyPr>
            <a:spAutoFit/>
          </a:bodyPr>
          <a:lstStyle/>
          <a:p>
            <a:r>
              <a:rPr lang="en-US"/>
              <a:t>Delineates the boundary between stable and unstable</a:t>
            </a:r>
          </a:p>
        </p:txBody>
      </p:sp>
      <p:sp>
        <p:nvSpPr>
          <p:cNvPr id="27726" name="Text Box 78"/>
          <p:cNvSpPr txBox="1">
            <a:spLocks noChangeArrowheads="1"/>
          </p:cNvSpPr>
          <p:nvPr/>
        </p:nvSpPr>
        <p:spPr bwMode="auto">
          <a:xfrm>
            <a:off x="487363" y="4914900"/>
            <a:ext cx="3206750" cy="1800225"/>
          </a:xfrm>
          <a:prstGeom prst="rect">
            <a:avLst/>
          </a:prstGeom>
          <a:noFill/>
          <a:ln w="12700">
            <a:noFill/>
            <a:miter lim="800000"/>
            <a:headEnd type="none" w="lg" len="med"/>
            <a:tailEnd type="none" w="lg" len="med"/>
          </a:ln>
          <a:effectLst/>
        </p:spPr>
        <p:txBody>
          <a:bodyPr>
            <a:spAutoFit/>
          </a:bodyPr>
          <a:lstStyle/>
          <a:p>
            <a:r>
              <a:rPr lang="en-US"/>
              <a:t>Flow control devices need to be designed to operate to the right of the red line!</a:t>
            </a:r>
          </a:p>
        </p:txBody>
      </p:sp>
      <p:graphicFrame>
        <p:nvGraphicFramePr>
          <p:cNvPr id="2" name="Object 75"/>
          <p:cNvGraphicFramePr>
            <a:graphicFrameLocks noChangeAspect="1"/>
          </p:cNvGraphicFramePr>
          <p:nvPr/>
        </p:nvGraphicFramePr>
        <p:xfrm>
          <a:off x="4183641" y="2388017"/>
          <a:ext cx="4530868" cy="4250082"/>
        </p:xfrm>
        <a:graphic>
          <a:graphicData uri="http://schemas.openxmlformats.org/presentationml/2006/ole">
            <mc:AlternateContent xmlns:mc="http://schemas.openxmlformats.org/markup-compatibility/2006">
              <mc:Choice xmlns:v="urn:schemas-microsoft-com:vml" Requires="v">
                <p:oleObj spid="_x0000_s28126" name="Mathcad" r:id="rId5" imgW="3381480" imgH="3171960" progId="Mathcad">
                  <p:embed/>
                </p:oleObj>
              </mc:Choice>
              <mc:Fallback>
                <p:oleObj name="Mathcad" r:id="rId5" imgW="3381480" imgH="3171960" progId="Mathcad">
                  <p:embed/>
                  <p:pic>
                    <p:nvPicPr>
                      <p:cNvPr id="0" name="Picture 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3641" y="2388017"/>
                        <a:ext cx="4530868" cy="425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8"/>
          <p:cNvSpPr/>
          <p:nvPr/>
        </p:nvSpPr>
        <p:spPr bwMode="auto">
          <a:xfrm>
            <a:off x="5902036" y="1366982"/>
            <a:ext cx="3241964" cy="52322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3" name="Object 76"/>
          <p:cNvGraphicFramePr>
            <a:graphicFrameLocks noChangeAspect="1"/>
          </p:cNvGraphicFramePr>
          <p:nvPr/>
        </p:nvGraphicFramePr>
        <p:xfrm>
          <a:off x="5560291" y="0"/>
          <a:ext cx="3583709" cy="2364002"/>
        </p:xfrm>
        <a:graphic>
          <a:graphicData uri="http://schemas.openxmlformats.org/presentationml/2006/ole">
            <mc:AlternateContent xmlns:mc="http://schemas.openxmlformats.org/markup-compatibility/2006">
              <mc:Choice xmlns:v="urn:schemas-microsoft-com:vml" Requires="v">
                <p:oleObj spid="_x0000_s28127" name="Mathcad" r:id="rId7" imgW="4143240" imgH="2743200" progId="Mathcad">
                  <p:embed/>
                </p:oleObj>
              </mc:Choice>
              <mc:Fallback>
                <p:oleObj name="Mathcad" r:id="rId7" imgW="4143240" imgH="2743200" progId="Mathcad">
                  <p:embed/>
                  <p:pic>
                    <p:nvPicPr>
                      <p:cNvPr id="0" name="Picture 7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0291" y="0"/>
                        <a:ext cx="3583709" cy="23640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724" name="Text Box 76"/>
          <p:cNvSpPr txBox="1">
            <a:spLocks noChangeArrowheads="1"/>
          </p:cNvSpPr>
          <p:nvPr/>
        </p:nvSpPr>
        <p:spPr bwMode="auto">
          <a:xfrm rot="2754773">
            <a:off x="5572517" y="3838305"/>
            <a:ext cx="3103735" cy="400110"/>
          </a:xfrm>
          <a:prstGeom prst="rect">
            <a:avLst/>
          </a:prstGeom>
          <a:solidFill>
            <a:schemeClr val="bg1"/>
          </a:solidFill>
          <a:ln w="12700">
            <a:noFill/>
            <a:miter lim="800000"/>
            <a:headEnd type="none" w="lg" len="med"/>
            <a:tailEnd type="none" w="lg" len="med"/>
          </a:ln>
          <a:effectLst/>
        </p:spPr>
        <p:txBody>
          <a:bodyPr wrap="none">
            <a:spAutoFit/>
          </a:bodyPr>
          <a:lstStyle/>
          <a:p>
            <a:r>
              <a:rPr lang="en-US" sz="2000" dirty="0"/>
              <a:t>droplets form to right of line</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1" name="Picture 10">
            <a:extLst>
              <a:ext uri="{FF2B5EF4-FFF2-40B4-BE49-F238E27FC236}">
                <a16:creationId xmlns:a16="http://schemas.microsoft.com/office/drawing/2014/main" id="{34D4FDFD-83D7-4276-8A47-AE9016E3547B}"/>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24134" y="2239085"/>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691" name="Rectangle 107"/>
          <p:cNvSpPr>
            <a:spLocks noGrp="1" noChangeArrowheads="1"/>
          </p:cNvSpPr>
          <p:nvPr>
            <p:ph type="title"/>
          </p:nvPr>
        </p:nvSpPr>
        <p:spPr/>
        <p:txBody>
          <a:bodyPr/>
          <a:lstStyle/>
          <a:p>
            <a:r>
              <a:rPr lang="en-US"/>
              <a:t>Kinematic Viscosity of Water</a:t>
            </a:r>
          </a:p>
        </p:txBody>
      </p:sp>
      <p:grpSp>
        <p:nvGrpSpPr>
          <p:cNvPr id="323588" name="Group 4"/>
          <p:cNvGrpSpPr>
            <a:grpSpLocks/>
          </p:cNvGrpSpPr>
          <p:nvPr/>
        </p:nvGrpSpPr>
        <p:grpSpPr bwMode="auto">
          <a:xfrm>
            <a:off x="747713" y="1990725"/>
            <a:ext cx="7459662" cy="4249738"/>
            <a:chOff x="471" y="1254"/>
            <a:chExt cx="4699" cy="2677"/>
          </a:xfrm>
        </p:grpSpPr>
        <p:sp>
          <p:nvSpPr>
            <p:cNvPr id="323589" name="Rectangle 5"/>
            <p:cNvSpPr>
              <a:spLocks noChangeArrowheads="1"/>
            </p:cNvSpPr>
            <p:nvPr/>
          </p:nvSpPr>
          <p:spPr bwMode="auto">
            <a:xfrm>
              <a:off x="1652" y="1419"/>
              <a:ext cx="3371" cy="1760"/>
            </a:xfrm>
            <a:prstGeom prst="rect">
              <a:avLst/>
            </a:prstGeom>
            <a:noFill/>
            <a:ln w="9525">
              <a:solidFill>
                <a:schemeClr val="tx2"/>
              </a:solidFill>
              <a:miter lim="800000"/>
              <a:headEnd/>
              <a:tailEnd/>
            </a:ln>
            <a:effectLst/>
          </p:spPr>
          <p:txBody>
            <a:bodyPr/>
            <a:lstStyle/>
            <a:p>
              <a:endParaRPr lang="en-US"/>
            </a:p>
          </p:txBody>
        </p:sp>
        <p:sp>
          <p:nvSpPr>
            <p:cNvPr id="323590" name="Line 6"/>
            <p:cNvSpPr>
              <a:spLocks noChangeShapeType="1"/>
            </p:cNvSpPr>
            <p:nvPr/>
          </p:nvSpPr>
          <p:spPr bwMode="auto">
            <a:xfrm>
              <a:off x="1652" y="2739"/>
              <a:ext cx="3371" cy="1"/>
            </a:xfrm>
            <a:prstGeom prst="line">
              <a:avLst/>
            </a:prstGeom>
            <a:noFill/>
            <a:ln w="0" cap="sq">
              <a:solidFill>
                <a:schemeClr val="tx2"/>
              </a:solidFill>
              <a:miter lim="800000"/>
              <a:headEnd/>
              <a:tailEnd/>
            </a:ln>
            <a:effectLst/>
          </p:spPr>
          <p:txBody>
            <a:bodyPr/>
            <a:lstStyle/>
            <a:p>
              <a:endParaRPr lang="en-US"/>
            </a:p>
          </p:txBody>
        </p:sp>
        <p:sp>
          <p:nvSpPr>
            <p:cNvPr id="323591" name="Line 7"/>
            <p:cNvSpPr>
              <a:spLocks noChangeShapeType="1"/>
            </p:cNvSpPr>
            <p:nvPr/>
          </p:nvSpPr>
          <p:spPr bwMode="auto">
            <a:xfrm>
              <a:off x="1652" y="2299"/>
              <a:ext cx="3371" cy="1"/>
            </a:xfrm>
            <a:prstGeom prst="line">
              <a:avLst/>
            </a:prstGeom>
            <a:noFill/>
            <a:ln w="0" cap="sq">
              <a:solidFill>
                <a:schemeClr val="tx2"/>
              </a:solidFill>
              <a:miter lim="800000"/>
              <a:headEnd/>
              <a:tailEnd/>
            </a:ln>
            <a:effectLst/>
          </p:spPr>
          <p:txBody>
            <a:bodyPr/>
            <a:lstStyle/>
            <a:p>
              <a:endParaRPr lang="en-US"/>
            </a:p>
          </p:txBody>
        </p:sp>
        <p:sp>
          <p:nvSpPr>
            <p:cNvPr id="323592" name="Line 8"/>
            <p:cNvSpPr>
              <a:spLocks noChangeShapeType="1"/>
            </p:cNvSpPr>
            <p:nvPr/>
          </p:nvSpPr>
          <p:spPr bwMode="auto">
            <a:xfrm>
              <a:off x="1652" y="1859"/>
              <a:ext cx="3371" cy="1"/>
            </a:xfrm>
            <a:prstGeom prst="line">
              <a:avLst/>
            </a:prstGeom>
            <a:noFill/>
            <a:ln w="0" cap="sq">
              <a:solidFill>
                <a:schemeClr val="tx2"/>
              </a:solidFill>
              <a:miter lim="800000"/>
              <a:headEnd/>
              <a:tailEnd/>
            </a:ln>
            <a:effectLst/>
          </p:spPr>
          <p:txBody>
            <a:bodyPr/>
            <a:lstStyle/>
            <a:p>
              <a:endParaRPr lang="en-US"/>
            </a:p>
          </p:txBody>
        </p:sp>
        <p:sp>
          <p:nvSpPr>
            <p:cNvPr id="323593" name="Line 9"/>
            <p:cNvSpPr>
              <a:spLocks noChangeShapeType="1"/>
            </p:cNvSpPr>
            <p:nvPr/>
          </p:nvSpPr>
          <p:spPr bwMode="auto">
            <a:xfrm>
              <a:off x="1652" y="1419"/>
              <a:ext cx="3371" cy="1"/>
            </a:xfrm>
            <a:prstGeom prst="line">
              <a:avLst/>
            </a:prstGeom>
            <a:noFill/>
            <a:ln w="0" cap="sq">
              <a:solidFill>
                <a:schemeClr val="tx2"/>
              </a:solidFill>
              <a:miter lim="800000"/>
              <a:headEnd/>
              <a:tailEnd/>
            </a:ln>
            <a:effectLst/>
          </p:spPr>
          <p:txBody>
            <a:bodyPr/>
            <a:lstStyle/>
            <a:p>
              <a:endParaRPr lang="en-US"/>
            </a:p>
          </p:txBody>
        </p:sp>
        <p:sp>
          <p:nvSpPr>
            <p:cNvPr id="323594" name="Rectangle 10"/>
            <p:cNvSpPr>
              <a:spLocks noChangeArrowheads="1"/>
            </p:cNvSpPr>
            <p:nvPr/>
          </p:nvSpPr>
          <p:spPr bwMode="auto">
            <a:xfrm>
              <a:off x="1652" y="1419"/>
              <a:ext cx="3371" cy="1760"/>
            </a:xfrm>
            <a:prstGeom prst="rect">
              <a:avLst/>
            </a:prstGeom>
            <a:noFill/>
            <a:ln w="11113">
              <a:solidFill>
                <a:schemeClr val="tx2"/>
              </a:solidFill>
              <a:miter lim="800000"/>
              <a:headEnd/>
              <a:tailEnd/>
            </a:ln>
            <a:effectLst/>
          </p:spPr>
          <p:txBody>
            <a:bodyPr/>
            <a:lstStyle/>
            <a:p>
              <a:endParaRPr lang="en-US"/>
            </a:p>
          </p:txBody>
        </p:sp>
        <p:sp>
          <p:nvSpPr>
            <p:cNvPr id="323595" name="Line 11"/>
            <p:cNvSpPr>
              <a:spLocks noChangeShapeType="1"/>
            </p:cNvSpPr>
            <p:nvPr/>
          </p:nvSpPr>
          <p:spPr bwMode="auto">
            <a:xfrm>
              <a:off x="1652" y="1419"/>
              <a:ext cx="1" cy="1760"/>
            </a:xfrm>
            <a:prstGeom prst="line">
              <a:avLst/>
            </a:prstGeom>
            <a:noFill/>
            <a:ln w="0" cap="sq">
              <a:solidFill>
                <a:schemeClr val="tx2"/>
              </a:solidFill>
              <a:miter lim="800000"/>
              <a:headEnd/>
              <a:tailEnd/>
            </a:ln>
            <a:effectLst/>
          </p:spPr>
          <p:txBody>
            <a:bodyPr/>
            <a:lstStyle/>
            <a:p>
              <a:endParaRPr lang="en-US"/>
            </a:p>
          </p:txBody>
        </p:sp>
        <p:sp>
          <p:nvSpPr>
            <p:cNvPr id="323596" name="Line 12"/>
            <p:cNvSpPr>
              <a:spLocks noChangeShapeType="1"/>
            </p:cNvSpPr>
            <p:nvPr/>
          </p:nvSpPr>
          <p:spPr bwMode="auto">
            <a:xfrm>
              <a:off x="1607" y="3179"/>
              <a:ext cx="90" cy="1"/>
            </a:xfrm>
            <a:prstGeom prst="line">
              <a:avLst/>
            </a:prstGeom>
            <a:noFill/>
            <a:ln w="0" cap="sq">
              <a:solidFill>
                <a:schemeClr val="tx2"/>
              </a:solidFill>
              <a:miter lim="800000"/>
              <a:headEnd/>
              <a:tailEnd/>
            </a:ln>
            <a:effectLst/>
          </p:spPr>
          <p:txBody>
            <a:bodyPr/>
            <a:lstStyle/>
            <a:p>
              <a:endParaRPr lang="en-US"/>
            </a:p>
          </p:txBody>
        </p:sp>
        <p:sp>
          <p:nvSpPr>
            <p:cNvPr id="323597" name="Line 13"/>
            <p:cNvSpPr>
              <a:spLocks noChangeShapeType="1"/>
            </p:cNvSpPr>
            <p:nvPr/>
          </p:nvSpPr>
          <p:spPr bwMode="auto">
            <a:xfrm>
              <a:off x="1607" y="3090"/>
              <a:ext cx="90" cy="1"/>
            </a:xfrm>
            <a:prstGeom prst="line">
              <a:avLst/>
            </a:prstGeom>
            <a:noFill/>
            <a:ln w="0" cap="sq">
              <a:solidFill>
                <a:schemeClr val="tx2"/>
              </a:solidFill>
              <a:miter lim="800000"/>
              <a:headEnd/>
              <a:tailEnd/>
            </a:ln>
            <a:effectLst/>
          </p:spPr>
          <p:txBody>
            <a:bodyPr/>
            <a:lstStyle/>
            <a:p>
              <a:endParaRPr lang="en-US"/>
            </a:p>
          </p:txBody>
        </p:sp>
        <p:sp>
          <p:nvSpPr>
            <p:cNvPr id="323598" name="Line 14"/>
            <p:cNvSpPr>
              <a:spLocks noChangeShapeType="1"/>
            </p:cNvSpPr>
            <p:nvPr/>
          </p:nvSpPr>
          <p:spPr bwMode="auto">
            <a:xfrm>
              <a:off x="1607" y="3000"/>
              <a:ext cx="90" cy="1"/>
            </a:xfrm>
            <a:prstGeom prst="line">
              <a:avLst/>
            </a:prstGeom>
            <a:noFill/>
            <a:ln w="0" cap="sq">
              <a:solidFill>
                <a:schemeClr val="tx2"/>
              </a:solidFill>
              <a:miter lim="800000"/>
              <a:headEnd/>
              <a:tailEnd/>
            </a:ln>
            <a:effectLst/>
          </p:spPr>
          <p:txBody>
            <a:bodyPr/>
            <a:lstStyle/>
            <a:p>
              <a:endParaRPr lang="en-US"/>
            </a:p>
          </p:txBody>
        </p:sp>
        <p:sp>
          <p:nvSpPr>
            <p:cNvPr id="323599" name="Line 15"/>
            <p:cNvSpPr>
              <a:spLocks noChangeShapeType="1"/>
            </p:cNvSpPr>
            <p:nvPr/>
          </p:nvSpPr>
          <p:spPr bwMode="auto">
            <a:xfrm>
              <a:off x="1607" y="2918"/>
              <a:ext cx="90" cy="1"/>
            </a:xfrm>
            <a:prstGeom prst="line">
              <a:avLst/>
            </a:prstGeom>
            <a:noFill/>
            <a:ln w="0" cap="sq">
              <a:solidFill>
                <a:schemeClr val="tx2"/>
              </a:solidFill>
              <a:miter lim="800000"/>
              <a:headEnd/>
              <a:tailEnd/>
            </a:ln>
            <a:effectLst/>
          </p:spPr>
          <p:txBody>
            <a:bodyPr/>
            <a:lstStyle/>
            <a:p>
              <a:endParaRPr lang="en-US"/>
            </a:p>
          </p:txBody>
        </p:sp>
        <p:sp>
          <p:nvSpPr>
            <p:cNvPr id="323600" name="Line 16"/>
            <p:cNvSpPr>
              <a:spLocks noChangeShapeType="1"/>
            </p:cNvSpPr>
            <p:nvPr/>
          </p:nvSpPr>
          <p:spPr bwMode="auto">
            <a:xfrm>
              <a:off x="1607" y="2829"/>
              <a:ext cx="90" cy="1"/>
            </a:xfrm>
            <a:prstGeom prst="line">
              <a:avLst/>
            </a:prstGeom>
            <a:noFill/>
            <a:ln w="0" cap="sq">
              <a:solidFill>
                <a:schemeClr val="tx2"/>
              </a:solidFill>
              <a:miter lim="800000"/>
              <a:headEnd/>
              <a:tailEnd/>
            </a:ln>
            <a:effectLst/>
          </p:spPr>
          <p:txBody>
            <a:bodyPr/>
            <a:lstStyle/>
            <a:p>
              <a:endParaRPr lang="en-US"/>
            </a:p>
          </p:txBody>
        </p:sp>
        <p:sp>
          <p:nvSpPr>
            <p:cNvPr id="323601" name="Line 17"/>
            <p:cNvSpPr>
              <a:spLocks noChangeShapeType="1"/>
            </p:cNvSpPr>
            <p:nvPr/>
          </p:nvSpPr>
          <p:spPr bwMode="auto">
            <a:xfrm>
              <a:off x="1607" y="2739"/>
              <a:ext cx="90" cy="1"/>
            </a:xfrm>
            <a:prstGeom prst="line">
              <a:avLst/>
            </a:prstGeom>
            <a:noFill/>
            <a:ln w="0" cap="sq">
              <a:solidFill>
                <a:schemeClr val="tx2"/>
              </a:solidFill>
              <a:miter lim="800000"/>
              <a:headEnd/>
              <a:tailEnd/>
            </a:ln>
            <a:effectLst/>
          </p:spPr>
          <p:txBody>
            <a:bodyPr/>
            <a:lstStyle/>
            <a:p>
              <a:endParaRPr lang="en-US"/>
            </a:p>
          </p:txBody>
        </p:sp>
        <p:sp>
          <p:nvSpPr>
            <p:cNvPr id="323602" name="Line 18"/>
            <p:cNvSpPr>
              <a:spLocks noChangeShapeType="1"/>
            </p:cNvSpPr>
            <p:nvPr/>
          </p:nvSpPr>
          <p:spPr bwMode="auto">
            <a:xfrm>
              <a:off x="1607" y="2650"/>
              <a:ext cx="90" cy="1"/>
            </a:xfrm>
            <a:prstGeom prst="line">
              <a:avLst/>
            </a:prstGeom>
            <a:noFill/>
            <a:ln w="0" cap="sq">
              <a:solidFill>
                <a:schemeClr val="tx2"/>
              </a:solidFill>
              <a:miter lim="800000"/>
              <a:headEnd/>
              <a:tailEnd/>
            </a:ln>
            <a:effectLst/>
          </p:spPr>
          <p:txBody>
            <a:bodyPr/>
            <a:lstStyle/>
            <a:p>
              <a:endParaRPr lang="en-US"/>
            </a:p>
          </p:txBody>
        </p:sp>
        <p:sp>
          <p:nvSpPr>
            <p:cNvPr id="323603" name="Line 19"/>
            <p:cNvSpPr>
              <a:spLocks noChangeShapeType="1"/>
            </p:cNvSpPr>
            <p:nvPr/>
          </p:nvSpPr>
          <p:spPr bwMode="auto">
            <a:xfrm>
              <a:off x="1607" y="2560"/>
              <a:ext cx="90" cy="1"/>
            </a:xfrm>
            <a:prstGeom prst="line">
              <a:avLst/>
            </a:prstGeom>
            <a:noFill/>
            <a:ln w="0" cap="sq">
              <a:solidFill>
                <a:schemeClr val="tx2"/>
              </a:solidFill>
              <a:miter lim="800000"/>
              <a:headEnd/>
              <a:tailEnd/>
            </a:ln>
            <a:effectLst/>
          </p:spPr>
          <p:txBody>
            <a:bodyPr/>
            <a:lstStyle/>
            <a:p>
              <a:endParaRPr lang="en-US"/>
            </a:p>
          </p:txBody>
        </p:sp>
        <p:sp>
          <p:nvSpPr>
            <p:cNvPr id="323604" name="Line 20"/>
            <p:cNvSpPr>
              <a:spLocks noChangeShapeType="1"/>
            </p:cNvSpPr>
            <p:nvPr/>
          </p:nvSpPr>
          <p:spPr bwMode="auto">
            <a:xfrm>
              <a:off x="1607" y="2478"/>
              <a:ext cx="90" cy="1"/>
            </a:xfrm>
            <a:prstGeom prst="line">
              <a:avLst/>
            </a:prstGeom>
            <a:noFill/>
            <a:ln w="0" cap="sq">
              <a:solidFill>
                <a:schemeClr val="tx2"/>
              </a:solidFill>
              <a:miter lim="800000"/>
              <a:headEnd/>
              <a:tailEnd/>
            </a:ln>
            <a:effectLst/>
          </p:spPr>
          <p:txBody>
            <a:bodyPr/>
            <a:lstStyle/>
            <a:p>
              <a:endParaRPr lang="en-US"/>
            </a:p>
          </p:txBody>
        </p:sp>
        <p:sp>
          <p:nvSpPr>
            <p:cNvPr id="323605" name="Line 21"/>
            <p:cNvSpPr>
              <a:spLocks noChangeShapeType="1"/>
            </p:cNvSpPr>
            <p:nvPr/>
          </p:nvSpPr>
          <p:spPr bwMode="auto">
            <a:xfrm>
              <a:off x="1607" y="2389"/>
              <a:ext cx="90" cy="1"/>
            </a:xfrm>
            <a:prstGeom prst="line">
              <a:avLst/>
            </a:prstGeom>
            <a:noFill/>
            <a:ln w="0" cap="sq">
              <a:solidFill>
                <a:schemeClr val="tx2"/>
              </a:solidFill>
              <a:miter lim="800000"/>
              <a:headEnd/>
              <a:tailEnd/>
            </a:ln>
            <a:effectLst/>
          </p:spPr>
          <p:txBody>
            <a:bodyPr/>
            <a:lstStyle/>
            <a:p>
              <a:endParaRPr lang="en-US"/>
            </a:p>
          </p:txBody>
        </p:sp>
        <p:sp>
          <p:nvSpPr>
            <p:cNvPr id="323606" name="Line 22"/>
            <p:cNvSpPr>
              <a:spLocks noChangeShapeType="1"/>
            </p:cNvSpPr>
            <p:nvPr/>
          </p:nvSpPr>
          <p:spPr bwMode="auto">
            <a:xfrm>
              <a:off x="1607" y="2299"/>
              <a:ext cx="90" cy="1"/>
            </a:xfrm>
            <a:prstGeom prst="line">
              <a:avLst/>
            </a:prstGeom>
            <a:noFill/>
            <a:ln w="0" cap="sq">
              <a:solidFill>
                <a:schemeClr val="tx2"/>
              </a:solidFill>
              <a:miter lim="800000"/>
              <a:headEnd/>
              <a:tailEnd/>
            </a:ln>
            <a:effectLst/>
          </p:spPr>
          <p:txBody>
            <a:bodyPr/>
            <a:lstStyle/>
            <a:p>
              <a:endParaRPr lang="en-US"/>
            </a:p>
          </p:txBody>
        </p:sp>
        <p:sp>
          <p:nvSpPr>
            <p:cNvPr id="323607" name="Line 23"/>
            <p:cNvSpPr>
              <a:spLocks noChangeShapeType="1"/>
            </p:cNvSpPr>
            <p:nvPr/>
          </p:nvSpPr>
          <p:spPr bwMode="auto">
            <a:xfrm>
              <a:off x="1607" y="2210"/>
              <a:ext cx="90" cy="1"/>
            </a:xfrm>
            <a:prstGeom prst="line">
              <a:avLst/>
            </a:prstGeom>
            <a:noFill/>
            <a:ln w="0" cap="sq">
              <a:solidFill>
                <a:schemeClr val="tx2"/>
              </a:solidFill>
              <a:miter lim="800000"/>
              <a:headEnd/>
              <a:tailEnd/>
            </a:ln>
            <a:effectLst/>
          </p:spPr>
          <p:txBody>
            <a:bodyPr/>
            <a:lstStyle/>
            <a:p>
              <a:endParaRPr lang="en-US"/>
            </a:p>
          </p:txBody>
        </p:sp>
        <p:sp>
          <p:nvSpPr>
            <p:cNvPr id="323608" name="Line 24"/>
            <p:cNvSpPr>
              <a:spLocks noChangeShapeType="1"/>
            </p:cNvSpPr>
            <p:nvPr/>
          </p:nvSpPr>
          <p:spPr bwMode="auto">
            <a:xfrm>
              <a:off x="1607" y="2120"/>
              <a:ext cx="90" cy="1"/>
            </a:xfrm>
            <a:prstGeom prst="line">
              <a:avLst/>
            </a:prstGeom>
            <a:noFill/>
            <a:ln w="0" cap="sq">
              <a:solidFill>
                <a:schemeClr val="tx2"/>
              </a:solidFill>
              <a:miter lim="800000"/>
              <a:headEnd/>
              <a:tailEnd/>
            </a:ln>
            <a:effectLst/>
          </p:spPr>
          <p:txBody>
            <a:bodyPr/>
            <a:lstStyle/>
            <a:p>
              <a:endParaRPr lang="en-US"/>
            </a:p>
          </p:txBody>
        </p:sp>
        <p:sp>
          <p:nvSpPr>
            <p:cNvPr id="323609" name="Line 25"/>
            <p:cNvSpPr>
              <a:spLocks noChangeShapeType="1"/>
            </p:cNvSpPr>
            <p:nvPr/>
          </p:nvSpPr>
          <p:spPr bwMode="auto">
            <a:xfrm>
              <a:off x="1607" y="2038"/>
              <a:ext cx="90" cy="1"/>
            </a:xfrm>
            <a:prstGeom prst="line">
              <a:avLst/>
            </a:prstGeom>
            <a:noFill/>
            <a:ln w="0" cap="sq">
              <a:solidFill>
                <a:schemeClr val="tx2"/>
              </a:solidFill>
              <a:miter lim="800000"/>
              <a:headEnd/>
              <a:tailEnd/>
            </a:ln>
            <a:effectLst/>
          </p:spPr>
          <p:txBody>
            <a:bodyPr/>
            <a:lstStyle/>
            <a:p>
              <a:endParaRPr lang="en-US"/>
            </a:p>
          </p:txBody>
        </p:sp>
        <p:sp>
          <p:nvSpPr>
            <p:cNvPr id="323610" name="Line 26"/>
            <p:cNvSpPr>
              <a:spLocks noChangeShapeType="1"/>
            </p:cNvSpPr>
            <p:nvPr/>
          </p:nvSpPr>
          <p:spPr bwMode="auto">
            <a:xfrm>
              <a:off x="1607" y="1949"/>
              <a:ext cx="90" cy="1"/>
            </a:xfrm>
            <a:prstGeom prst="line">
              <a:avLst/>
            </a:prstGeom>
            <a:noFill/>
            <a:ln w="0" cap="sq">
              <a:solidFill>
                <a:schemeClr val="tx2"/>
              </a:solidFill>
              <a:miter lim="800000"/>
              <a:headEnd/>
              <a:tailEnd/>
            </a:ln>
            <a:effectLst/>
          </p:spPr>
          <p:txBody>
            <a:bodyPr/>
            <a:lstStyle/>
            <a:p>
              <a:endParaRPr lang="en-US"/>
            </a:p>
          </p:txBody>
        </p:sp>
        <p:sp>
          <p:nvSpPr>
            <p:cNvPr id="323611" name="Line 27"/>
            <p:cNvSpPr>
              <a:spLocks noChangeShapeType="1"/>
            </p:cNvSpPr>
            <p:nvPr/>
          </p:nvSpPr>
          <p:spPr bwMode="auto">
            <a:xfrm>
              <a:off x="1607" y="1859"/>
              <a:ext cx="90" cy="1"/>
            </a:xfrm>
            <a:prstGeom prst="line">
              <a:avLst/>
            </a:prstGeom>
            <a:noFill/>
            <a:ln w="0" cap="sq">
              <a:solidFill>
                <a:schemeClr val="tx2"/>
              </a:solidFill>
              <a:miter lim="800000"/>
              <a:headEnd/>
              <a:tailEnd/>
            </a:ln>
            <a:effectLst/>
          </p:spPr>
          <p:txBody>
            <a:bodyPr/>
            <a:lstStyle/>
            <a:p>
              <a:endParaRPr lang="en-US"/>
            </a:p>
          </p:txBody>
        </p:sp>
        <p:sp>
          <p:nvSpPr>
            <p:cNvPr id="323612" name="Line 28"/>
            <p:cNvSpPr>
              <a:spLocks noChangeShapeType="1"/>
            </p:cNvSpPr>
            <p:nvPr/>
          </p:nvSpPr>
          <p:spPr bwMode="auto">
            <a:xfrm>
              <a:off x="1607" y="1770"/>
              <a:ext cx="90" cy="1"/>
            </a:xfrm>
            <a:prstGeom prst="line">
              <a:avLst/>
            </a:prstGeom>
            <a:noFill/>
            <a:ln w="0" cap="sq">
              <a:solidFill>
                <a:schemeClr val="tx2"/>
              </a:solidFill>
              <a:miter lim="800000"/>
              <a:headEnd/>
              <a:tailEnd/>
            </a:ln>
            <a:effectLst/>
          </p:spPr>
          <p:txBody>
            <a:bodyPr/>
            <a:lstStyle/>
            <a:p>
              <a:endParaRPr lang="en-US"/>
            </a:p>
          </p:txBody>
        </p:sp>
        <p:sp>
          <p:nvSpPr>
            <p:cNvPr id="323613" name="Line 29"/>
            <p:cNvSpPr>
              <a:spLocks noChangeShapeType="1"/>
            </p:cNvSpPr>
            <p:nvPr/>
          </p:nvSpPr>
          <p:spPr bwMode="auto">
            <a:xfrm>
              <a:off x="1607" y="1680"/>
              <a:ext cx="90" cy="1"/>
            </a:xfrm>
            <a:prstGeom prst="line">
              <a:avLst/>
            </a:prstGeom>
            <a:noFill/>
            <a:ln w="0" cap="sq">
              <a:solidFill>
                <a:schemeClr val="tx2"/>
              </a:solidFill>
              <a:miter lim="800000"/>
              <a:headEnd/>
              <a:tailEnd/>
            </a:ln>
            <a:effectLst/>
          </p:spPr>
          <p:txBody>
            <a:bodyPr/>
            <a:lstStyle/>
            <a:p>
              <a:endParaRPr lang="en-US"/>
            </a:p>
          </p:txBody>
        </p:sp>
        <p:sp>
          <p:nvSpPr>
            <p:cNvPr id="323614" name="Line 30"/>
            <p:cNvSpPr>
              <a:spLocks noChangeShapeType="1"/>
            </p:cNvSpPr>
            <p:nvPr/>
          </p:nvSpPr>
          <p:spPr bwMode="auto">
            <a:xfrm>
              <a:off x="1607" y="1598"/>
              <a:ext cx="90" cy="1"/>
            </a:xfrm>
            <a:prstGeom prst="line">
              <a:avLst/>
            </a:prstGeom>
            <a:noFill/>
            <a:ln w="0" cap="sq">
              <a:solidFill>
                <a:schemeClr val="tx2"/>
              </a:solidFill>
              <a:miter lim="800000"/>
              <a:headEnd/>
              <a:tailEnd/>
            </a:ln>
            <a:effectLst/>
          </p:spPr>
          <p:txBody>
            <a:bodyPr/>
            <a:lstStyle/>
            <a:p>
              <a:endParaRPr lang="en-US"/>
            </a:p>
          </p:txBody>
        </p:sp>
        <p:sp>
          <p:nvSpPr>
            <p:cNvPr id="323615" name="Line 31"/>
            <p:cNvSpPr>
              <a:spLocks noChangeShapeType="1"/>
            </p:cNvSpPr>
            <p:nvPr/>
          </p:nvSpPr>
          <p:spPr bwMode="auto">
            <a:xfrm>
              <a:off x="1607" y="1508"/>
              <a:ext cx="90" cy="1"/>
            </a:xfrm>
            <a:prstGeom prst="line">
              <a:avLst/>
            </a:prstGeom>
            <a:noFill/>
            <a:ln w="0" cap="sq">
              <a:solidFill>
                <a:schemeClr val="tx2"/>
              </a:solidFill>
              <a:miter lim="800000"/>
              <a:headEnd/>
              <a:tailEnd/>
            </a:ln>
            <a:effectLst/>
          </p:spPr>
          <p:txBody>
            <a:bodyPr/>
            <a:lstStyle/>
            <a:p>
              <a:endParaRPr lang="en-US"/>
            </a:p>
          </p:txBody>
        </p:sp>
        <p:sp>
          <p:nvSpPr>
            <p:cNvPr id="323616" name="Line 32"/>
            <p:cNvSpPr>
              <a:spLocks noChangeShapeType="1"/>
            </p:cNvSpPr>
            <p:nvPr/>
          </p:nvSpPr>
          <p:spPr bwMode="auto">
            <a:xfrm>
              <a:off x="1607" y="1419"/>
              <a:ext cx="90" cy="1"/>
            </a:xfrm>
            <a:prstGeom prst="line">
              <a:avLst/>
            </a:prstGeom>
            <a:noFill/>
            <a:ln w="0" cap="sq">
              <a:solidFill>
                <a:schemeClr val="tx2"/>
              </a:solidFill>
              <a:miter lim="800000"/>
              <a:headEnd/>
              <a:tailEnd/>
            </a:ln>
            <a:effectLst/>
          </p:spPr>
          <p:txBody>
            <a:bodyPr/>
            <a:lstStyle/>
            <a:p>
              <a:endParaRPr lang="en-US"/>
            </a:p>
          </p:txBody>
        </p:sp>
        <p:sp>
          <p:nvSpPr>
            <p:cNvPr id="323617" name="Line 33"/>
            <p:cNvSpPr>
              <a:spLocks noChangeShapeType="1"/>
            </p:cNvSpPr>
            <p:nvPr/>
          </p:nvSpPr>
          <p:spPr bwMode="auto">
            <a:xfrm>
              <a:off x="1592" y="3179"/>
              <a:ext cx="60" cy="1"/>
            </a:xfrm>
            <a:prstGeom prst="line">
              <a:avLst/>
            </a:prstGeom>
            <a:noFill/>
            <a:ln w="0" cap="sq">
              <a:solidFill>
                <a:schemeClr val="tx2"/>
              </a:solidFill>
              <a:miter lim="800000"/>
              <a:headEnd/>
              <a:tailEnd/>
            </a:ln>
            <a:effectLst/>
          </p:spPr>
          <p:txBody>
            <a:bodyPr/>
            <a:lstStyle/>
            <a:p>
              <a:endParaRPr lang="en-US"/>
            </a:p>
          </p:txBody>
        </p:sp>
        <p:sp>
          <p:nvSpPr>
            <p:cNvPr id="323618" name="Line 34"/>
            <p:cNvSpPr>
              <a:spLocks noChangeShapeType="1"/>
            </p:cNvSpPr>
            <p:nvPr/>
          </p:nvSpPr>
          <p:spPr bwMode="auto">
            <a:xfrm>
              <a:off x="1592" y="2739"/>
              <a:ext cx="60" cy="1"/>
            </a:xfrm>
            <a:prstGeom prst="line">
              <a:avLst/>
            </a:prstGeom>
            <a:noFill/>
            <a:ln w="0" cap="sq">
              <a:solidFill>
                <a:schemeClr val="tx2"/>
              </a:solidFill>
              <a:miter lim="800000"/>
              <a:headEnd/>
              <a:tailEnd/>
            </a:ln>
            <a:effectLst/>
          </p:spPr>
          <p:txBody>
            <a:bodyPr/>
            <a:lstStyle/>
            <a:p>
              <a:endParaRPr lang="en-US"/>
            </a:p>
          </p:txBody>
        </p:sp>
        <p:sp>
          <p:nvSpPr>
            <p:cNvPr id="323619" name="Line 35"/>
            <p:cNvSpPr>
              <a:spLocks noChangeShapeType="1"/>
            </p:cNvSpPr>
            <p:nvPr/>
          </p:nvSpPr>
          <p:spPr bwMode="auto">
            <a:xfrm>
              <a:off x="1592" y="2299"/>
              <a:ext cx="60" cy="1"/>
            </a:xfrm>
            <a:prstGeom prst="line">
              <a:avLst/>
            </a:prstGeom>
            <a:noFill/>
            <a:ln w="0" cap="sq">
              <a:solidFill>
                <a:schemeClr val="tx2"/>
              </a:solidFill>
              <a:miter lim="800000"/>
              <a:headEnd/>
              <a:tailEnd/>
            </a:ln>
            <a:effectLst/>
          </p:spPr>
          <p:txBody>
            <a:bodyPr/>
            <a:lstStyle/>
            <a:p>
              <a:endParaRPr lang="en-US"/>
            </a:p>
          </p:txBody>
        </p:sp>
        <p:sp>
          <p:nvSpPr>
            <p:cNvPr id="323620" name="Line 36"/>
            <p:cNvSpPr>
              <a:spLocks noChangeShapeType="1"/>
            </p:cNvSpPr>
            <p:nvPr/>
          </p:nvSpPr>
          <p:spPr bwMode="auto">
            <a:xfrm>
              <a:off x="1592" y="1859"/>
              <a:ext cx="60" cy="1"/>
            </a:xfrm>
            <a:prstGeom prst="line">
              <a:avLst/>
            </a:prstGeom>
            <a:noFill/>
            <a:ln w="0" cap="sq">
              <a:solidFill>
                <a:schemeClr val="tx2"/>
              </a:solidFill>
              <a:miter lim="800000"/>
              <a:headEnd/>
              <a:tailEnd/>
            </a:ln>
            <a:effectLst/>
          </p:spPr>
          <p:txBody>
            <a:bodyPr/>
            <a:lstStyle/>
            <a:p>
              <a:endParaRPr lang="en-US"/>
            </a:p>
          </p:txBody>
        </p:sp>
        <p:sp>
          <p:nvSpPr>
            <p:cNvPr id="323621" name="Line 37"/>
            <p:cNvSpPr>
              <a:spLocks noChangeShapeType="1"/>
            </p:cNvSpPr>
            <p:nvPr/>
          </p:nvSpPr>
          <p:spPr bwMode="auto">
            <a:xfrm>
              <a:off x="1592" y="1419"/>
              <a:ext cx="60" cy="1"/>
            </a:xfrm>
            <a:prstGeom prst="line">
              <a:avLst/>
            </a:prstGeom>
            <a:noFill/>
            <a:ln w="0" cap="sq">
              <a:solidFill>
                <a:schemeClr val="tx2"/>
              </a:solidFill>
              <a:miter lim="800000"/>
              <a:headEnd/>
              <a:tailEnd/>
            </a:ln>
            <a:effectLst/>
          </p:spPr>
          <p:txBody>
            <a:bodyPr/>
            <a:lstStyle/>
            <a:p>
              <a:endParaRPr lang="en-US"/>
            </a:p>
          </p:txBody>
        </p:sp>
        <p:sp>
          <p:nvSpPr>
            <p:cNvPr id="323622" name="Line 38"/>
            <p:cNvSpPr>
              <a:spLocks noChangeShapeType="1"/>
            </p:cNvSpPr>
            <p:nvPr/>
          </p:nvSpPr>
          <p:spPr bwMode="auto">
            <a:xfrm>
              <a:off x="1652" y="3179"/>
              <a:ext cx="3371" cy="1"/>
            </a:xfrm>
            <a:prstGeom prst="line">
              <a:avLst/>
            </a:prstGeom>
            <a:noFill/>
            <a:ln w="0" cap="sq">
              <a:solidFill>
                <a:schemeClr val="tx2"/>
              </a:solidFill>
              <a:miter lim="800000"/>
              <a:headEnd/>
              <a:tailEnd/>
            </a:ln>
            <a:effectLst/>
          </p:spPr>
          <p:txBody>
            <a:bodyPr/>
            <a:lstStyle/>
            <a:p>
              <a:endParaRPr lang="en-US"/>
            </a:p>
          </p:txBody>
        </p:sp>
        <p:sp>
          <p:nvSpPr>
            <p:cNvPr id="323623" name="Line 39"/>
            <p:cNvSpPr>
              <a:spLocks noChangeShapeType="1"/>
            </p:cNvSpPr>
            <p:nvPr/>
          </p:nvSpPr>
          <p:spPr bwMode="auto">
            <a:xfrm flipV="1">
              <a:off x="1652" y="3134"/>
              <a:ext cx="1" cy="90"/>
            </a:xfrm>
            <a:prstGeom prst="line">
              <a:avLst/>
            </a:prstGeom>
            <a:noFill/>
            <a:ln w="0" cap="sq">
              <a:solidFill>
                <a:schemeClr val="tx2"/>
              </a:solidFill>
              <a:miter lim="800000"/>
              <a:headEnd/>
              <a:tailEnd/>
            </a:ln>
            <a:effectLst/>
          </p:spPr>
          <p:txBody>
            <a:bodyPr/>
            <a:lstStyle/>
            <a:p>
              <a:endParaRPr lang="en-US"/>
            </a:p>
          </p:txBody>
        </p:sp>
        <p:sp>
          <p:nvSpPr>
            <p:cNvPr id="323624" name="Line 40"/>
            <p:cNvSpPr>
              <a:spLocks noChangeShapeType="1"/>
            </p:cNvSpPr>
            <p:nvPr/>
          </p:nvSpPr>
          <p:spPr bwMode="auto">
            <a:xfrm flipV="1">
              <a:off x="1786" y="3134"/>
              <a:ext cx="1" cy="90"/>
            </a:xfrm>
            <a:prstGeom prst="line">
              <a:avLst/>
            </a:prstGeom>
            <a:noFill/>
            <a:ln w="0" cap="sq">
              <a:solidFill>
                <a:schemeClr val="tx2"/>
              </a:solidFill>
              <a:miter lim="800000"/>
              <a:headEnd/>
              <a:tailEnd/>
            </a:ln>
            <a:effectLst/>
          </p:spPr>
          <p:txBody>
            <a:bodyPr/>
            <a:lstStyle/>
            <a:p>
              <a:endParaRPr lang="en-US"/>
            </a:p>
          </p:txBody>
        </p:sp>
        <p:sp>
          <p:nvSpPr>
            <p:cNvPr id="323625" name="Line 41"/>
            <p:cNvSpPr>
              <a:spLocks noChangeShapeType="1"/>
            </p:cNvSpPr>
            <p:nvPr/>
          </p:nvSpPr>
          <p:spPr bwMode="auto">
            <a:xfrm flipV="1">
              <a:off x="1920" y="3134"/>
              <a:ext cx="1" cy="90"/>
            </a:xfrm>
            <a:prstGeom prst="line">
              <a:avLst/>
            </a:prstGeom>
            <a:noFill/>
            <a:ln w="0" cap="sq">
              <a:solidFill>
                <a:schemeClr val="tx2"/>
              </a:solidFill>
              <a:miter lim="800000"/>
              <a:headEnd/>
              <a:tailEnd/>
            </a:ln>
            <a:effectLst/>
          </p:spPr>
          <p:txBody>
            <a:bodyPr/>
            <a:lstStyle/>
            <a:p>
              <a:endParaRPr lang="en-US"/>
            </a:p>
          </p:txBody>
        </p:sp>
        <p:sp>
          <p:nvSpPr>
            <p:cNvPr id="323626" name="Line 42"/>
            <p:cNvSpPr>
              <a:spLocks noChangeShapeType="1"/>
            </p:cNvSpPr>
            <p:nvPr/>
          </p:nvSpPr>
          <p:spPr bwMode="auto">
            <a:xfrm flipV="1">
              <a:off x="2055" y="3134"/>
              <a:ext cx="1" cy="90"/>
            </a:xfrm>
            <a:prstGeom prst="line">
              <a:avLst/>
            </a:prstGeom>
            <a:noFill/>
            <a:ln w="0" cap="sq">
              <a:solidFill>
                <a:schemeClr val="tx2"/>
              </a:solidFill>
              <a:miter lim="800000"/>
              <a:headEnd/>
              <a:tailEnd/>
            </a:ln>
            <a:effectLst/>
          </p:spPr>
          <p:txBody>
            <a:bodyPr/>
            <a:lstStyle/>
            <a:p>
              <a:endParaRPr lang="en-US"/>
            </a:p>
          </p:txBody>
        </p:sp>
        <p:sp>
          <p:nvSpPr>
            <p:cNvPr id="323627" name="Line 43"/>
            <p:cNvSpPr>
              <a:spLocks noChangeShapeType="1"/>
            </p:cNvSpPr>
            <p:nvPr/>
          </p:nvSpPr>
          <p:spPr bwMode="auto">
            <a:xfrm flipV="1">
              <a:off x="2189" y="3134"/>
              <a:ext cx="1" cy="90"/>
            </a:xfrm>
            <a:prstGeom prst="line">
              <a:avLst/>
            </a:prstGeom>
            <a:noFill/>
            <a:ln w="0" cap="sq">
              <a:solidFill>
                <a:schemeClr val="tx2"/>
              </a:solidFill>
              <a:miter lim="800000"/>
              <a:headEnd/>
              <a:tailEnd/>
            </a:ln>
            <a:effectLst/>
          </p:spPr>
          <p:txBody>
            <a:bodyPr/>
            <a:lstStyle/>
            <a:p>
              <a:endParaRPr lang="en-US"/>
            </a:p>
          </p:txBody>
        </p:sp>
        <p:sp>
          <p:nvSpPr>
            <p:cNvPr id="323628" name="Line 44"/>
            <p:cNvSpPr>
              <a:spLocks noChangeShapeType="1"/>
            </p:cNvSpPr>
            <p:nvPr/>
          </p:nvSpPr>
          <p:spPr bwMode="auto">
            <a:xfrm flipV="1">
              <a:off x="2323" y="3134"/>
              <a:ext cx="1" cy="90"/>
            </a:xfrm>
            <a:prstGeom prst="line">
              <a:avLst/>
            </a:prstGeom>
            <a:noFill/>
            <a:ln w="0" cap="sq">
              <a:solidFill>
                <a:schemeClr val="tx2"/>
              </a:solidFill>
              <a:miter lim="800000"/>
              <a:headEnd/>
              <a:tailEnd/>
            </a:ln>
            <a:effectLst/>
          </p:spPr>
          <p:txBody>
            <a:bodyPr/>
            <a:lstStyle/>
            <a:p>
              <a:endParaRPr lang="en-US"/>
            </a:p>
          </p:txBody>
        </p:sp>
        <p:sp>
          <p:nvSpPr>
            <p:cNvPr id="323629" name="Line 45"/>
            <p:cNvSpPr>
              <a:spLocks noChangeShapeType="1"/>
            </p:cNvSpPr>
            <p:nvPr/>
          </p:nvSpPr>
          <p:spPr bwMode="auto">
            <a:xfrm flipV="1">
              <a:off x="2457" y="3134"/>
              <a:ext cx="1" cy="90"/>
            </a:xfrm>
            <a:prstGeom prst="line">
              <a:avLst/>
            </a:prstGeom>
            <a:noFill/>
            <a:ln w="0" cap="sq">
              <a:solidFill>
                <a:schemeClr val="tx2"/>
              </a:solidFill>
              <a:miter lim="800000"/>
              <a:headEnd/>
              <a:tailEnd/>
            </a:ln>
            <a:effectLst/>
          </p:spPr>
          <p:txBody>
            <a:bodyPr/>
            <a:lstStyle/>
            <a:p>
              <a:endParaRPr lang="en-US"/>
            </a:p>
          </p:txBody>
        </p:sp>
        <p:sp>
          <p:nvSpPr>
            <p:cNvPr id="323630" name="Line 46"/>
            <p:cNvSpPr>
              <a:spLocks noChangeShapeType="1"/>
            </p:cNvSpPr>
            <p:nvPr/>
          </p:nvSpPr>
          <p:spPr bwMode="auto">
            <a:xfrm flipV="1">
              <a:off x="2599" y="3134"/>
              <a:ext cx="1" cy="90"/>
            </a:xfrm>
            <a:prstGeom prst="line">
              <a:avLst/>
            </a:prstGeom>
            <a:noFill/>
            <a:ln w="0" cap="sq">
              <a:solidFill>
                <a:schemeClr val="tx2"/>
              </a:solidFill>
              <a:miter lim="800000"/>
              <a:headEnd/>
              <a:tailEnd/>
            </a:ln>
            <a:effectLst/>
          </p:spPr>
          <p:txBody>
            <a:bodyPr/>
            <a:lstStyle/>
            <a:p>
              <a:endParaRPr lang="en-US"/>
            </a:p>
          </p:txBody>
        </p:sp>
        <p:sp>
          <p:nvSpPr>
            <p:cNvPr id="323631" name="Line 47"/>
            <p:cNvSpPr>
              <a:spLocks noChangeShapeType="1"/>
            </p:cNvSpPr>
            <p:nvPr/>
          </p:nvSpPr>
          <p:spPr bwMode="auto">
            <a:xfrm flipV="1">
              <a:off x="2733" y="3134"/>
              <a:ext cx="1" cy="90"/>
            </a:xfrm>
            <a:prstGeom prst="line">
              <a:avLst/>
            </a:prstGeom>
            <a:noFill/>
            <a:ln w="0" cap="sq">
              <a:solidFill>
                <a:schemeClr val="tx2"/>
              </a:solidFill>
              <a:miter lim="800000"/>
              <a:headEnd/>
              <a:tailEnd/>
            </a:ln>
            <a:effectLst/>
          </p:spPr>
          <p:txBody>
            <a:bodyPr/>
            <a:lstStyle/>
            <a:p>
              <a:endParaRPr lang="en-US"/>
            </a:p>
          </p:txBody>
        </p:sp>
        <p:sp>
          <p:nvSpPr>
            <p:cNvPr id="323632" name="Line 48"/>
            <p:cNvSpPr>
              <a:spLocks noChangeShapeType="1"/>
            </p:cNvSpPr>
            <p:nvPr/>
          </p:nvSpPr>
          <p:spPr bwMode="auto">
            <a:xfrm flipV="1">
              <a:off x="2868" y="3134"/>
              <a:ext cx="1" cy="90"/>
            </a:xfrm>
            <a:prstGeom prst="line">
              <a:avLst/>
            </a:prstGeom>
            <a:noFill/>
            <a:ln w="0" cap="sq">
              <a:solidFill>
                <a:schemeClr val="tx2"/>
              </a:solidFill>
              <a:miter lim="800000"/>
              <a:headEnd/>
              <a:tailEnd/>
            </a:ln>
            <a:effectLst/>
          </p:spPr>
          <p:txBody>
            <a:bodyPr/>
            <a:lstStyle/>
            <a:p>
              <a:endParaRPr lang="en-US"/>
            </a:p>
          </p:txBody>
        </p:sp>
        <p:sp>
          <p:nvSpPr>
            <p:cNvPr id="323633" name="Line 49"/>
            <p:cNvSpPr>
              <a:spLocks noChangeShapeType="1"/>
            </p:cNvSpPr>
            <p:nvPr/>
          </p:nvSpPr>
          <p:spPr bwMode="auto">
            <a:xfrm flipV="1">
              <a:off x="3002" y="3134"/>
              <a:ext cx="1" cy="90"/>
            </a:xfrm>
            <a:prstGeom prst="line">
              <a:avLst/>
            </a:prstGeom>
            <a:noFill/>
            <a:ln w="0" cap="sq">
              <a:solidFill>
                <a:schemeClr val="tx2"/>
              </a:solidFill>
              <a:miter lim="800000"/>
              <a:headEnd/>
              <a:tailEnd/>
            </a:ln>
            <a:effectLst/>
          </p:spPr>
          <p:txBody>
            <a:bodyPr/>
            <a:lstStyle/>
            <a:p>
              <a:endParaRPr lang="en-US"/>
            </a:p>
          </p:txBody>
        </p:sp>
        <p:sp>
          <p:nvSpPr>
            <p:cNvPr id="323634" name="Line 50"/>
            <p:cNvSpPr>
              <a:spLocks noChangeShapeType="1"/>
            </p:cNvSpPr>
            <p:nvPr/>
          </p:nvSpPr>
          <p:spPr bwMode="auto">
            <a:xfrm flipV="1">
              <a:off x="3136" y="3134"/>
              <a:ext cx="1" cy="90"/>
            </a:xfrm>
            <a:prstGeom prst="line">
              <a:avLst/>
            </a:prstGeom>
            <a:noFill/>
            <a:ln w="0" cap="sq">
              <a:solidFill>
                <a:schemeClr val="tx2"/>
              </a:solidFill>
              <a:miter lim="800000"/>
              <a:headEnd/>
              <a:tailEnd/>
            </a:ln>
            <a:effectLst/>
          </p:spPr>
          <p:txBody>
            <a:bodyPr/>
            <a:lstStyle/>
            <a:p>
              <a:endParaRPr lang="en-US"/>
            </a:p>
          </p:txBody>
        </p:sp>
        <p:sp>
          <p:nvSpPr>
            <p:cNvPr id="323635" name="Line 51"/>
            <p:cNvSpPr>
              <a:spLocks noChangeShapeType="1"/>
            </p:cNvSpPr>
            <p:nvPr/>
          </p:nvSpPr>
          <p:spPr bwMode="auto">
            <a:xfrm flipV="1">
              <a:off x="3270" y="3134"/>
              <a:ext cx="1" cy="90"/>
            </a:xfrm>
            <a:prstGeom prst="line">
              <a:avLst/>
            </a:prstGeom>
            <a:noFill/>
            <a:ln w="0" cap="sq">
              <a:solidFill>
                <a:schemeClr val="tx2"/>
              </a:solidFill>
              <a:miter lim="800000"/>
              <a:headEnd/>
              <a:tailEnd/>
            </a:ln>
            <a:effectLst/>
          </p:spPr>
          <p:txBody>
            <a:bodyPr/>
            <a:lstStyle/>
            <a:p>
              <a:endParaRPr lang="en-US"/>
            </a:p>
          </p:txBody>
        </p:sp>
        <p:sp>
          <p:nvSpPr>
            <p:cNvPr id="323636" name="Line 52"/>
            <p:cNvSpPr>
              <a:spLocks noChangeShapeType="1"/>
            </p:cNvSpPr>
            <p:nvPr/>
          </p:nvSpPr>
          <p:spPr bwMode="auto">
            <a:xfrm flipV="1">
              <a:off x="3405" y="3134"/>
              <a:ext cx="1" cy="90"/>
            </a:xfrm>
            <a:prstGeom prst="line">
              <a:avLst/>
            </a:prstGeom>
            <a:noFill/>
            <a:ln w="0" cap="sq">
              <a:solidFill>
                <a:schemeClr val="tx2"/>
              </a:solidFill>
              <a:miter lim="800000"/>
              <a:headEnd/>
              <a:tailEnd/>
            </a:ln>
            <a:effectLst/>
          </p:spPr>
          <p:txBody>
            <a:bodyPr/>
            <a:lstStyle/>
            <a:p>
              <a:endParaRPr lang="en-US"/>
            </a:p>
          </p:txBody>
        </p:sp>
        <p:sp>
          <p:nvSpPr>
            <p:cNvPr id="323637" name="Line 53"/>
            <p:cNvSpPr>
              <a:spLocks noChangeShapeType="1"/>
            </p:cNvSpPr>
            <p:nvPr/>
          </p:nvSpPr>
          <p:spPr bwMode="auto">
            <a:xfrm flipV="1">
              <a:off x="3539" y="3134"/>
              <a:ext cx="1" cy="90"/>
            </a:xfrm>
            <a:prstGeom prst="line">
              <a:avLst/>
            </a:prstGeom>
            <a:noFill/>
            <a:ln w="0" cap="sq">
              <a:solidFill>
                <a:schemeClr val="tx2"/>
              </a:solidFill>
              <a:miter lim="800000"/>
              <a:headEnd/>
              <a:tailEnd/>
            </a:ln>
            <a:effectLst/>
          </p:spPr>
          <p:txBody>
            <a:bodyPr/>
            <a:lstStyle/>
            <a:p>
              <a:endParaRPr lang="en-US"/>
            </a:p>
          </p:txBody>
        </p:sp>
        <p:sp>
          <p:nvSpPr>
            <p:cNvPr id="323638" name="Line 54"/>
            <p:cNvSpPr>
              <a:spLocks noChangeShapeType="1"/>
            </p:cNvSpPr>
            <p:nvPr/>
          </p:nvSpPr>
          <p:spPr bwMode="auto">
            <a:xfrm flipV="1">
              <a:off x="3673" y="3134"/>
              <a:ext cx="1" cy="90"/>
            </a:xfrm>
            <a:prstGeom prst="line">
              <a:avLst/>
            </a:prstGeom>
            <a:noFill/>
            <a:ln w="0" cap="sq">
              <a:solidFill>
                <a:schemeClr val="tx2"/>
              </a:solidFill>
              <a:miter lim="800000"/>
              <a:headEnd/>
              <a:tailEnd/>
            </a:ln>
            <a:effectLst/>
          </p:spPr>
          <p:txBody>
            <a:bodyPr/>
            <a:lstStyle/>
            <a:p>
              <a:endParaRPr lang="en-US"/>
            </a:p>
          </p:txBody>
        </p:sp>
        <p:sp>
          <p:nvSpPr>
            <p:cNvPr id="323639" name="Line 55"/>
            <p:cNvSpPr>
              <a:spLocks noChangeShapeType="1"/>
            </p:cNvSpPr>
            <p:nvPr/>
          </p:nvSpPr>
          <p:spPr bwMode="auto">
            <a:xfrm flipV="1">
              <a:off x="3808" y="3134"/>
              <a:ext cx="1" cy="90"/>
            </a:xfrm>
            <a:prstGeom prst="line">
              <a:avLst/>
            </a:prstGeom>
            <a:noFill/>
            <a:ln w="0" cap="sq">
              <a:solidFill>
                <a:schemeClr val="tx2"/>
              </a:solidFill>
              <a:miter lim="800000"/>
              <a:headEnd/>
              <a:tailEnd/>
            </a:ln>
            <a:effectLst/>
          </p:spPr>
          <p:txBody>
            <a:bodyPr/>
            <a:lstStyle/>
            <a:p>
              <a:endParaRPr lang="en-US"/>
            </a:p>
          </p:txBody>
        </p:sp>
        <p:sp>
          <p:nvSpPr>
            <p:cNvPr id="323640" name="Line 56"/>
            <p:cNvSpPr>
              <a:spLocks noChangeShapeType="1"/>
            </p:cNvSpPr>
            <p:nvPr/>
          </p:nvSpPr>
          <p:spPr bwMode="auto">
            <a:xfrm flipV="1">
              <a:off x="3942" y="3134"/>
              <a:ext cx="1" cy="90"/>
            </a:xfrm>
            <a:prstGeom prst="line">
              <a:avLst/>
            </a:prstGeom>
            <a:noFill/>
            <a:ln w="0" cap="sq">
              <a:solidFill>
                <a:schemeClr val="tx2"/>
              </a:solidFill>
              <a:miter lim="800000"/>
              <a:headEnd/>
              <a:tailEnd/>
            </a:ln>
            <a:effectLst/>
          </p:spPr>
          <p:txBody>
            <a:bodyPr/>
            <a:lstStyle/>
            <a:p>
              <a:endParaRPr lang="en-US"/>
            </a:p>
          </p:txBody>
        </p:sp>
        <p:sp>
          <p:nvSpPr>
            <p:cNvPr id="323641" name="Line 57"/>
            <p:cNvSpPr>
              <a:spLocks noChangeShapeType="1"/>
            </p:cNvSpPr>
            <p:nvPr/>
          </p:nvSpPr>
          <p:spPr bwMode="auto">
            <a:xfrm flipV="1">
              <a:off x="4076" y="3134"/>
              <a:ext cx="1" cy="90"/>
            </a:xfrm>
            <a:prstGeom prst="line">
              <a:avLst/>
            </a:prstGeom>
            <a:noFill/>
            <a:ln w="0" cap="sq">
              <a:solidFill>
                <a:schemeClr val="tx2"/>
              </a:solidFill>
              <a:miter lim="800000"/>
              <a:headEnd/>
              <a:tailEnd/>
            </a:ln>
            <a:effectLst/>
          </p:spPr>
          <p:txBody>
            <a:bodyPr/>
            <a:lstStyle/>
            <a:p>
              <a:endParaRPr lang="en-US"/>
            </a:p>
          </p:txBody>
        </p:sp>
        <p:sp>
          <p:nvSpPr>
            <p:cNvPr id="323642" name="Line 58"/>
            <p:cNvSpPr>
              <a:spLocks noChangeShapeType="1"/>
            </p:cNvSpPr>
            <p:nvPr/>
          </p:nvSpPr>
          <p:spPr bwMode="auto">
            <a:xfrm flipV="1">
              <a:off x="4218" y="3134"/>
              <a:ext cx="1" cy="90"/>
            </a:xfrm>
            <a:prstGeom prst="line">
              <a:avLst/>
            </a:prstGeom>
            <a:noFill/>
            <a:ln w="0" cap="sq">
              <a:solidFill>
                <a:schemeClr val="tx2"/>
              </a:solidFill>
              <a:miter lim="800000"/>
              <a:headEnd/>
              <a:tailEnd/>
            </a:ln>
            <a:effectLst/>
          </p:spPr>
          <p:txBody>
            <a:bodyPr/>
            <a:lstStyle/>
            <a:p>
              <a:endParaRPr lang="en-US"/>
            </a:p>
          </p:txBody>
        </p:sp>
        <p:sp>
          <p:nvSpPr>
            <p:cNvPr id="323643" name="Line 59"/>
            <p:cNvSpPr>
              <a:spLocks noChangeShapeType="1"/>
            </p:cNvSpPr>
            <p:nvPr/>
          </p:nvSpPr>
          <p:spPr bwMode="auto">
            <a:xfrm flipV="1">
              <a:off x="4352" y="3134"/>
              <a:ext cx="1" cy="90"/>
            </a:xfrm>
            <a:prstGeom prst="line">
              <a:avLst/>
            </a:prstGeom>
            <a:noFill/>
            <a:ln w="0" cap="sq">
              <a:solidFill>
                <a:schemeClr val="tx2"/>
              </a:solidFill>
              <a:miter lim="800000"/>
              <a:headEnd/>
              <a:tailEnd/>
            </a:ln>
            <a:effectLst/>
          </p:spPr>
          <p:txBody>
            <a:bodyPr/>
            <a:lstStyle/>
            <a:p>
              <a:endParaRPr lang="en-US"/>
            </a:p>
          </p:txBody>
        </p:sp>
        <p:sp>
          <p:nvSpPr>
            <p:cNvPr id="323644" name="Line 60"/>
            <p:cNvSpPr>
              <a:spLocks noChangeShapeType="1"/>
            </p:cNvSpPr>
            <p:nvPr/>
          </p:nvSpPr>
          <p:spPr bwMode="auto">
            <a:xfrm flipV="1">
              <a:off x="4486" y="3134"/>
              <a:ext cx="1" cy="90"/>
            </a:xfrm>
            <a:prstGeom prst="line">
              <a:avLst/>
            </a:prstGeom>
            <a:noFill/>
            <a:ln w="0" cap="sq">
              <a:solidFill>
                <a:schemeClr val="tx2"/>
              </a:solidFill>
              <a:miter lim="800000"/>
              <a:headEnd/>
              <a:tailEnd/>
            </a:ln>
            <a:effectLst/>
          </p:spPr>
          <p:txBody>
            <a:bodyPr/>
            <a:lstStyle/>
            <a:p>
              <a:endParaRPr lang="en-US"/>
            </a:p>
          </p:txBody>
        </p:sp>
        <p:sp>
          <p:nvSpPr>
            <p:cNvPr id="323645" name="Line 61"/>
            <p:cNvSpPr>
              <a:spLocks noChangeShapeType="1"/>
            </p:cNvSpPr>
            <p:nvPr/>
          </p:nvSpPr>
          <p:spPr bwMode="auto">
            <a:xfrm flipV="1">
              <a:off x="4621" y="3134"/>
              <a:ext cx="1" cy="90"/>
            </a:xfrm>
            <a:prstGeom prst="line">
              <a:avLst/>
            </a:prstGeom>
            <a:noFill/>
            <a:ln w="0" cap="sq">
              <a:solidFill>
                <a:schemeClr val="tx2"/>
              </a:solidFill>
              <a:miter lim="800000"/>
              <a:headEnd/>
              <a:tailEnd/>
            </a:ln>
            <a:effectLst/>
          </p:spPr>
          <p:txBody>
            <a:bodyPr/>
            <a:lstStyle/>
            <a:p>
              <a:endParaRPr lang="en-US"/>
            </a:p>
          </p:txBody>
        </p:sp>
        <p:sp>
          <p:nvSpPr>
            <p:cNvPr id="323646" name="Line 62"/>
            <p:cNvSpPr>
              <a:spLocks noChangeShapeType="1"/>
            </p:cNvSpPr>
            <p:nvPr/>
          </p:nvSpPr>
          <p:spPr bwMode="auto">
            <a:xfrm flipV="1">
              <a:off x="4755" y="3134"/>
              <a:ext cx="1" cy="90"/>
            </a:xfrm>
            <a:prstGeom prst="line">
              <a:avLst/>
            </a:prstGeom>
            <a:noFill/>
            <a:ln w="0" cap="sq">
              <a:solidFill>
                <a:schemeClr val="tx2"/>
              </a:solidFill>
              <a:miter lim="800000"/>
              <a:headEnd/>
              <a:tailEnd/>
            </a:ln>
            <a:effectLst/>
          </p:spPr>
          <p:txBody>
            <a:bodyPr/>
            <a:lstStyle/>
            <a:p>
              <a:endParaRPr lang="en-US"/>
            </a:p>
          </p:txBody>
        </p:sp>
        <p:sp>
          <p:nvSpPr>
            <p:cNvPr id="323647" name="Line 63"/>
            <p:cNvSpPr>
              <a:spLocks noChangeShapeType="1"/>
            </p:cNvSpPr>
            <p:nvPr/>
          </p:nvSpPr>
          <p:spPr bwMode="auto">
            <a:xfrm flipV="1">
              <a:off x="4889" y="3134"/>
              <a:ext cx="1" cy="90"/>
            </a:xfrm>
            <a:prstGeom prst="line">
              <a:avLst/>
            </a:prstGeom>
            <a:noFill/>
            <a:ln w="0" cap="sq">
              <a:solidFill>
                <a:schemeClr val="tx2"/>
              </a:solidFill>
              <a:miter lim="800000"/>
              <a:headEnd/>
              <a:tailEnd/>
            </a:ln>
            <a:effectLst/>
          </p:spPr>
          <p:txBody>
            <a:bodyPr/>
            <a:lstStyle/>
            <a:p>
              <a:endParaRPr lang="en-US"/>
            </a:p>
          </p:txBody>
        </p:sp>
        <p:sp>
          <p:nvSpPr>
            <p:cNvPr id="323648" name="Line 64"/>
            <p:cNvSpPr>
              <a:spLocks noChangeShapeType="1"/>
            </p:cNvSpPr>
            <p:nvPr/>
          </p:nvSpPr>
          <p:spPr bwMode="auto">
            <a:xfrm flipV="1">
              <a:off x="5023" y="3134"/>
              <a:ext cx="1" cy="90"/>
            </a:xfrm>
            <a:prstGeom prst="line">
              <a:avLst/>
            </a:prstGeom>
            <a:noFill/>
            <a:ln w="0" cap="sq">
              <a:solidFill>
                <a:schemeClr val="tx2"/>
              </a:solidFill>
              <a:miter lim="800000"/>
              <a:headEnd/>
              <a:tailEnd/>
            </a:ln>
            <a:effectLst/>
          </p:spPr>
          <p:txBody>
            <a:bodyPr/>
            <a:lstStyle/>
            <a:p>
              <a:endParaRPr lang="en-US"/>
            </a:p>
          </p:txBody>
        </p:sp>
        <p:sp>
          <p:nvSpPr>
            <p:cNvPr id="323649" name="Line 65"/>
            <p:cNvSpPr>
              <a:spLocks noChangeShapeType="1"/>
            </p:cNvSpPr>
            <p:nvPr/>
          </p:nvSpPr>
          <p:spPr bwMode="auto">
            <a:xfrm flipV="1">
              <a:off x="1652" y="3179"/>
              <a:ext cx="1" cy="60"/>
            </a:xfrm>
            <a:prstGeom prst="line">
              <a:avLst/>
            </a:prstGeom>
            <a:noFill/>
            <a:ln w="0" cap="sq">
              <a:solidFill>
                <a:schemeClr val="tx2"/>
              </a:solidFill>
              <a:miter lim="800000"/>
              <a:headEnd/>
              <a:tailEnd/>
            </a:ln>
            <a:effectLst/>
          </p:spPr>
          <p:txBody>
            <a:bodyPr/>
            <a:lstStyle/>
            <a:p>
              <a:endParaRPr lang="en-US"/>
            </a:p>
          </p:txBody>
        </p:sp>
        <p:sp>
          <p:nvSpPr>
            <p:cNvPr id="323650" name="Line 66"/>
            <p:cNvSpPr>
              <a:spLocks noChangeShapeType="1"/>
            </p:cNvSpPr>
            <p:nvPr/>
          </p:nvSpPr>
          <p:spPr bwMode="auto">
            <a:xfrm flipV="1">
              <a:off x="2323" y="3179"/>
              <a:ext cx="1" cy="60"/>
            </a:xfrm>
            <a:prstGeom prst="line">
              <a:avLst/>
            </a:prstGeom>
            <a:noFill/>
            <a:ln w="0" cap="sq">
              <a:solidFill>
                <a:schemeClr val="tx2"/>
              </a:solidFill>
              <a:miter lim="800000"/>
              <a:headEnd/>
              <a:tailEnd/>
            </a:ln>
            <a:effectLst/>
          </p:spPr>
          <p:txBody>
            <a:bodyPr/>
            <a:lstStyle/>
            <a:p>
              <a:endParaRPr lang="en-US"/>
            </a:p>
          </p:txBody>
        </p:sp>
        <p:sp>
          <p:nvSpPr>
            <p:cNvPr id="323651" name="Line 67"/>
            <p:cNvSpPr>
              <a:spLocks noChangeShapeType="1"/>
            </p:cNvSpPr>
            <p:nvPr/>
          </p:nvSpPr>
          <p:spPr bwMode="auto">
            <a:xfrm flipV="1">
              <a:off x="3002" y="3179"/>
              <a:ext cx="1" cy="60"/>
            </a:xfrm>
            <a:prstGeom prst="line">
              <a:avLst/>
            </a:prstGeom>
            <a:noFill/>
            <a:ln w="0" cap="sq">
              <a:solidFill>
                <a:schemeClr val="tx2"/>
              </a:solidFill>
              <a:miter lim="800000"/>
              <a:headEnd/>
              <a:tailEnd/>
            </a:ln>
            <a:effectLst/>
          </p:spPr>
          <p:txBody>
            <a:bodyPr/>
            <a:lstStyle/>
            <a:p>
              <a:endParaRPr lang="en-US"/>
            </a:p>
          </p:txBody>
        </p:sp>
        <p:sp>
          <p:nvSpPr>
            <p:cNvPr id="323652" name="Line 68"/>
            <p:cNvSpPr>
              <a:spLocks noChangeShapeType="1"/>
            </p:cNvSpPr>
            <p:nvPr/>
          </p:nvSpPr>
          <p:spPr bwMode="auto">
            <a:xfrm flipV="1">
              <a:off x="3673" y="3179"/>
              <a:ext cx="1" cy="60"/>
            </a:xfrm>
            <a:prstGeom prst="line">
              <a:avLst/>
            </a:prstGeom>
            <a:noFill/>
            <a:ln w="0" cap="sq">
              <a:solidFill>
                <a:schemeClr val="tx2"/>
              </a:solidFill>
              <a:miter lim="800000"/>
              <a:headEnd/>
              <a:tailEnd/>
            </a:ln>
            <a:effectLst/>
          </p:spPr>
          <p:txBody>
            <a:bodyPr/>
            <a:lstStyle/>
            <a:p>
              <a:endParaRPr lang="en-US"/>
            </a:p>
          </p:txBody>
        </p:sp>
        <p:sp>
          <p:nvSpPr>
            <p:cNvPr id="323653" name="Line 69"/>
            <p:cNvSpPr>
              <a:spLocks noChangeShapeType="1"/>
            </p:cNvSpPr>
            <p:nvPr/>
          </p:nvSpPr>
          <p:spPr bwMode="auto">
            <a:xfrm flipV="1">
              <a:off x="4352" y="3179"/>
              <a:ext cx="1" cy="60"/>
            </a:xfrm>
            <a:prstGeom prst="line">
              <a:avLst/>
            </a:prstGeom>
            <a:noFill/>
            <a:ln w="0" cap="sq">
              <a:solidFill>
                <a:schemeClr val="tx2"/>
              </a:solidFill>
              <a:miter lim="800000"/>
              <a:headEnd/>
              <a:tailEnd/>
            </a:ln>
            <a:effectLst/>
          </p:spPr>
          <p:txBody>
            <a:bodyPr/>
            <a:lstStyle/>
            <a:p>
              <a:endParaRPr lang="en-US"/>
            </a:p>
          </p:txBody>
        </p:sp>
        <p:sp>
          <p:nvSpPr>
            <p:cNvPr id="323654" name="Line 70"/>
            <p:cNvSpPr>
              <a:spLocks noChangeShapeType="1"/>
            </p:cNvSpPr>
            <p:nvPr/>
          </p:nvSpPr>
          <p:spPr bwMode="auto">
            <a:xfrm flipV="1">
              <a:off x="5023" y="3179"/>
              <a:ext cx="1" cy="60"/>
            </a:xfrm>
            <a:prstGeom prst="line">
              <a:avLst/>
            </a:prstGeom>
            <a:noFill/>
            <a:ln w="0" cap="sq">
              <a:solidFill>
                <a:schemeClr val="tx2"/>
              </a:solidFill>
              <a:miter lim="800000"/>
              <a:headEnd/>
              <a:tailEnd/>
            </a:ln>
            <a:effectLst/>
          </p:spPr>
          <p:txBody>
            <a:bodyPr/>
            <a:lstStyle/>
            <a:p>
              <a:endParaRPr lang="en-US"/>
            </a:p>
          </p:txBody>
        </p:sp>
        <p:grpSp>
          <p:nvGrpSpPr>
            <p:cNvPr id="323655" name="Group 71"/>
            <p:cNvGrpSpPr>
              <a:grpSpLocks/>
            </p:cNvGrpSpPr>
            <p:nvPr/>
          </p:nvGrpSpPr>
          <p:grpSpPr bwMode="auto">
            <a:xfrm>
              <a:off x="1652" y="1605"/>
              <a:ext cx="3371" cy="1313"/>
              <a:chOff x="1652" y="1605"/>
              <a:chExt cx="3371" cy="1313"/>
            </a:xfrm>
          </p:grpSpPr>
          <p:sp>
            <p:nvSpPr>
              <p:cNvPr id="323656" name="Freeform 72"/>
              <p:cNvSpPr>
                <a:spLocks/>
              </p:cNvSpPr>
              <p:nvPr/>
            </p:nvSpPr>
            <p:spPr bwMode="auto">
              <a:xfrm>
                <a:off x="1652" y="1605"/>
                <a:ext cx="171" cy="239"/>
              </a:xfrm>
              <a:custGeom>
                <a:avLst/>
                <a:gdLst/>
                <a:ahLst/>
                <a:cxnLst>
                  <a:cxn ang="0">
                    <a:pos x="0" y="0"/>
                  </a:cxn>
                  <a:cxn ang="0">
                    <a:pos x="89" y="120"/>
                  </a:cxn>
                  <a:cxn ang="0">
                    <a:pos x="127" y="179"/>
                  </a:cxn>
                  <a:cxn ang="0">
                    <a:pos x="171" y="239"/>
                  </a:cxn>
                </a:cxnLst>
                <a:rect l="0" t="0" r="r" b="b"/>
                <a:pathLst>
                  <a:path w="171" h="239">
                    <a:moveTo>
                      <a:pt x="0" y="0"/>
                    </a:moveTo>
                    <a:lnTo>
                      <a:pt x="89" y="120"/>
                    </a:lnTo>
                    <a:lnTo>
                      <a:pt x="127" y="179"/>
                    </a:lnTo>
                    <a:lnTo>
                      <a:pt x="171" y="239"/>
                    </a:lnTo>
                  </a:path>
                </a:pathLst>
              </a:custGeom>
              <a:noFill/>
              <a:ln w="34925">
                <a:solidFill>
                  <a:schemeClr val="accent1"/>
                </a:solidFill>
                <a:prstDash val="solid"/>
                <a:round/>
                <a:headEnd/>
                <a:tailEnd/>
              </a:ln>
              <a:effectLst/>
            </p:spPr>
            <p:txBody>
              <a:bodyPr/>
              <a:lstStyle/>
              <a:p>
                <a:endParaRPr lang="en-US"/>
              </a:p>
            </p:txBody>
          </p:sp>
          <p:sp>
            <p:nvSpPr>
              <p:cNvPr id="323657" name="Freeform 73"/>
              <p:cNvSpPr>
                <a:spLocks/>
              </p:cNvSpPr>
              <p:nvPr/>
            </p:nvSpPr>
            <p:spPr bwMode="auto">
              <a:xfrm>
                <a:off x="1823" y="1844"/>
                <a:ext cx="164" cy="187"/>
              </a:xfrm>
              <a:custGeom>
                <a:avLst/>
                <a:gdLst/>
                <a:ahLst/>
                <a:cxnLst>
                  <a:cxn ang="0">
                    <a:pos x="0" y="0"/>
                  </a:cxn>
                  <a:cxn ang="0">
                    <a:pos x="82" y="97"/>
                  </a:cxn>
                  <a:cxn ang="0">
                    <a:pos x="164" y="187"/>
                  </a:cxn>
                </a:cxnLst>
                <a:rect l="0" t="0" r="r" b="b"/>
                <a:pathLst>
                  <a:path w="164" h="187">
                    <a:moveTo>
                      <a:pt x="0" y="0"/>
                    </a:moveTo>
                    <a:lnTo>
                      <a:pt x="82" y="97"/>
                    </a:lnTo>
                    <a:lnTo>
                      <a:pt x="164" y="187"/>
                    </a:lnTo>
                  </a:path>
                </a:pathLst>
              </a:custGeom>
              <a:noFill/>
              <a:ln w="34925">
                <a:solidFill>
                  <a:schemeClr val="accent1"/>
                </a:solidFill>
                <a:prstDash val="solid"/>
                <a:round/>
                <a:headEnd/>
                <a:tailEnd/>
              </a:ln>
              <a:effectLst/>
            </p:spPr>
            <p:txBody>
              <a:bodyPr/>
              <a:lstStyle/>
              <a:p>
                <a:endParaRPr lang="en-US"/>
              </a:p>
            </p:txBody>
          </p:sp>
          <p:sp>
            <p:nvSpPr>
              <p:cNvPr id="323658" name="Freeform 74"/>
              <p:cNvSpPr>
                <a:spLocks/>
              </p:cNvSpPr>
              <p:nvPr/>
            </p:nvSpPr>
            <p:spPr bwMode="auto">
              <a:xfrm>
                <a:off x="1987" y="2031"/>
                <a:ext cx="172" cy="141"/>
              </a:xfrm>
              <a:custGeom>
                <a:avLst/>
                <a:gdLst/>
                <a:ahLst/>
                <a:cxnLst>
                  <a:cxn ang="0">
                    <a:pos x="0" y="0"/>
                  </a:cxn>
                  <a:cxn ang="0">
                    <a:pos x="82" y="74"/>
                  </a:cxn>
                  <a:cxn ang="0">
                    <a:pos x="172" y="141"/>
                  </a:cxn>
                </a:cxnLst>
                <a:rect l="0" t="0" r="r" b="b"/>
                <a:pathLst>
                  <a:path w="172" h="141">
                    <a:moveTo>
                      <a:pt x="0" y="0"/>
                    </a:moveTo>
                    <a:lnTo>
                      <a:pt x="82" y="74"/>
                    </a:lnTo>
                    <a:lnTo>
                      <a:pt x="172" y="141"/>
                    </a:lnTo>
                  </a:path>
                </a:pathLst>
              </a:custGeom>
              <a:noFill/>
              <a:ln w="34925">
                <a:solidFill>
                  <a:schemeClr val="accent1"/>
                </a:solidFill>
                <a:prstDash val="solid"/>
                <a:round/>
                <a:headEnd/>
                <a:tailEnd/>
              </a:ln>
              <a:effectLst/>
            </p:spPr>
            <p:txBody>
              <a:bodyPr/>
              <a:lstStyle/>
              <a:p>
                <a:endParaRPr lang="en-US"/>
              </a:p>
            </p:txBody>
          </p:sp>
          <p:sp>
            <p:nvSpPr>
              <p:cNvPr id="323659" name="Freeform 75"/>
              <p:cNvSpPr>
                <a:spLocks/>
              </p:cNvSpPr>
              <p:nvPr/>
            </p:nvSpPr>
            <p:spPr bwMode="auto">
              <a:xfrm>
                <a:off x="2159" y="2172"/>
                <a:ext cx="164" cy="120"/>
              </a:xfrm>
              <a:custGeom>
                <a:avLst/>
                <a:gdLst/>
                <a:ahLst/>
                <a:cxnLst>
                  <a:cxn ang="0">
                    <a:pos x="0" y="0"/>
                  </a:cxn>
                  <a:cxn ang="0">
                    <a:pos x="82" y="60"/>
                  </a:cxn>
                  <a:cxn ang="0">
                    <a:pos x="164" y="120"/>
                  </a:cxn>
                </a:cxnLst>
                <a:rect l="0" t="0" r="r" b="b"/>
                <a:pathLst>
                  <a:path w="164" h="120">
                    <a:moveTo>
                      <a:pt x="0" y="0"/>
                    </a:moveTo>
                    <a:lnTo>
                      <a:pt x="82" y="60"/>
                    </a:lnTo>
                    <a:lnTo>
                      <a:pt x="164" y="120"/>
                    </a:lnTo>
                  </a:path>
                </a:pathLst>
              </a:custGeom>
              <a:noFill/>
              <a:ln w="34925">
                <a:solidFill>
                  <a:schemeClr val="accent1"/>
                </a:solidFill>
                <a:prstDash val="solid"/>
                <a:round/>
                <a:headEnd/>
                <a:tailEnd/>
              </a:ln>
              <a:effectLst/>
            </p:spPr>
            <p:txBody>
              <a:bodyPr/>
              <a:lstStyle/>
              <a:p>
                <a:endParaRPr lang="en-US"/>
              </a:p>
            </p:txBody>
          </p:sp>
          <p:sp>
            <p:nvSpPr>
              <p:cNvPr id="323660" name="Freeform 76"/>
              <p:cNvSpPr>
                <a:spLocks/>
              </p:cNvSpPr>
              <p:nvPr/>
            </p:nvSpPr>
            <p:spPr bwMode="auto">
              <a:xfrm>
                <a:off x="2323" y="2292"/>
                <a:ext cx="172" cy="97"/>
              </a:xfrm>
              <a:custGeom>
                <a:avLst/>
                <a:gdLst/>
                <a:ahLst/>
                <a:cxnLst>
                  <a:cxn ang="0">
                    <a:pos x="0" y="0"/>
                  </a:cxn>
                  <a:cxn ang="0">
                    <a:pos x="82" y="52"/>
                  </a:cxn>
                  <a:cxn ang="0">
                    <a:pos x="172" y="97"/>
                  </a:cxn>
                </a:cxnLst>
                <a:rect l="0" t="0" r="r" b="b"/>
                <a:pathLst>
                  <a:path w="172" h="97">
                    <a:moveTo>
                      <a:pt x="0" y="0"/>
                    </a:moveTo>
                    <a:lnTo>
                      <a:pt x="82" y="52"/>
                    </a:lnTo>
                    <a:lnTo>
                      <a:pt x="172" y="97"/>
                    </a:lnTo>
                  </a:path>
                </a:pathLst>
              </a:custGeom>
              <a:noFill/>
              <a:ln w="34925">
                <a:solidFill>
                  <a:schemeClr val="accent1"/>
                </a:solidFill>
                <a:prstDash val="solid"/>
                <a:round/>
                <a:headEnd/>
                <a:tailEnd/>
              </a:ln>
              <a:effectLst/>
            </p:spPr>
            <p:txBody>
              <a:bodyPr/>
              <a:lstStyle/>
              <a:p>
                <a:endParaRPr lang="en-US"/>
              </a:p>
            </p:txBody>
          </p:sp>
          <p:sp>
            <p:nvSpPr>
              <p:cNvPr id="323661" name="Line 77"/>
              <p:cNvSpPr>
                <a:spLocks noChangeShapeType="1"/>
              </p:cNvSpPr>
              <p:nvPr/>
            </p:nvSpPr>
            <p:spPr bwMode="auto">
              <a:xfrm>
                <a:off x="2495" y="2389"/>
                <a:ext cx="171" cy="82"/>
              </a:xfrm>
              <a:prstGeom prst="line">
                <a:avLst/>
              </a:prstGeom>
              <a:noFill/>
              <a:ln w="34925">
                <a:solidFill>
                  <a:schemeClr val="accent1"/>
                </a:solidFill>
                <a:round/>
                <a:headEnd/>
                <a:tailEnd/>
              </a:ln>
              <a:effectLst/>
            </p:spPr>
            <p:txBody>
              <a:bodyPr/>
              <a:lstStyle/>
              <a:p>
                <a:endParaRPr lang="en-US"/>
              </a:p>
            </p:txBody>
          </p:sp>
          <p:sp>
            <p:nvSpPr>
              <p:cNvPr id="323662" name="Line 78"/>
              <p:cNvSpPr>
                <a:spLocks noChangeShapeType="1"/>
              </p:cNvSpPr>
              <p:nvPr/>
            </p:nvSpPr>
            <p:spPr bwMode="auto">
              <a:xfrm>
                <a:off x="2666" y="2471"/>
                <a:ext cx="164" cy="67"/>
              </a:xfrm>
              <a:prstGeom prst="line">
                <a:avLst/>
              </a:prstGeom>
              <a:noFill/>
              <a:ln w="34925">
                <a:solidFill>
                  <a:schemeClr val="accent1"/>
                </a:solidFill>
                <a:round/>
                <a:headEnd/>
                <a:tailEnd/>
              </a:ln>
              <a:effectLst/>
            </p:spPr>
            <p:txBody>
              <a:bodyPr/>
              <a:lstStyle/>
              <a:p>
                <a:endParaRPr lang="en-US"/>
              </a:p>
            </p:txBody>
          </p:sp>
          <p:sp>
            <p:nvSpPr>
              <p:cNvPr id="323663" name="Line 79"/>
              <p:cNvSpPr>
                <a:spLocks noChangeShapeType="1"/>
              </p:cNvSpPr>
              <p:nvPr/>
            </p:nvSpPr>
            <p:spPr bwMode="auto">
              <a:xfrm>
                <a:off x="2830" y="2538"/>
                <a:ext cx="172" cy="59"/>
              </a:xfrm>
              <a:prstGeom prst="line">
                <a:avLst/>
              </a:prstGeom>
              <a:noFill/>
              <a:ln w="34925">
                <a:solidFill>
                  <a:schemeClr val="accent1"/>
                </a:solidFill>
                <a:round/>
                <a:headEnd/>
                <a:tailEnd/>
              </a:ln>
              <a:effectLst/>
            </p:spPr>
            <p:txBody>
              <a:bodyPr/>
              <a:lstStyle/>
              <a:p>
                <a:endParaRPr lang="en-US"/>
              </a:p>
            </p:txBody>
          </p:sp>
          <p:sp>
            <p:nvSpPr>
              <p:cNvPr id="323664" name="Line 80"/>
              <p:cNvSpPr>
                <a:spLocks noChangeShapeType="1"/>
              </p:cNvSpPr>
              <p:nvPr/>
            </p:nvSpPr>
            <p:spPr bwMode="auto">
              <a:xfrm>
                <a:off x="3002" y="2597"/>
                <a:ext cx="164" cy="53"/>
              </a:xfrm>
              <a:prstGeom prst="line">
                <a:avLst/>
              </a:prstGeom>
              <a:noFill/>
              <a:ln w="34925">
                <a:solidFill>
                  <a:schemeClr val="accent1"/>
                </a:solidFill>
                <a:round/>
                <a:headEnd/>
                <a:tailEnd/>
              </a:ln>
              <a:effectLst/>
            </p:spPr>
            <p:txBody>
              <a:bodyPr/>
              <a:lstStyle/>
              <a:p>
                <a:endParaRPr lang="en-US"/>
              </a:p>
            </p:txBody>
          </p:sp>
          <p:sp>
            <p:nvSpPr>
              <p:cNvPr id="323665" name="Freeform 81"/>
              <p:cNvSpPr>
                <a:spLocks/>
              </p:cNvSpPr>
              <p:nvPr/>
            </p:nvSpPr>
            <p:spPr bwMode="auto">
              <a:xfrm>
                <a:off x="3166" y="2650"/>
                <a:ext cx="172" cy="37"/>
              </a:xfrm>
              <a:custGeom>
                <a:avLst/>
                <a:gdLst/>
                <a:ahLst/>
                <a:cxnLst>
                  <a:cxn ang="0">
                    <a:pos x="0" y="0"/>
                  </a:cxn>
                  <a:cxn ang="0">
                    <a:pos x="82" y="22"/>
                  </a:cxn>
                  <a:cxn ang="0">
                    <a:pos x="172" y="37"/>
                  </a:cxn>
                </a:cxnLst>
                <a:rect l="0" t="0" r="r" b="b"/>
                <a:pathLst>
                  <a:path w="172" h="37">
                    <a:moveTo>
                      <a:pt x="0" y="0"/>
                    </a:moveTo>
                    <a:lnTo>
                      <a:pt x="82" y="22"/>
                    </a:lnTo>
                    <a:lnTo>
                      <a:pt x="172" y="37"/>
                    </a:lnTo>
                  </a:path>
                </a:pathLst>
              </a:custGeom>
              <a:noFill/>
              <a:ln w="34925">
                <a:solidFill>
                  <a:schemeClr val="accent1"/>
                </a:solidFill>
                <a:prstDash val="solid"/>
                <a:round/>
                <a:headEnd/>
                <a:tailEnd/>
              </a:ln>
              <a:effectLst/>
            </p:spPr>
            <p:txBody>
              <a:bodyPr/>
              <a:lstStyle/>
              <a:p>
                <a:endParaRPr lang="en-US"/>
              </a:p>
            </p:txBody>
          </p:sp>
          <p:sp>
            <p:nvSpPr>
              <p:cNvPr id="323666" name="Line 82"/>
              <p:cNvSpPr>
                <a:spLocks noChangeShapeType="1"/>
              </p:cNvSpPr>
              <p:nvPr/>
            </p:nvSpPr>
            <p:spPr bwMode="auto">
              <a:xfrm>
                <a:off x="3338" y="2687"/>
                <a:ext cx="171" cy="37"/>
              </a:xfrm>
              <a:prstGeom prst="line">
                <a:avLst/>
              </a:prstGeom>
              <a:noFill/>
              <a:ln w="34925">
                <a:solidFill>
                  <a:schemeClr val="accent1"/>
                </a:solidFill>
                <a:round/>
                <a:headEnd/>
                <a:tailEnd/>
              </a:ln>
              <a:effectLst/>
            </p:spPr>
            <p:txBody>
              <a:bodyPr/>
              <a:lstStyle/>
              <a:p>
                <a:endParaRPr lang="en-US"/>
              </a:p>
            </p:txBody>
          </p:sp>
          <p:sp>
            <p:nvSpPr>
              <p:cNvPr id="323667" name="Line 83"/>
              <p:cNvSpPr>
                <a:spLocks noChangeShapeType="1"/>
              </p:cNvSpPr>
              <p:nvPr/>
            </p:nvSpPr>
            <p:spPr bwMode="auto">
              <a:xfrm>
                <a:off x="3509" y="2724"/>
                <a:ext cx="164" cy="37"/>
              </a:xfrm>
              <a:prstGeom prst="line">
                <a:avLst/>
              </a:prstGeom>
              <a:noFill/>
              <a:ln w="34925">
                <a:solidFill>
                  <a:schemeClr val="accent1"/>
                </a:solidFill>
                <a:round/>
                <a:headEnd/>
                <a:tailEnd/>
              </a:ln>
              <a:effectLst/>
            </p:spPr>
            <p:txBody>
              <a:bodyPr/>
              <a:lstStyle/>
              <a:p>
                <a:endParaRPr lang="en-US"/>
              </a:p>
            </p:txBody>
          </p:sp>
          <p:sp>
            <p:nvSpPr>
              <p:cNvPr id="323668" name="Line 84"/>
              <p:cNvSpPr>
                <a:spLocks noChangeShapeType="1"/>
              </p:cNvSpPr>
              <p:nvPr/>
            </p:nvSpPr>
            <p:spPr bwMode="auto">
              <a:xfrm>
                <a:off x="3673" y="2761"/>
                <a:ext cx="172" cy="30"/>
              </a:xfrm>
              <a:prstGeom prst="line">
                <a:avLst/>
              </a:prstGeom>
              <a:noFill/>
              <a:ln w="34925">
                <a:solidFill>
                  <a:schemeClr val="accent1"/>
                </a:solidFill>
                <a:round/>
                <a:headEnd/>
                <a:tailEnd/>
              </a:ln>
              <a:effectLst/>
            </p:spPr>
            <p:txBody>
              <a:bodyPr/>
              <a:lstStyle/>
              <a:p>
                <a:endParaRPr lang="en-US"/>
              </a:p>
            </p:txBody>
          </p:sp>
          <p:sp>
            <p:nvSpPr>
              <p:cNvPr id="323669" name="Line 85"/>
              <p:cNvSpPr>
                <a:spLocks noChangeShapeType="1"/>
              </p:cNvSpPr>
              <p:nvPr/>
            </p:nvSpPr>
            <p:spPr bwMode="auto">
              <a:xfrm>
                <a:off x="3845" y="2791"/>
                <a:ext cx="164" cy="23"/>
              </a:xfrm>
              <a:prstGeom prst="line">
                <a:avLst/>
              </a:prstGeom>
              <a:noFill/>
              <a:ln w="34925">
                <a:solidFill>
                  <a:schemeClr val="accent1"/>
                </a:solidFill>
                <a:round/>
                <a:headEnd/>
                <a:tailEnd/>
              </a:ln>
              <a:effectLst/>
            </p:spPr>
            <p:txBody>
              <a:bodyPr/>
              <a:lstStyle/>
              <a:p>
                <a:endParaRPr lang="en-US"/>
              </a:p>
            </p:txBody>
          </p:sp>
          <p:sp>
            <p:nvSpPr>
              <p:cNvPr id="323670" name="Line 86"/>
              <p:cNvSpPr>
                <a:spLocks noChangeShapeType="1"/>
              </p:cNvSpPr>
              <p:nvPr/>
            </p:nvSpPr>
            <p:spPr bwMode="auto">
              <a:xfrm>
                <a:off x="4009" y="2814"/>
                <a:ext cx="172" cy="22"/>
              </a:xfrm>
              <a:prstGeom prst="line">
                <a:avLst/>
              </a:prstGeom>
              <a:noFill/>
              <a:ln w="34925">
                <a:solidFill>
                  <a:schemeClr val="accent1"/>
                </a:solidFill>
                <a:round/>
                <a:headEnd/>
                <a:tailEnd/>
              </a:ln>
              <a:effectLst/>
            </p:spPr>
            <p:txBody>
              <a:bodyPr/>
              <a:lstStyle/>
              <a:p>
                <a:endParaRPr lang="en-US"/>
              </a:p>
            </p:txBody>
          </p:sp>
          <p:sp>
            <p:nvSpPr>
              <p:cNvPr id="323671" name="Line 87"/>
              <p:cNvSpPr>
                <a:spLocks noChangeShapeType="1"/>
              </p:cNvSpPr>
              <p:nvPr/>
            </p:nvSpPr>
            <p:spPr bwMode="auto">
              <a:xfrm>
                <a:off x="4181" y="2836"/>
                <a:ext cx="171" cy="22"/>
              </a:xfrm>
              <a:prstGeom prst="line">
                <a:avLst/>
              </a:prstGeom>
              <a:noFill/>
              <a:ln w="34925">
                <a:solidFill>
                  <a:schemeClr val="accent1"/>
                </a:solidFill>
                <a:round/>
                <a:headEnd/>
                <a:tailEnd/>
              </a:ln>
              <a:effectLst/>
            </p:spPr>
            <p:txBody>
              <a:bodyPr/>
              <a:lstStyle/>
              <a:p>
                <a:endParaRPr lang="en-US"/>
              </a:p>
            </p:txBody>
          </p:sp>
          <p:sp>
            <p:nvSpPr>
              <p:cNvPr id="323672" name="Line 88"/>
              <p:cNvSpPr>
                <a:spLocks noChangeShapeType="1"/>
              </p:cNvSpPr>
              <p:nvPr/>
            </p:nvSpPr>
            <p:spPr bwMode="auto">
              <a:xfrm>
                <a:off x="4352" y="2858"/>
                <a:ext cx="164" cy="15"/>
              </a:xfrm>
              <a:prstGeom prst="line">
                <a:avLst/>
              </a:prstGeom>
              <a:noFill/>
              <a:ln w="34925">
                <a:solidFill>
                  <a:schemeClr val="accent1"/>
                </a:solidFill>
                <a:round/>
                <a:headEnd/>
                <a:tailEnd/>
              </a:ln>
              <a:effectLst/>
            </p:spPr>
            <p:txBody>
              <a:bodyPr/>
              <a:lstStyle/>
              <a:p>
                <a:endParaRPr lang="en-US"/>
              </a:p>
            </p:txBody>
          </p:sp>
          <p:sp>
            <p:nvSpPr>
              <p:cNvPr id="323673" name="Line 89"/>
              <p:cNvSpPr>
                <a:spLocks noChangeShapeType="1"/>
              </p:cNvSpPr>
              <p:nvPr/>
            </p:nvSpPr>
            <p:spPr bwMode="auto">
              <a:xfrm>
                <a:off x="4516" y="2873"/>
                <a:ext cx="172" cy="15"/>
              </a:xfrm>
              <a:prstGeom prst="line">
                <a:avLst/>
              </a:prstGeom>
              <a:noFill/>
              <a:ln w="34925">
                <a:solidFill>
                  <a:schemeClr val="accent1"/>
                </a:solidFill>
                <a:round/>
                <a:headEnd/>
                <a:tailEnd/>
              </a:ln>
              <a:effectLst/>
            </p:spPr>
            <p:txBody>
              <a:bodyPr/>
              <a:lstStyle/>
              <a:p>
                <a:endParaRPr lang="en-US"/>
              </a:p>
            </p:txBody>
          </p:sp>
          <p:sp>
            <p:nvSpPr>
              <p:cNvPr id="323674" name="Line 90"/>
              <p:cNvSpPr>
                <a:spLocks noChangeShapeType="1"/>
              </p:cNvSpPr>
              <p:nvPr/>
            </p:nvSpPr>
            <p:spPr bwMode="auto">
              <a:xfrm>
                <a:off x="4688" y="2888"/>
                <a:ext cx="164" cy="15"/>
              </a:xfrm>
              <a:prstGeom prst="line">
                <a:avLst/>
              </a:prstGeom>
              <a:noFill/>
              <a:ln w="34925">
                <a:solidFill>
                  <a:schemeClr val="accent1"/>
                </a:solidFill>
                <a:round/>
                <a:headEnd/>
                <a:tailEnd/>
              </a:ln>
              <a:effectLst/>
            </p:spPr>
            <p:txBody>
              <a:bodyPr/>
              <a:lstStyle/>
              <a:p>
                <a:endParaRPr lang="en-US"/>
              </a:p>
            </p:txBody>
          </p:sp>
          <p:sp>
            <p:nvSpPr>
              <p:cNvPr id="323675" name="Line 91"/>
              <p:cNvSpPr>
                <a:spLocks noChangeShapeType="1"/>
              </p:cNvSpPr>
              <p:nvPr/>
            </p:nvSpPr>
            <p:spPr bwMode="auto">
              <a:xfrm>
                <a:off x="4852" y="2903"/>
                <a:ext cx="171" cy="15"/>
              </a:xfrm>
              <a:prstGeom prst="line">
                <a:avLst/>
              </a:prstGeom>
              <a:noFill/>
              <a:ln w="34925">
                <a:solidFill>
                  <a:schemeClr val="accent1"/>
                </a:solidFill>
                <a:round/>
                <a:headEnd/>
                <a:tailEnd/>
              </a:ln>
              <a:effectLst/>
            </p:spPr>
            <p:txBody>
              <a:bodyPr/>
              <a:lstStyle/>
              <a:p>
                <a:endParaRPr lang="en-US"/>
              </a:p>
            </p:txBody>
          </p:sp>
        </p:grpSp>
        <p:sp>
          <p:nvSpPr>
            <p:cNvPr id="323676" name="Rectangle 92"/>
            <p:cNvSpPr>
              <a:spLocks noChangeArrowheads="1"/>
            </p:cNvSpPr>
            <p:nvPr/>
          </p:nvSpPr>
          <p:spPr bwMode="auto">
            <a:xfrm>
              <a:off x="831" y="3082"/>
              <a:ext cx="657"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0.0E+00</a:t>
              </a:r>
            </a:p>
          </p:txBody>
        </p:sp>
        <p:sp>
          <p:nvSpPr>
            <p:cNvPr id="323677" name="Rectangle 93"/>
            <p:cNvSpPr>
              <a:spLocks noChangeArrowheads="1"/>
            </p:cNvSpPr>
            <p:nvPr/>
          </p:nvSpPr>
          <p:spPr bwMode="auto">
            <a:xfrm>
              <a:off x="876" y="264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5.0E-07</a:t>
              </a:r>
            </a:p>
          </p:txBody>
        </p:sp>
        <p:sp>
          <p:nvSpPr>
            <p:cNvPr id="323678" name="Rectangle 94"/>
            <p:cNvSpPr>
              <a:spLocks noChangeArrowheads="1"/>
            </p:cNvSpPr>
            <p:nvPr/>
          </p:nvSpPr>
          <p:spPr bwMode="auto">
            <a:xfrm>
              <a:off x="876" y="220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1.0E-06</a:t>
              </a:r>
            </a:p>
          </p:txBody>
        </p:sp>
        <p:sp>
          <p:nvSpPr>
            <p:cNvPr id="323679" name="Rectangle 95"/>
            <p:cNvSpPr>
              <a:spLocks noChangeArrowheads="1"/>
            </p:cNvSpPr>
            <p:nvPr/>
          </p:nvSpPr>
          <p:spPr bwMode="auto">
            <a:xfrm>
              <a:off x="876" y="176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1.5E-06</a:t>
              </a:r>
            </a:p>
          </p:txBody>
        </p:sp>
        <p:sp>
          <p:nvSpPr>
            <p:cNvPr id="323680" name="Rectangle 96"/>
            <p:cNvSpPr>
              <a:spLocks noChangeArrowheads="1"/>
            </p:cNvSpPr>
            <p:nvPr/>
          </p:nvSpPr>
          <p:spPr bwMode="auto">
            <a:xfrm>
              <a:off x="876" y="132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2.0E-06</a:t>
              </a:r>
            </a:p>
          </p:txBody>
        </p:sp>
        <p:sp>
          <p:nvSpPr>
            <p:cNvPr id="323681" name="Rectangle 97"/>
            <p:cNvSpPr>
              <a:spLocks noChangeArrowheads="1"/>
            </p:cNvSpPr>
            <p:nvPr/>
          </p:nvSpPr>
          <p:spPr bwMode="auto">
            <a:xfrm>
              <a:off x="1607" y="3366"/>
              <a:ext cx="96"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a:t>
              </a:r>
            </a:p>
          </p:txBody>
        </p:sp>
        <p:sp>
          <p:nvSpPr>
            <p:cNvPr id="323682" name="Rectangle 98"/>
            <p:cNvSpPr>
              <a:spLocks noChangeArrowheads="1"/>
            </p:cNvSpPr>
            <p:nvPr/>
          </p:nvSpPr>
          <p:spPr bwMode="auto">
            <a:xfrm>
              <a:off x="222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a:t>
              </a:r>
            </a:p>
          </p:txBody>
        </p:sp>
        <p:sp>
          <p:nvSpPr>
            <p:cNvPr id="323683" name="Rectangle 99"/>
            <p:cNvSpPr>
              <a:spLocks noChangeArrowheads="1"/>
            </p:cNvSpPr>
            <p:nvPr/>
          </p:nvSpPr>
          <p:spPr bwMode="auto">
            <a:xfrm>
              <a:off x="290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40</a:t>
              </a:r>
            </a:p>
          </p:txBody>
        </p:sp>
        <p:sp>
          <p:nvSpPr>
            <p:cNvPr id="323684" name="Rectangle 100"/>
            <p:cNvSpPr>
              <a:spLocks noChangeArrowheads="1"/>
            </p:cNvSpPr>
            <p:nvPr/>
          </p:nvSpPr>
          <p:spPr bwMode="auto">
            <a:xfrm>
              <a:off x="357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60</a:t>
              </a:r>
            </a:p>
          </p:txBody>
        </p:sp>
        <p:sp>
          <p:nvSpPr>
            <p:cNvPr id="323685" name="Rectangle 101"/>
            <p:cNvSpPr>
              <a:spLocks noChangeArrowheads="1"/>
            </p:cNvSpPr>
            <p:nvPr/>
          </p:nvSpPr>
          <p:spPr bwMode="auto">
            <a:xfrm>
              <a:off x="425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80</a:t>
              </a:r>
            </a:p>
          </p:txBody>
        </p:sp>
        <p:sp>
          <p:nvSpPr>
            <p:cNvPr id="323686" name="Rectangle 102"/>
            <p:cNvSpPr>
              <a:spLocks noChangeArrowheads="1"/>
            </p:cNvSpPr>
            <p:nvPr/>
          </p:nvSpPr>
          <p:spPr bwMode="auto">
            <a:xfrm>
              <a:off x="4882" y="3366"/>
              <a:ext cx="288"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100</a:t>
              </a:r>
            </a:p>
          </p:txBody>
        </p:sp>
        <p:sp>
          <p:nvSpPr>
            <p:cNvPr id="323687" name="Rectangle 103"/>
            <p:cNvSpPr>
              <a:spLocks noChangeArrowheads="1"/>
            </p:cNvSpPr>
            <p:nvPr/>
          </p:nvSpPr>
          <p:spPr bwMode="auto">
            <a:xfrm>
              <a:off x="2681" y="3701"/>
              <a:ext cx="128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Temperature (C)</a:t>
              </a:r>
            </a:p>
          </p:txBody>
        </p:sp>
        <p:sp>
          <p:nvSpPr>
            <p:cNvPr id="323688" name="Rectangle 104"/>
            <p:cNvSpPr>
              <a:spLocks noChangeArrowheads="1"/>
            </p:cNvSpPr>
            <p:nvPr/>
          </p:nvSpPr>
          <p:spPr bwMode="auto">
            <a:xfrm rot="16200000">
              <a:off x="-291" y="2316"/>
              <a:ext cx="183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Kinematic Viscosity (m</a:t>
              </a:r>
            </a:p>
          </p:txBody>
        </p:sp>
        <p:sp>
          <p:nvSpPr>
            <p:cNvPr id="323689" name="Rectangle 105"/>
            <p:cNvSpPr>
              <a:spLocks noChangeArrowheads="1"/>
            </p:cNvSpPr>
            <p:nvPr/>
          </p:nvSpPr>
          <p:spPr bwMode="auto">
            <a:xfrm rot="16200000">
              <a:off x="516" y="1404"/>
              <a:ext cx="64" cy="154"/>
            </a:xfrm>
            <a:prstGeom prst="rect">
              <a:avLst/>
            </a:prstGeom>
            <a:noFill/>
            <a:ln w="9525">
              <a:noFill/>
              <a:miter lim="800000"/>
              <a:headEnd/>
              <a:tailEnd/>
            </a:ln>
            <a:effectLst/>
          </p:spPr>
          <p:txBody>
            <a:bodyPr wrap="none" lIns="0" tIns="0" rIns="0" bIns="0">
              <a:spAutoFit/>
            </a:bodyPr>
            <a:lstStyle/>
            <a:p>
              <a:r>
                <a:rPr lang="en-US" sz="1600">
                  <a:solidFill>
                    <a:schemeClr val="tx2"/>
                  </a:solidFill>
                </a:rPr>
                <a:t>2</a:t>
              </a:r>
              <a:endParaRPr lang="en-US" sz="2400">
                <a:solidFill>
                  <a:schemeClr val="tx2"/>
                </a:solidFill>
              </a:endParaRPr>
            </a:p>
          </p:txBody>
        </p:sp>
        <p:sp>
          <p:nvSpPr>
            <p:cNvPr id="323690" name="Rectangle 106"/>
            <p:cNvSpPr>
              <a:spLocks noChangeArrowheads="1"/>
            </p:cNvSpPr>
            <p:nvPr/>
          </p:nvSpPr>
          <p:spPr bwMode="auto">
            <a:xfrm rot="16200000">
              <a:off x="528" y="1235"/>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/s)</a:t>
              </a:r>
            </a:p>
          </p:txBody>
        </p:sp>
      </p:grpSp>
      <p:sp>
        <p:nvSpPr>
          <p:cNvPr id="106" name="TextBox 105"/>
          <p:cNvSpPr txBox="1"/>
          <p:nvPr/>
        </p:nvSpPr>
        <p:spPr>
          <a:xfrm>
            <a:off x="0" y="6443964"/>
            <a:ext cx="9144000" cy="400110"/>
          </a:xfrm>
          <a:prstGeom prst="rect">
            <a:avLst/>
          </a:prstGeom>
          <a:noFill/>
        </p:spPr>
        <p:txBody>
          <a:bodyPr wrap="square" rtlCol="0">
            <a:spAutoFit/>
          </a:bodyPr>
          <a:lstStyle/>
          <a:p>
            <a:r>
              <a:rPr lang="en-US" sz="2000" dirty="0"/>
              <a:t>This is another good reason to have a building around AguaClara facilities!</a:t>
            </a:r>
          </a:p>
        </p:txBody>
      </p:sp>
      <p:sp>
        <p:nvSpPr>
          <p:cNvPr id="107" name="Oval 10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Kinematic Viscosity of Coagulants</a:t>
            </a:r>
          </a:p>
        </p:txBody>
      </p:sp>
      <p:pic>
        <p:nvPicPr>
          <p:cNvPr id="642052" name="Picture 4"/>
          <p:cNvPicPr>
            <a:picLocks noChangeAspect="1" noChangeArrowheads="1"/>
          </p:cNvPicPr>
          <p:nvPr/>
        </p:nvPicPr>
        <p:blipFill>
          <a:blip r:embed="rId5" cstate="print"/>
          <a:srcRect/>
          <a:stretch>
            <a:fillRect/>
          </a:stretch>
        </p:blipFill>
        <p:spPr bwMode="auto">
          <a:xfrm>
            <a:off x="1054312" y="1377096"/>
            <a:ext cx="7063700" cy="4595812"/>
          </a:xfrm>
          <a:prstGeom prst="rect">
            <a:avLst/>
          </a:prstGeom>
          <a:noFill/>
          <a:ln w="9525">
            <a:noFill/>
            <a:miter lim="800000"/>
            <a:headEnd/>
            <a:tailEnd/>
          </a:ln>
          <a:effectLst/>
        </p:spPr>
      </p:pic>
      <p:pic>
        <p:nvPicPr>
          <p:cNvPr id="642054" name="Picture 6"/>
          <p:cNvPicPr>
            <a:picLocks noChangeAspect="1" noChangeArrowheads="1"/>
          </p:cNvPicPr>
          <p:nvPr/>
        </p:nvPicPr>
        <p:blipFill>
          <a:blip r:embed="rId6" cstate="print"/>
          <a:srcRect/>
          <a:stretch>
            <a:fillRect/>
          </a:stretch>
        </p:blipFill>
        <p:spPr bwMode="auto">
          <a:xfrm>
            <a:off x="-3524250" y="5778744"/>
            <a:ext cx="3524250" cy="809625"/>
          </a:xfrm>
          <a:prstGeom prst="rect">
            <a:avLst/>
          </a:prstGeom>
          <a:noFill/>
          <a:ln w="9525">
            <a:noFill/>
            <a:miter lim="800000"/>
            <a:headEnd/>
            <a:tailEnd/>
          </a:ln>
          <a:effectLst/>
        </p:spPr>
      </p:pic>
      <p:pic>
        <p:nvPicPr>
          <p:cNvPr id="642055" name="Picture 7"/>
          <p:cNvPicPr>
            <a:picLocks noChangeAspect="1" noChangeArrowheads="1"/>
          </p:cNvPicPr>
          <p:nvPr/>
        </p:nvPicPr>
        <p:blipFill>
          <a:blip r:embed="rId7" cstate="print"/>
          <a:srcRect/>
          <a:stretch>
            <a:fillRect/>
          </a:stretch>
        </p:blipFill>
        <p:spPr bwMode="auto">
          <a:xfrm>
            <a:off x="-3524250" y="4606436"/>
            <a:ext cx="3524250" cy="809625"/>
          </a:xfrm>
          <a:prstGeom prst="rect">
            <a:avLst/>
          </a:prstGeom>
          <a:noFill/>
          <a:ln w="9525">
            <a:noFill/>
            <a:miter lim="800000"/>
            <a:headEnd/>
            <a:tailEnd/>
          </a:ln>
          <a:effectLst/>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a:extLst>
              <a:ext uri="{FF2B5EF4-FFF2-40B4-BE49-F238E27FC236}">
                <a16:creationId xmlns:a16="http://schemas.microsoft.com/office/drawing/2014/main" id="{B14F1BB2-4E5E-4C73-B154-A9931F2777A2}"/>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74628" y="6070332"/>
            <a:ext cx="4205348" cy="711199"/>
          </a:xfrm>
          <a:prstGeom prst="rect">
            <a:avLst/>
          </a:prstGeom>
        </p:spPr>
      </p:pic>
      <p:pic>
        <p:nvPicPr>
          <p:cNvPr id="12" name="Picture 11">
            <a:extLst>
              <a:ext uri="{FF2B5EF4-FFF2-40B4-BE49-F238E27FC236}">
                <a16:creationId xmlns:a16="http://schemas.microsoft.com/office/drawing/2014/main" id="{3E03B935-D5D1-4E6E-A14A-49946A2FAEE0}"/>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817221" y="6040815"/>
            <a:ext cx="4260058" cy="711199"/>
          </a:xfrm>
          <a:prstGeom prst="rect">
            <a:avLst/>
          </a:prstGeom>
        </p:spPr>
      </p:pic>
    </p:spTree>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8242" name="Rectangle 2"/>
          <p:cNvSpPr>
            <a:spLocks noChangeArrowheads="1"/>
          </p:cNvSpPr>
          <p:nvPr/>
        </p:nvSpPr>
        <p:spPr bwMode="auto">
          <a:xfrm>
            <a:off x="1628775" y="4995863"/>
            <a:ext cx="1236663" cy="213042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43" name="Rectangle 3"/>
          <p:cNvSpPr>
            <a:spLocks noChangeArrowheads="1"/>
          </p:cNvSpPr>
          <p:nvPr/>
        </p:nvSpPr>
        <p:spPr bwMode="auto">
          <a:xfrm>
            <a:off x="4241800" y="133350"/>
            <a:ext cx="973138" cy="1404938"/>
          </a:xfrm>
          <a:prstGeom prst="rect">
            <a:avLst/>
          </a:prstGeom>
          <a:solidFill>
            <a:srgbClr val="FFFFFF"/>
          </a:solidFill>
          <a:ln w="9525">
            <a:solidFill>
              <a:srgbClr val="000000"/>
            </a:solidFill>
            <a:miter lim="800000"/>
            <a:headEnd/>
            <a:tailEnd/>
          </a:ln>
        </p:spPr>
        <p:txBody>
          <a:bodyPr/>
          <a:lstStyle/>
          <a:p>
            <a:endParaRPr lang="en-US"/>
          </a:p>
        </p:txBody>
      </p:sp>
      <p:sp>
        <p:nvSpPr>
          <p:cNvPr id="138244" name="Freeform 4"/>
          <p:cNvSpPr>
            <a:spLocks/>
          </p:cNvSpPr>
          <p:nvPr/>
        </p:nvSpPr>
        <p:spPr bwMode="auto">
          <a:xfrm>
            <a:off x="2146300" y="1527175"/>
            <a:ext cx="2606675" cy="542925"/>
          </a:xfrm>
          <a:custGeom>
            <a:avLst/>
            <a:gdLst/>
            <a:ahLst/>
            <a:cxnLst>
              <a:cxn ang="0">
                <a:pos x="1584" y="0"/>
              </a:cxn>
              <a:cxn ang="0">
                <a:pos x="1416" y="330"/>
              </a:cxn>
              <a:cxn ang="0">
                <a:pos x="231" y="71"/>
              </a:cxn>
              <a:cxn ang="0">
                <a:pos x="29" y="261"/>
              </a:cxn>
            </a:cxnLst>
            <a:rect l="0" t="0" r="r" b="b"/>
            <a:pathLst>
              <a:path w="1642" h="342">
                <a:moveTo>
                  <a:pt x="1584" y="0"/>
                </a:moveTo>
                <a:cubicBezTo>
                  <a:pt x="1556" y="55"/>
                  <a:pt x="1642" y="318"/>
                  <a:pt x="1416" y="330"/>
                </a:cubicBezTo>
                <a:cubicBezTo>
                  <a:pt x="1190" y="342"/>
                  <a:pt x="462" y="82"/>
                  <a:pt x="231" y="71"/>
                </a:cubicBezTo>
                <a:cubicBezTo>
                  <a:pt x="0" y="60"/>
                  <a:pt x="71" y="221"/>
                  <a:pt x="29" y="261"/>
                </a:cubicBezTo>
              </a:path>
            </a:pathLst>
          </a:custGeom>
          <a:noFill/>
          <a:ln w="25400">
            <a:solidFill>
              <a:srgbClr val="3366FF"/>
            </a:solidFill>
            <a:round/>
            <a:headEnd/>
            <a:tailEnd/>
          </a:ln>
        </p:spPr>
        <p:txBody>
          <a:bodyPr/>
          <a:lstStyle/>
          <a:p>
            <a:endParaRPr lang="en-US"/>
          </a:p>
        </p:txBody>
      </p:sp>
      <p:sp>
        <p:nvSpPr>
          <p:cNvPr id="138245" name="Rectangle 5"/>
          <p:cNvSpPr>
            <a:spLocks noChangeArrowheads="1"/>
          </p:cNvSpPr>
          <p:nvPr/>
        </p:nvSpPr>
        <p:spPr bwMode="auto">
          <a:xfrm>
            <a:off x="4227513" y="4608513"/>
            <a:ext cx="268287" cy="1531937"/>
          </a:xfrm>
          <a:prstGeom prst="rect">
            <a:avLst/>
          </a:prstGeom>
          <a:solidFill>
            <a:srgbClr val="FFCC99"/>
          </a:solidFill>
          <a:ln w="9525">
            <a:solidFill>
              <a:srgbClr val="000000"/>
            </a:solidFill>
            <a:miter lim="800000"/>
            <a:headEnd/>
            <a:tailEnd/>
          </a:ln>
        </p:spPr>
        <p:txBody>
          <a:bodyPr vert="eaVert" anchor="ctr" anchorCtr="1"/>
          <a:lstStyle/>
          <a:p>
            <a:pPr algn="ctr" eaLnBrk="1" hangingPunct="1"/>
            <a:r>
              <a:rPr lang="en-US" sz="1600">
                <a:latin typeface="Arial" charset="0"/>
              </a:rPr>
              <a:t>Sand column</a:t>
            </a:r>
          </a:p>
        </p:txBody>
      </p:sp>
      <p:sp>
        <p:nvSpPr>
          <p:cNvPr id="138246" name="Oval 6"/>
          <p:cNvSpPr>
            <a:spLocks noChangeArrowheads="1"/>
          </p:cNvSpPr>
          <p:nvPr/>
        </p:nvSpPr>
        <p:spPr bwMode="auto">
          <a:xfrm>
            <a:off x="5546725" y="4035425"/>
            <a:ext cx="122238" cy="117475"/>
          </a:xfrm>
          <a:prstGeom prst="ellipse">
            <a:avLst/>
          </a:prstGeom>
          <a:solidFill>
            <a:srgbClr val="3366FF"/>
          </a:solidFill>
          <a:ln w="9525">
            <a:solidFill>
              <a:srgbClr val="000000"/>
            </a:solidFill>
            <a:round/>
            <a:headEnd/>
            <a:tailEnd/>
          </a:ln>
        </p:spPr>
        <p:txBody>
          <a:bodyPr/>
          <a:lstStyle/>
          <a:p>
            <a:endParaRPr lang="en-US"/>
          </a:p>
        </p:txBody>
      </p:sp>
      <p:sp>
        <p:nvSpPr>
          <p:cNvPr id="138247" name="Rectangle 7"/>
          <p:cNvSpPr>
            <a:spLocks noChangeArrowheads="1"/>
          </p:cNvSpPr>
          <p:nvPr/>
        </p:nvSpPr>
        <p:spPr bwMode="auto">
          <a:xfrm>
            <a:off x="4241800" y="485775"/>
            <a:ext cx="973138" cy="1054100"/>
          </a:xfrm>
          <a:prstGeom prst="rect">
            <a:avLst/>
          </a:prstGeom>
          <a:solidFill>
            <a:srgbClr val="3366FF"/>
          </a:solidFill>
          <a:ln w="9525" algn="ctr">
            <a:solidFill>
              <a:srgbClr val="000000"/>
            </a:solidFill>
            <a:miter lim="800000"/>
            <a:headEnd/>
            <a:tailEnd/>
          </a:ln>
          <a:effectLst/>
        </p:spPr>
        <p:txBody>
          <a:bodyPr/>
          <a:lstStyle/>
          <a:p>
            <a:endParaRPr lang="en-US"/>
          </a:p>
        </p:txBody>
      </p:sp>
      <p:sp>
        <p:nvSpPr>
          <p:cNvPr id="138248" name="Oval 8"/>
          <p:cNvSpPr>
            <a:spLocks noChangeArrowheads="1"/>
          </p:cNvSpPr>
          <p:nvPr/>
        </p:nvSpPr>
        <p:spPr bwMode="auto">
          <a:xfrm>
            <a:off x="2165350" y="274637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138249" name="Freeform 9"/>
          <p:cNvSpPr>
            <a:spLocks/>
          </p:cNvSpPr>
          <p:nvPr/>
        </p:nvSpPr>
        <p:spPr bwMode="auto">
          <a:xfrm>
            <a:off x="4303713" y="4079875"/>
            <a:ext cx="1327150" cy="525463"/>
          </a:xfrm>
          <a:custGeom>
            <a:avLst/>
            <a:gdLst/>
            <a:ahLst/>
            <a:cxnLst>
              <a:cxn ang="0">
                <a:pos x="0" y="331"/>
              </a:cxn>
              <a:cxn ang="0">
                <a:pos x="239" y="50"/>
              </a:cxn>
              <a:cxn ang="0">
                <a:pos x="836" y="29"/>
              </a:cxn>
            </a:cxnLst>
            <a:rect l="0" t="0" r="r" b="b"/>
            <a:pathLst>
              <a:path w="836" h="331">
                <a:moveTo>
                  <a:pt x="0" y="331"/>
                </a:moveTo>
                <a:cubicBezTo>
                  <a:pt x="40" y="284"/>
                  <a:pt x="100" y="100"/>
                  <a:pt x="239" y="50"/>
                </a:cubicBezTo>
                <a:cubicBezTo>
                  <a:pt x="378" y="0"/>
                  <a:pt x="712" y="34"/>
                  <a:pt x="836" y="29"/>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50" name="Group 10"/>
          <p:cNvGrpSpPr>
            <a:grpSpLocks/>
          </p:cNvGrpSpPr>
          <p:nvPr/>
        </p:nvGrpSpPr>
        <p:grpSpPr bwMode="auto">
          <a:xfrm>
            <a:off x="1625600" y="4068763"/>
            <a:ext cx="1247775" cy="3049587"/>
            <a:chOff x="1033" y="2583"/>
            <a:chExt cx="786" cy="1921"/>
          </a:xfrm>
        </p:grpSpPr>
        <p:sp>
          <p:nvSpPr>
            <p:cNvPr id="138251" name="Rectangle 11"/>
            <p:cNvSpPr>
              <a:spLocks noChangeArrowheads="1"/>
            </p:cNvSpPr>
            <p:nvPr/>
          </p:nvSpPr>
          <p:spPr bwMode="auto">
            <a:xfrm>
              <a:off x="1033" y="3189"/>
              <a:ext cx="786" cy="131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52" name="Oval 12"/>
            <p:cNvSpPr>
              <a:spLocks noChangeArrowheads="1"/>
            </p:cNvSpPr>
            <p:nvPr/>
          </p:nvSpPr>
          <p:spPr bwMode="auto">
            <a:xfrm>
              <a:off x="1064" y="2583"/>
              <a:ext cx="691" cy="745"/>
            </a:xfrm>
            <a:prstGeom prst="ellipse">
              <a:avLst/>
            </a:prstGeom>
            <a:solidFill>
              <a:srgbClr val="FFCC99"/>
            </a:solidFill>
            <a:ln w="12700">
              <a:solidFill>
                <a:schemeClr val="tx1"/>
              </a:solidFill>
              <a:round/>
              <a:headEnd type="none" w="lg" len="med"/>
              <a:tailEnd type="none" w="lg" len="med"/>
            </a:ln>
            <a:effectLst/>
          </p:spPr>
          <p:txBody>
            <a:bodyPr wrap="none" anchor="ctr"/>
            <a:lstStyle/>
            <a:p>
              <a:pPr algn="ctr"/>
              <a:r>
                <a:rPr lang="en-US"/>
                <a:t>HJR</a:t>
              </a:r>
            </a:p>
          </p:txBody>
        </p:sp>
      </p:grpSp>
      <p:sp>
        <p:nvSpPr>
          <p:cNvPr id="138254" name="Freeform 14"/>
          <p:cNvSpPr>
            <a:spLocks/>
          </p:cNvSpPr>
          <p:nvPr/>
        </p:nvSpPr>
        <p:spPr bwMode="auto">
          <a:xfrm>
            <a:off x="1624013" y="298291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38279" name="Rectangle 39"/>
          <p:cNvSpPr>
            <a:spLocks noChangeArrowheads="1"/>
          </p:cNvSpPr>
          <p:nvPr/>
        </p:nvSpPr>
        <p:spPr bwMode="auto">
          <a:xfrm>
            <a:off x="1544638" y="5319713"/>
            <a:ext cx="1392237" cy="1828800"/>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138259" name="Freeform 19"/>
          <p:cNvSpPr>
            <a:spLocks/>
          </p:cNvSpPr>
          <p:nvPr/>
        </p:nvSpPr>
        <p:spPr bwMode="auto">
          <a:xfrm>
            <a:off x="2208213" y="5319713"/>
            <a:ext cx="2084387" cy="1304925"/>
          </a:xfrm>
          <a:custGeom>
            <a:avLst/>
            <a:gdLst/>
            <a:ahLst/>
            <a:cxnLst>
              <a:cxn ang="0">
                <a:pos x="0" y="0"/>
              </a:cxn>
              <a:cxn ang="0">
                <a:pos x="983" y="737"/>
              </a:cxn>
              <a:cxn ang="0">
                <a:pos x="1313" y="512"/>
              </a:cxn>
            </a:cxnLst>
            <a:rect l="0" t="0" r="r" b="b"/>
            <a:pathLst>
              <a:path w="1313" h="822">
                <a:moveTo>
                  <a:pt x="0" y="0"/>
                </a:moveTo>
                <a:cubicBezTo>
                  <a:pt x="382" y="326"/>
                  <a:pt x="764" y="652"/>
                  <a:pt x="983" y="737"/>
                </a:cubicBezTo>
                <a:cubicBezTo>
                  <a:pt x="1202" y="822"/>
                  <a:pt x="1257" y="667"/>
                  <a:pt x="1313" y="512"/>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60" name="Group 20"/>
          <p:cNvGrpSpPr>
            <a:grpSpLocks/>
          </p:cNvGrpSpPr>
          <p:nvPr/>
        </p:nvGrpSpPr>
        <p:grpSpPr bwMode="auto">
          <a:xfrm>
            <a:off x="1962150" y="3251200"/>
            <a:ext cx="487363" cy="649288"/>
            <a:chOff x="1236" y="2048"/>
            <a:chExt cx="307" cy="409"/>
          </a:xfrm>
        </p:grpSpPr>
        <p:sp>
          <p:nvSpPr>
            <p:cNvPr id="138261" name="Oval 21"/>
            <p:cNvSpPr>
              <a:spLocks noChangeArrowheads="1"/>
            </p:cNvSpPr>
            <p:nvPr/>
          </p:nvSpPr>
          <p:spPr bwMode="auto">
            <a:xfrm>
              <a:off x="1356" y="2048"/>
              <a:ext cx="77" cy="74"/>
            </a:xfrm>
            <a:prstGeom prst="ellipse">
              <a:avLst/>
            </a:prstGeom>
            <a:solidFill>
              <a:srgbClr val="3366FF"/>
            </a:solidFill>
            <a:ln w="9525">
              <a:noFill/>
              <a:round/>
              <a:headEnd/>
              <a:tailEnd/>
            </a:ln>
          </p:spPr>
          <p:txBody>
            <a:bodyPr/>
            <a:lstStyle/>
            <a:p>
              <a:endParaRPr lang="en-US"/>
            </a:p>
          </p:txBody>
        </p:sp>
        <p:sp>
          <p:nvSpPr>
            <p:cNvPr id="138262" name="Oval 22"/>
            <p:cNvSpPr>
              <a:spLocks noChangeArrowheads="1"/>
            </p:cNvSpPr>
            <p:nvPr/>
          </p:nvSpPr>
          <p:spPr bwMode="auto">
            <a:xfrm>
              <a:off x="1387" y="2233"/>
              <a:ext cx="77" cy="74"/>
            </a:xfrm>
            <a:prstGeom prst="ellipse">
              <a:avLst/>
            </a:prstGeom>
            <a:solidFill>
              <a:srgbClr val="3366FF"/>
            </a:solidFill>
            <a:ln w="9525">
              <a:noFill/>
              <a:round/>
              <a:headEnd/>
              <a:tailEnd/>
            </a:ln>
          </p:spPr>
          <p:txBody>
            <a:bodyPr/>
            <a:lstStyle/>
            <a:p>
              <a:endParaRPr lang="en-US"/>
            </a:p>
          </p:txBody>
        </p:sp>
        <p:sp>
          <p:nvSpPr>
            <p:cNvPr id="138263" name="Oval 23"/>
            <p:cNvSpPr>
              <a:spLocks noChangeArrowheads="1"/>
            </p:cNvSpPr>
            <p:nvPr/>
          </p:nvSpPr>
          <p:spPr bwMode="auto">
            <a:xfrm>
              <a:off x="1236" y="2259"/>
              <a:ext cx="77" cy="74"/>
            </a:xfrm>
            <a:prstGeom prst="ellipse">
              <a:avLst/>
            </a:prstGeom>
            <a:solidFill>
              <a:srgbClr val="3366FF"/>
            </a:solidFill>
            <a:ln w="9525">
              <a:noFill/>
              <a:round/>
              <a:headEnd/>
              <a:tailEnd/>
            </a:ln>
          </p:spPr>
          <p:txBody>
            <a:bodyPr/>
            <a:lstStyle/>
            <a:p>
              <a:endParaRPr lang="en-US"/>
            </a:p>
          </p:txBody>
        </p:sp>
        <p:sp>
          <p:nvSpPr>
            <p:cNvPr id="138264" name="Oval 24"/>
            <p:cNvSpPr>
              <a:spLocks noChangeArrowheads="1"/>
            </p:cNvSpPr>
            <p:nvPr/>
          </p:nvSpPr>
          <p:spPr bwMode="auto">
            <a:xfrm>
              <a:off x="1466" y="2383"/>
              <a:ext cx="77" cy="74"/>
            </a:xfrm>
            <a:prstGeom prst="ellipse">
              <a:avLst/>
            </a:prstGeom>
            <a:solidFill>
              <a:srgbClr val="3366FF"/>
            </a:solidFill>
            <a:ln w="9525">
              <a:noFill/>
              <a:round/>
              <a:headEnd/>
              <a:tailEnd/>
            </a:ln>
          </p:spPr>
          <p:txBody>
            <a:bodyPr/>
            <a:lstStyle/>
            <a:p>
              <a:endParaRPr lang="en-US"/>
            </a:p>
          </p:txBody>
        </p:sp>
      </p:grpSp>
      <p:sp>
        <p:nvSpPr>
          <p:cNvPr id="138265" name="Oval 25"/>
          <p:cNvSpPr>
            <a:spLocks noChangeArrowheads="1"/>
          </p:cNvSpPr>
          <p:nvPr/>
        </p:nvSpPr>
        <p:spPr bwMode="auto">
          <a:xfrm>
            <a:off x="2136775" y="3357563"/>
            <a:ext cx="122238" cy="117475"/>
          </a:xfrm>
          <a:prstGeom prst="ellipse">
            <a:avLst/>
          </a:prstGeom>
          <a:solidFill>
            <a:srgbClr val="3366FF"/>
          </a:solidFill>
          <a:ln w="9525">
            <a:noFill/>
            <a:round/>
            <a:headEnd/>
            <a:tailEnd/>
          </a:ln>
        </p:spPr>
        <p:txBody>
          <a:bodyPr/>
          <a:lstStyle/>
          <a:p>
            <a:endParaRPr lang="en-US"/>
          </a:p>
        </p:txBody>
      </p:sp>
      <p:sp>
        <p:nvSpPr>
          <p:cNvPr id="138266" name="Rectangle 26"/>
          <p:cNvSpPr>
            <a:spLocks noChangeArrowheads="1"/>
          </p:cNvSpPr>
          <p:nvPr/>
        </p:nvSpPr>
        <p:spPr bwMode="auto">
          <a:xfrm>
            <a:off x="2149475" y="1949450"/>
            <a:ext cx="139700" cy="1395413"/>
          </a:xfrm>
          <a:prstGeom prst="rect">
            <a:avLst/>
          </a:prstGeom>
          <a:solidFill>
            <a:schemeClr val="hlink"/>
          </a:solidFill>
          <a:ln w="12700">
            <a:solidFill>
              <a:schemeClr val="tx1"/>
            </a:solidFill>
            <a:miter lim="800000"/>
            <a:headEnd type="none" w="lg" len="med"/>
            <a:tailEnd type="none" w="lg" len="med"/>
          </a:ln>
          <a:effectLst/>
        </p:spPr>
        <p:txBody>
          <a:bodyPr anchor="ctr">
            <a:spAutoFit/>
          </a:bodyPr>
          <a:lstStyle/>
          <a:p>
            <a:endParaRPr lang="en-US"/>
          </a:p>
        </p:txBody>
      </p:sp>
      <p:sp>
        <p:nvSpPr>
          <p:cNvPr id="138267" name="Text Box 27"/>
          <p:cNvSpPr txBox="1">
            <a:spLocks noChangeArrowheads="1"/>
          </p:cNvSpPr>
          <p:nvPr/>
        </p:nvSpPr>
        <p:spPr bwMode="auto">
          <a:xfrm>
            <a:off x="5257800" y="533400"/>
            <a:ext cx="2438400" cy="915988"/>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Holding container (bucket or glass column)</a:t>
            </a:r>
          </a:p>
        </p:txBody>
      </p:sp>
      <p:sp>
        <p:nvSpPr>
          <p:cNvPr id="138268" name="Text Box 28"/>
          <p:cNvSpPr txBox="1">
            <a:spLocks noChangeArrowheads="1"/>
          </p:cNvSpPr>
          <p:nvPr/>
        </p:nvSpPr>
        <p:spPr bwMode="auto">
          <a:xfrm>
            <a:off x="2895600" y="3276600"/>
            <a:ext cx="1905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Pong pipe</a:t>
            </a:r>
          </a:p>
        </p:txBody>
      </p:sp>
      <p:sp>
        <p:nvSpPr>
          <p:cNvPr id="138269" name="Text Box 29"/>
          <p:cNvSpPr txBox="1">
            <a:spLocks noChangeArrowheads="1"/>
          </p:cNvSpPr>
          <p:nvPr/>
        </p:nvSpPr>
        <p:spPr bwMode="auto">
          <a:xfrm>
            <a:off x="685800" y="2057400"/>
            <a:ext cx="14478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Sealing pipe</a:t>
            </a:r>
          </a:p>
        </p:txBody>
      </p:sp>
      <p:grpSp>
        <p:nvGrpSpPr>
          <p:cNvPr id="138270" name="Group 30"/>
          <p:cNvGrpSpPr>
            <a:grpSpLocks/>
          </p:cNvGrpSpPr>
          <p:nvPr/>
        </p:nvGrpSpPr>
        <p:grpSpPr bwMode="auto">
          <a:xfrm>
            <a:off x="2895600" y="3581400"/>
            <a:ext cx="6019800" cy="533400"/>
            <a:chOff x="1824" y="2256"/>
            <a:chExt cx="3792" cy="336"/>
          </a:xfrm>
        </p:grpSpPr>
        <p:sp>
          <p:nvSpPr>
            <p:cNvPr id="138271" name="Line 31"/>
            <p:cNvSpPr>
              <a:spLocks noChangeShapeType="1"/>
            </p:cNvSpPr>
            <p:nvPr/>
          </p:nvSpPr>
          <p:spPr bwMode="auto">
            <a:xfrm flipH="1" flipV="1">
              <a:off x="1824" y="2592"/>
              <a:ext cx="1872" cy="0"/>
            </a:xfrm>
            <a:prstGeom prst="line">
              <a:avLst/>
            </a:prstGeom>
            <a:noFill/>
            <a:ln w="12700">
              <a:solidFill>
                <a:schemeClr val="tx1"/>
              </a:solidFill>
              <a:prstDash val="dash"/>
              <a:round/>
              <a:headEnd type="none" w="lg" len="med"/>
              <a:tailEnd type="none" w="lg" len="med"/>
            </a:ln>
            <a:effectLst/>
          </p:spPr>
          <p:txBody>
            <a:bodyPr anchor="ctr">
              <a:spAutoFit/>
            </a:bodyPr>
            <a:lstStyle/>
            <a:p>
              <a:endParaRPr lang="en-US"/>
            </a:p>
          </p:txBody>
        </p:sp>
        <p:sp>
          <p:nvSpPr>
            <p:cNvPr id="138272" name="Line 32"/>
            <p:cNvSpPr>
              <a:spLocks noChangeShapeType="1"/>
            </p:cNvSpPr>
            <p:nvPr/>
          </p:nvSpPr>
          <p:spPr bwMode="auto">
            <a:xfrm>
              <a:off x="1824" y="2256"/>
              <a:ext cx="1872" cy="0"/>
            </a:xfrm>
            <a:prstGeom prst="line">
              <a:avLst/>
            </a:prstGeom>
            <a:noFill/>
            <a:ln w="9525">
              <a:solidFill>
                <a:schemeClr val="tx1"/>
              </a:solidFill>
              <a:prstDash val="dash"/>
              <a:round/>
              <a:headEnd/>
              <a:tailEnd/>
            </a:ln>
            <a:effectLst/>
          </p:spPr>
          <p:txBody>
            <a:bodyPr/>
            <a:lstStyle/>
            <a:p>
              <a:endParaRPr lang="en-US"/>
            </a:p>
          </p:txBody>
        </p:sp>
        <p:sp>
          <p:nvSpPr>
            <p:cNvPr id="138273" name="Line 33"/>
            <p:cNvSpPr>
              <a:spLocks noChangeShapeType="1"/>
            </p:cNvSpPr>
            <p:nvPr/>
          </p:nvSpPr>
          <p:spPr bwMode="auto">
            <a:xfrm>
              <a:off x="3648" y="2256"/>
              <a:ext cx="0" cy="336"/>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138274" name="Text Box 34"/>
            <p:cNvSpPr txBox="1">
              <a:spLocks noChangeArrowheads="1"/>
            </p:cNvSpPr>
            <p:nvPr/>
          </p:nvSpPr>
          <p:spPr bwMode="auto">
            <a:xfrm>
              <a:off x="3696" y="2352"/>
              <a:ext cx="1920" cy="192"/>
            </a:xfrm>
            <a:prstGeom prst="rect">
              <a:avLst/>
            </a:prstGeom>
            <a:noFill/>
            <a:ln w="9525">
              <a:noFill/>
              <a:miter lim="800000"/>
              <a:headEnd/>
              <a:tailEnd/>
            </a:ln>
            <a:effectLst/>
          </p:spPr>
          <p:txBody>
            <a:bodyPr>
              <a:spAutoFit/>
            </a:bodyPr>
            <a:lstStyle/>
            <a:p>
              <a:pPr eaLnBrk="1" hangingPunct="1">
                <a:spcBef>
                  <a:spcPct val="50000"/>
                </a:spcBef>
              </a:pPr>
              <a:r>
                <a:rPr lang="en-US" sz="1400" dirty="0">
                  <a:latin typeface="Arial" charset="0"/>
                </a:rPr>
                <a:t>Driving head for sand column</a:t>
              </a:r>
            </a:p>
          </p:txBody>
        </p:sp>
      </p:grpSp>
      <p:grpSp>
        <p:nvGrpSpPr>
          <p:cNvPr id="138275" name="Group 35"/>
          <p:cNvGrpSpPr>
            <a:grpSpLocks/>
          </p:cNvGrpSpPr>
          <p:nvPr/>
        </p:nvGrpSpPr>
        <p:grpSpPr bwMode="auto">
          <a:xfrm>
            <a:off x="4648200" y="5181600"/>
            <a:ext cx="3886200" cy="366713"/>
            <a:chOff x="2928" y="3264"/>
            <a:chExt cx="2448" cy="231"/>
          </a:xfrm>
        </p:grpSpPr>
        <p:sp>
          <p:nvSpPr>
            <p:cNvPr id="138276" name="Line 36"/>
            <p:cNvSpPr>
              <a:spLocks noChangeShapeType="1"/>
            </p:cNvSpPr>
            <p:nvPr/>
          </p:nvSpPr>
          <p:spPr bwMode="auto">
            <a:xfrm flipH="1">
              <a:off x="2928" y="3360"/>
              <a:ext cx="384" cy="0"/>
            </a:xfrm>
            <a:prstGeom prst="line">
              <a:avLst/>
            </a:prstGeom>
            <a:noFill/>
            <a:ln w="9525">
              <a:solidFill>
                <a:schemeClr val="tx1"/>
              </a:solidFill>
              <a:round/>
              <a:headEnd/>
              <a:tailEnd type="triangle" w="med" len="med"/>
            </a:ln>
            <a:effectLst/>
          </p:spPr>
          <p:txBody>
            <a:bodyPr/>
            <a:lstStyle/>
            <a:p>
              <a:endParaRPr lang="en-US"/>
            </a:p>
          </p:txBody>
        </p:sp>
        <p:sp>
          <p:nvSpPr>
            <p:cNvPr id="138277" name="Text Box 37"/>
            <p:cNvSpPr txBox="1">
              <a:spLocks noChangeArrowheads="1"/>
            </p:cNvSpPr>
            <p:nvPr/>
          </p:nvSpPr>
          <p:spPr bwMode="auto">
            <a:xfrm>
              <a:off x="3312" y="3264"/>
              <a:ext cx="2064" cy="231"/>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Upflow prevents trapped air</a:t>
              </a:r>
            </a:p>
          </p:txBody>
        </p:sp>
      </p:grpSp>
      <p:sp>
        <p:nvSpPr>
          <p:cNvPr id="138278" name="Text Box 38"/>
          <p:cNvSpPr txBox="1">
            <a:spLocks noChangeArrowheads="1"/>
          </p:cNvSpPr>
          <p:nvPr/>
        </p:nvSpPr>
        <p:spPr bwMode="auto">
          <a:xfrm>
            <a:off x="6096000" y="5638800"/>
            <a:ext cx="3048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(keyword: “prevent”)!</a:t>
            </a:r>
          </a:p>
        </p:txBody>
      </p:sp>
      <p:sp>
        <p:nvSpPr>
          <p:cNvPr id="138280" name="Text Box 40"/>
          <p:cNvSpPr txBox="1">
            <a:spLocks noChangeArrowheads="1"/>
          </p:cNvSpPr>
          <p:nvPr/>
        </p:nvSpPr>
        <p:spPr bwMode="auto">
          <a:xfrm>
            <a:off x="2509838" y="7143750"/>
            <a:ext cx="5973762"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What is the purpose of the sand column?</a:t>
            </a:r>
          </a:p>
        </p:txBody>
      </p:sp>
      <p:sp>
        <p:nvSpPr>
          <p:cNvPr id="36" name="TextBox 35"/>
          <p:cNvSpPr txBox="1"/>
          <p:nvPr/>
        </p:nvSpPr>
        <p:spPr>
          <a:xfrm>
            <a:off x="3882623" y="6430192"/>
            <a:ext cx="5261377" cy="523220"/>
          </a:xfrm>
          <a:prstGeom prst="rect">
            <a:avLst/>
          </a:prstGeom>
          <a:noFill/>
        </p:spPr>
        <p:txBody>
          <a:bodyPr wrap="none" rtlCol="0">
            <a:spAutoFit/>
          </a:bodyPr>
          <a:lstStyle/>
          <a:p>
            <a:r>
              <a:rPr lang="en-US" dirty="0"/>
              <a:t>Porous media as resistance element</a:t>
            </a:r>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41411701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38260"/>
                                        </p:tgtEl>
                                        <p:attrNameLst>
                                          <p:attrName>style.visibility</p:attrName>
                                        </p:attrNameLst>
                                      </p:cBhvr>
                                      <p:to>
                                        <p:strVal val="visible"/>
                                      </p:to>
                                    </p:set>
                                  </p:childTnLst>
                                  <p:subTnLst>
                                    <p:animClr clrSpc="rgb" dir="cw">
                                      <p:cBhvr override="childStyle">
                                        <p:cTn dur="1" fill="hold" display="0" masterRel="nextClick" afterEffect="1"/>
                                        <p:tgtEl>
                                          <p:spTgt spid="138260"/>
                                        </p:tgtEl>
                                        <p:attrNameLst>
                                          <p:attrName>ppt_c</p:attrName>
                                        </p:attrNameLst>
                                      </p:cBhvr>
                                      <p:to>
                                        <a:srgbClr val="0066FF"/>
                                      </p:to>
                                    </p:animClr>
                                  </p:subTnLst>
                                </p:cTn>
                              </p:par>
                              <p:par>
                                <p:cTn id="7" presetID="42" presetClass="path" presetSubtype="0" repeatCount="5000" fill="hold" nodeType="withEffect">
                                  <p:stCondLst>
                                    <p:cond delay="0"/>
                                  </p:stCondLst>
                                  <p:childTnLst>
                                    <p:animMotion origin="layout" path="M 4.16667E-6 3.7037E-6 L 0.00486 0.18703 " pathEditMode="relative" rAng="0" ptsTypes="AA">
                                      <p:cBhvr>
                                        <p:cTn id="8" dur="2000" fill="hold"/>
                                        <p:tgtEl>
                                          <p:spTgt spid="138260"/>
                                        </p:tgtEl>
                                        <p:attrNameLst>
                                          <p:attrName>ppt_x</p:attrName>
                                          <p:attrName>ppt_y</p:attrName>
                                        </p:attrNameLst>
                                      </p:cBhvr>
                                      <p:rCtr x="200" y="9400"/>
                                    </p:animMotion>
                                  </p:childTnLst>
                                </p:cTn>
                              </p:par>
                              <p:par>
                                <p:cTn id="9" presetID="64" presetClass="path" presetSubtype="0" accel="50000" fill="hold" nodeType="withEffect">
                                  <p:stCondLst>
                                    <p:cond delay="1500"/>
                                  </p:stCondLst>
                                  <p:childTnLst>
                                    <p:animMotion origin="layout" path="M -4.44444E-6 4.44444E-6 L 0.00244 -0.10903 " pathEditMode="relative" rAng="0" ptsTypes="AA">
                                      <p:cBhvr>
                                        <p:cTn id="10" dur="5000" fill="hold"/>
                                        <p:tgtEl>
                                          <p:spTgt spid="138250"/>
                                        </p:tgtEl>
                                        <p:attrNameLst>
                                          <p:attrName>ppt_x</p:attrName>
                                          <p:attrName>ppt_y</p:attrName>
                                        </p:attrNameLst>
                                      </p:cBhvr>
                                      <p:rCtr x="100" y="-5500"/>
                                    </p:animMotion>
                                  </p:childTnLst>
                                </p:cTn>
                              </p:par>
                              <p:par>
                                <p:cTn id="11" presetID="64" presetClass="path" presetSubtype="0" decel="50000" fill="hold" grpId="0" nodeType="withEffect">
                                  <p:stCondLst>
                                    <p:cond delay="4600"/>
                                  </p:stCondLst>
                                  <p:childTnLst>
                                    <p:animMotion origin="layout" path="M 2.77778E-7 3.7037E-6 L 0.00122 -0.20486 " pathEditMode="relative" rAng="0" ptsTypes="AA">
                                      <p:cBhvr>
                                        <p:cTn id="12" dur="5000" fill="hold"/>
                                        <p:tgtEl>
                                          <p:spTgt spid="138242"/>
                                        </p:tgtEl>
                                        <p:attrNameLst>
                                          <p:attrName>ppt_x</p:attrName>
                                          <p:attrName>ppt_y</p:attrName>
                                        </p:attrNameLst>
                                      </p:cBhvr>
                                      <p:rCtr x="100" y="-10300"/>
                                    </p:animMotion>
                                  </p:childTnLst>
                                </p:cTn>
                              </p:par>
                              <p:par>
                                <p:cTn id="13" presetID="1" presetClass="entr" presetSubtype="0" fill="hold" grpId="0" nodeType="withEffect">
                                  <p:stCondLst>
                                    <p:cond delay="6000"/>
                                  </p:stCondLst>
                                  <p:childTnLst>
                                    <p:set>
                                      <p:cBhvr>
                                        <p:cTn id="14" dur="1" fill="hold">
                                          <p:stCondLst>
                                            <p:cond delay="0"/>
                                          </p:stCondLst>
                                        </p:cTn>
                                        <p:tgtEl>
                                          <p:spTgt spid="138265"/>
                                        </p:tgtEl>
                                        <p:attrNameLst>
                                          <p:attrName>style.visibility</p:attrName>
                                        </p:attrNameLst>
                                      </p:cBhvr>
                                      <p:to>
                                        <p:strVal val="visible"/>
                                      </p:to>
                                    </p:set>
                                  </p:childTnLst>
                                </p:cTn>
                              </p:par>
                              <p:par>
                                <p:cTn id="15" presetID="42" presetClass="path" presetSubtype="0" repeatCount="indefinite" fill="hold" grpId="1" nodeType="withEffect">
                                  <p:stCondLst>
                                    <p:cond delay="0"/>
                                  </p:stCondLst>
                                  <p:childTnLst>
                                    <p:animMotion origin="layout" path="M 2.22222E-6 1.85185E-6 L 0.00486 0.21157 " pathEditMode="relative" rAng="0" ptsTypes="AA">
                                      <p:cBhvr>
                                        <p:cTn id="16" dur="2000" fill="hold"/>
                                        <p:tgtEl>
                                          <p:spTgt spid="138265"/>
                                        </p:tgtEl>
                                        <p:attrNameLst>
                                          <p:attrName>ppt_x</p:attrName>
                                          <p:attrName>ppt_y</p:attrName>
                                        </p:attrNameLst>
                                      </p:cBhvr>
                                      <p:rCtr x="200" y="10600"/>
                                    </p:animMotion>
                                  </p:childTnLst>
                                </p:cTn>
                              </p:par>
                              <p:par>
                                <p:cTn id="17" presetID="1" presetClass="entr" presetSubtype="0" fill="hold" grpId="0" nodeType="withEffect">
                                  <p:stCondLst>
                                    <p:cond delay="7000"/>
                                  </p:stCondLst>
                                  <p:childTnLst>
                                    <p:set>
                                      <p:cBhvr>
                                        <p:cTn id="18" dur="1" fill="hold">
                                          <p:stCondLst>
                                            <p:cond delay="0"/>
                                          </p:stCondLst>
                                        </p:cTn>
                                        <p:tgtEl>
                                          <p:spTgt spid="138246"/>
                                        </p:tgtEl>
                                        <p:attrNameLst>
                                          <p:attrName>style.visibility</p:attrName>
                                        </p:attrNameLst>
                                      </p:cBhvr>
                                      <p:to>
                                        <p:strVal val="visible"/>
                                      </p:to>
                                    </p:set>
                                  </p:childTnLst>
                                </p:cTn>
                              </p:par>
                              <p:par>
                                <p:cTn id="19" presetID="42" presetClass="path" presetSubtype="0" repeatCount="indefinite" fill="hold" grpId="1" nodeType="withEffect">
                                  <p:stCondLst>
                                    <p:cond delay="7000"/>
                                  </p:stCondLst>
                                  <p:childTnLst>
                                    <p:animMotion origin="layout" path="M 0.00122 -7.40741E-7 L -4.44444E-6 0.33333 " pathEditMode="relative" rAng="0" ptsTypes="AA">
                                      <p:cBhvr>
                                        <p:cTn id="20" dur="2000" fill="hold"/>
                                        <p:tgtEl>
                                          <p:spTgt spid="138246"/>
                                        </p:tgtEl>
                                        <p:attrNameLst>
                                          <p:attrName>ppt_x</p:attrName>
                                          <p:attrName>ppt_y</p:attrName>
                                        </p:attrNameLst>
                                      </p:cBhvr>
                                      <p:rCtr x="-100" y="16700"/>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827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827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82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0.03802 0.31915 L 0.03802 -0.65217 " pathEditMode="relative" rAng="0" ptsTypes="AA">
                                      <p:cBhvr>
                                        <p:cTn id="36" dur="2000" fill="hold"/>
                                        <p:tgtEl>
                                          <p:spTgt spid="138280"/>
                                        </p:tgtEl>
                                        <p:attrNameLst>
                                          <p:attrName>ppt_x</p:attrName>
                                          <p:attrName>ppt_y</p:attrName>
                                        </p:attrNameLst>
                                      </p:cBhvr>
                                      <p:rCtr x="3800" y="-48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2" grpId="0" animBg="1"/>
      <p:bldP spid="138246" grpId="0" animBg="1"/>
      <p:bldP spid="138246" grpId="1" animBg="1"/>
      <p:bldP spid="138265" grpId="0" animBg="1"/>
      <p:bldP spid="138265" grpId="1" animBg="1"/>
      <p:bldP spid="138278" grpId="0"/>
      <p:bldP spid="138280"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sz="4000" dirty="0"/>
              <a:t>Porous Media Head Loss: </a:t>
            </a:r>
            <a:r>
              <a:rPr lang="en-US" sz="4000" dirty="0" err="1"/>
              <a:t>Kozeny</a:t>
            </a:r>
            <a:r>
              <a:rPr lang="en-US" sz="4000" dirty="0"/>
              <a:t> equation</a:t>
            </a:r>
          </a:p>
        </p:txBody>
      </p:sp>
      <p:sp>
        <p:nvSpPr>
          <p:cNvPr id="72721" name="Text Box 17"/>
          <p:cNvSpPr txBox="1">
            <a:spLocks noChangeArrowheads="1"/>
          </p:cNvSpPr>
          <p:nvPr/>
        </p:nvSpPr>
        <p:spPr bwMode="auto">
          <a:xfrm>
            <a:off x="2568575" y="1947863"/>
            <a:ext cx="6329363" cy="519112"/>
          </a:xfrm>
          <a:prstGeom prst="rect">
            <a:avLst/>
          </a:prstGeom>
          <a:noFill/>
          <a:ln w="12700">
            <a:noFill/>
            <a:miter lim="800000"/>
            <a:headEnd type="none" w="lg" len="med"/>
            <a:tailEnd type="none" w="lg" len="med"/>
          </a:ln>
          <a:effectLst/>
        </p:spPr>
        <p:txBody>
          <a:bodyPr>
            <a:spAutoFit/>
          </a:bodyPr>
          <a:lstStyle/>
          <a:p>
            <a:r>
              <a:rPr lang="en-US"/>
              <a:t>Velocity of fluid above the porous media</a:t>
            </a:r>
          </a:p>
        </p:txBody>
      </p:sp>
      <p:sp>
        <p:nvSpPr>
          <p:cNvPr id="72722" name="Line 18"/>
          <p:cNvSpPr>
            <a:spLocks noChangeShapeType="1"/>
          </p:cNvSpPr>
          <p:nvPr/>
        </p:nvSpPr>
        <p:spPr bwMode="auto">
          <a:xfrm flipV="1">
            <a:off x="2012950" y="2235200"/>
            <a:ext cx="581025" cy="3175"/>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72723" name="Text Box 19"/>
          <p:cNvSpPr txBox="1">
            <a:spLocks noChangeArrowheads="1"/>
          </p:cNvSpPr>
          <p:nvPr/>
        </p:nvSpPr>
        <p:spPr bwMode="auto">
          <a:xfrm>
            <a:off x="2841625" y="3302000"/>
            <a:ext cx="5046574"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Analogy to laminar flow in a pipe</a:t>
            </a:r>
            <a:endParaRPr lang="en-US" baseline="-25000" dirty="0">
              <a:solidFill>
                <a:schemeClr val="folHlink"/>
              </a:solidFill>
            </a:endParaRPr>
          </a:p>
        </p:txBody>
      </p:sp>
      <p:sp>
        <p:nvSpPr>
          <p:cNvPr id="72726" name="Text Box 22"/>
          <p:cNvSpPr txBox="1">
            <a:spLocks noChangeArrowheads="1"/>
          </p:cNvSpPr>
          <p:nvPr/>
        </p:nvSpPr>
        <p:spPr bwMode="auto">
          <a:xfrm>
            <a:off x="4610100" y="4748213"/>
            <a:ext cx="3784600" cy="1373187"/>
          </a:xfrm>
          <a:prstGeom prst="rect">
            <a:avLst/>
          </a:prstGeom>
          <a:noFill/>
          <a:ln w="12700">
            <a:noFill/>
            <a:miter lim="800000"/>
            <a:headEnd type="none" w="lg" len="med"/>
            <a:tailEnd type="none" w="lg" len="med"/>
          </a:ln>
          <a:effectLst/>
        </p:spPr>
        <p:txBody>
          <a:bodyPr>
            <a:spAutoFit/>
          </a:bodyPr>
          <a:lstStyle/>
          <a:p>
            <a:r>
              <a:rPr lang="en-US" i="1"/>
              <a:t>k</a:t>
            </a:r>
            <a:r>
              <a:rPr lang="en-US"/>
              <a:t> = Kozeny constant</a:t>
            </a:r>
          </a:p>
          <a:p>
            <a:r>
              <a:rPr lang="en-US"/>
              <a:t>Approximately 5 for most filtration conditions</a:t>
            </a:r>
          </a:p>
        </p:txBody>
      </p:sp>
      <p:sp>
        <p:nvSpPr>
          <p:cNvPr id="72727" name="Line 23"/>
          <p:cNvSpPr>
            <a:spLocks noChangeShapeType="1"/>
          </p:cNvSpPr>
          <p:nvPr/>
        </p:nvSpPr>
        <p:spPr bwMode="auto">
          <a:xfrm>
            <a:off x="2949575" y="3786188"/>
            <a:ext cx="4810898"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12" name="TextBox 11"/>
          <p:cNvSpPr txBox="1"/>
          <p:nvPr/>
        </p:nvSpPr>
        <p:spPr>
          <a:xfrm>
            <a:off x="2782956" y="2639833"/>
            <a:ext cx="2863284" cy="523220"/>
          </a:xfrm>
          <a:prstGeom prst="rect">
            <a:avLst/>
          </a:prstGeom>
          <a:noFill/>
        </p:spPr>
        <p:txBody>
          <a:bodyPr wrap="none" rtlCol="0">
            <a:spAutoFit/>
          </a:bodyPr>
          <a:lstStyle/>
          <a:p>
            <a:r>
              <a:rPr lang="en-US" dirty="0"/>
              <a:t>Dynamic viscosity</a:t>
            </a:r>
          </a:p>
        </p:txBody>
      </p:sp>
      <p:sp>
        <p:nvSpPr>
          <p:cNvPr id="13" name="TextBox 12"/>
          <p:cNvSpPr txBox="1"/>
          <p:nvPr/>
        </p:nvSpPr>
        <p:spPr>
          <a:xfrm>
            <a:off x="5907818" y="2631882"/>
            <a:ext cx="3041217" cy="523220"/>
          </a:xfrm>
          <a:prstGeom prst="rect">
            <a:avLst/>
          </a:prstGeom>
          <a:noFill/>
        </p:spPr>
        <p:txBody>
          <a:bodyPr wrap="none" rtlCol="0">
            <a:spAutoFit/>
          </a:bodyPr>
          <a:lstStyle/>
          <a:p>
            <a:r>
              <a:rPr lang="en-US" dirty="0"/>
              <a:t>Kinematic viscosity</a:t>
            </a:r>
          </a:p>
        </p:txBody>
      </p:sp>
      <p:cxnSp>
        <p:nvCxnSpPr>
          <p:cNvPr id="15" name="Straight Arrow Connector 14 1"/>
          <p:cNvCxnSpPr>
            <a:stCxn id="12" idx="1"/>
            <a:endCxn id="16" idx="0"/>
          </p:cNvCxnSpPr>
          <p:nvPr/>
        </p:nvCxnSpPr>
        <p:spPr bwMode="auto">
          <a:xfrm rot="10800000" flipV="1">
            <a:off x="1641944" y="2901442"/>
            <a:ext cx="1141012" cy="294981"/>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6" name="Rectangle 15"/>
          <p:cNvSpPr/>
          <p:nvPr/>
        </p:nvSpPr>
        <p:spPr bwMode="auto">
          <a:xfrm>
            <a:off x="1526650" y="3196424"/>
            <a:ext cx="230588" cy="349858"/>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18" name="Straight Arrow Connector 14 2"/>
          <p:cNvCxnSpPr>
            <a:stCxn id="13" idx="2"/>
          </p:cNvCxnSpPr>
          <p:nvPr/>
        </p:nvCxnSpPr>
        <p:spPr bwMode="auto">
          <a:xfrm rot="16200000" flipH="1">
            <a:off x="7585714" y="2997814"/>
            <a:ext cx="438891" cy="753465"/>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9" name="Picture 18">
            <a:extLst>
              <a:ext uri="{FF2B5EF4-FFF2-40B4-BE49-F238E27FC236}">
                <a16:creationId xmlns:a16="http://schemas.microsoft.com/office/drawing/2014/main" id="{06397740-80B7-44FB-978C-230D5E48BF9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33066" y="2015110"/>
            <a:ext cx="1531119" cy="677871"/>
          </a:xfrm>
          <a:prstGeom prst="rect">
            <a:avLst/>
          </a:prstGeom>
        </p:spPr>
      </p:pic>
      <p:pic>
        <p:nvPicPr>
          <p:cNvPr id="9" name="Picture 8">
            <a:extLst>
              <a:ext uri="{FF2B5EF4-FFF2-40B4-BE49-F238E27FC236}">
                <a16:creationId xmlns:a16="http://schemas.microsoft.com/office/drawing/2014/main" id="{BE80765D-CAED-44E0-B39C-CF2FF141156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24256" y="3191219"/>
            <a:ext cx="2426745" cy="865319"/>
          </a:xfrm>
          <a:prstGeom prst="rect">
            <a:avLst/>
          </a:prstGeom>
        </p:spPr>
      </p:pic>
      <p:pic>
        <p:nvPicPr>
          <p:cNvPr id="7" name="Picture 6">
            <a:extLst>
              <a:ext uri="{FF2B5EF4-FFF2-40B4-BE49-F238E27FC236}">
                <a16:creationId xmlns:a16="http://schemas.microsoft.com/office/drawing/2014/main" id="{ECDB7753-4BDD-40B9-8A84-5FB354C66048}"/>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249146" y="3430147"/>
            <a:ext cx="776784" cy="395073"/>
          </a:xfrm>
          <a:prstGeom prst="rect">
            <a:avLst/>
          </a:prstGeom>
        </p:spPr>
      </p:pic>
      <p:pic>
        <p:nvPicPr>
          <p:cNvPr id="11" name="Picture 10">
            <a:extLst>
              <a:ext uri="{FF2B5EF4-FFF2-40B4-BE49-F238E27FC236}">
                <a16:creationId xmlns:a16="http://schemas.microsoft.com/office/drawing/2014/main" id="{E2941D5F-B4A7-4B45-8E9C-BF94E1EDE9C0}"/>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457200" y="4748212"/>
            <a:ext cx="3441566" cy="865319"/>
          </a:xfrm>
          <a:prstGeom prst="rect">
            <a:avLst/>
          </a:prstGeom>
        </p:spPr>
      </p:pic>
      <p:graphicFrame>
        <p:nvGraphicFramePr>
          <p:cNvPr id="2" name="Object 1">
            <a:extLst>
              <a:ext uri="{FF2B5EF4-FFF2-40B4-BE49-F238E27FC236}">
                <a16:creationId xmlns:a16="http://schemas.microsoft.com/office/drawing/2014/main" id="{937406EF-D068-4EF6-97EA-252D6ECAE494}"/>
              </a:ext>
            </a:extLst>
          </p:cNvPr>
          <p:cNvGraphicFramePr>
            <a:graphicFrameLocks noChangeAspect="1"/>
          </p:cNvGraphicFramePr>
          <p:nvPr>
            <p:extLst>
              <p:ext uri="{D42A27DB-BD31-4B8C-83A1-F6EECF244321}">
                <p14:modId xmlns:p14="http://schemas.microsoft.com/office/powerpoint/2010/main" val="1422610238"/>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60834" name="Equation" r:id="rId12" imgW="914400" imgH="198720" progId="Equation.DSMT4">
                  <p:embed/>
                </p:oleObj>
              </mc:Choice>
              <mc:Fallback>
                <p:oleObj name="Equation" r:id="rId12" imgW="914400" imgH="198720" progId="Equation.DSMT4">
                  <p:embed/>
                  <p:pic>
                    <p:nvPicPr>
                      <p:cNvPr id="0" name=""/>
                      <p:cNvPicPr/>
                      <p:nvPr/>
                    </p:nvPicPr>
                    <p:blipFill>
                      <a:blip r:embed="rId13"/>
                      <a:stretch>
                        <a:fillRect/>
                      </a:stretch>
                    </p:blipFill>
                    <p:spPr>
                      <a:xfrm>
                        <a:off x="4927600" y="26670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1700760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23"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Orifice Image</a:t>
            </a:r>
          </a:p>
        </p:txBody>
      </p:sp>
      <p:grpSp>
        <p:nvGrpSpPr>
          <p:cNvPr id="3" name="Group 2"/>
          <p:cNvGrpSpPr/>
          <p:nvPr/>
        </p:nvGrpSpPr>
        <p:grpSpPr>
          <a:xfrm>
            <a:off x="637563" y="2004968"/>
            <a:ext cx="7603136" cy="4346348"/>
            <a:chOff x="570451" y="461394"/>
            <a:chExt cx="7603136" cy="4346348"/>
          </a:xfrm>
        </p:grpSpPr>
        <p:grpSp>
          <p:nvGrpSpPr>
            <p:cNvPr id="4" name="Group 3"/>
            <p:cNvGrpSpPr/>
            <p:nvPr/>
          </p:nvGrpSpPr>
          <p:grpSpPr>
            <a:xfrm>
              <a:off x="570451" y="461394"/>
              <a:ext cx="3707934" cy="4043494"/>
              <a:chOff x="570451" y="461394"/>
              <a:chExt cx="3707934" cy="4043494"/>
            </a:xfrm>
          </p:grpSpPr>
          <p:sp>
            <p:nvSpPr>
              <p:cNvPr id="9" name="Freeform 8"/>
              <p:cNvSpPr/>
              <p:nvPr/>
            </p:nvSpPr>
            <p:spPr bwMode="auto">
              <a:xfrm>
                <a:off x="570451" y="461394"/>
                <a:ext cx="3707934" cy="4043494"/>
              </a:xfrm>
              <a:custGeom>
                <a:avLst/>
                <a:gdLst>
                  <a:gd name="connsiteX0" fmla="*/ 0 w 3707934"/>
                  <a:gd name="connsiteY0" fmla="*/ 0 h 4043494"/>
                  <a:gd name="connsiteX1" fmla="*/ 0 w 3707934"/>
                  <a:gd name="connsiteY1" fmla="*/ 4043494 h 4043494"/>
                  <a:gd name="connsiteX2" fmla="*/ 3707934 w 3707934"/>
                  <a:gd name="connsiteY2" fmla="*/ 4043494 h 4043494"/>
                  <a:gd name="connsiteX3" fmla="*/ 3707934 w 3707934"/>
                  <a:gd name="connsiteY3" fmla="*/ 3061982 h 4043494"/>
                  <a:gd name="connsiteX4" fmla="*/ 3582099 w 3707934"/>
                  <a:gd name="connsiteY4" fmla="*/ 2936147 h 4043494"/>
                  <a:gd name="connsiteX5" fmla="*/ 3582099 w 3707934"/>
                  <a:gd name="connsiteY5" fmla="*/ 3909270 h 4043494"/>
                  <a:gd name="connsiteX6" fmla="*/ 134224 w 3707934"/>
                  <a:gd name="connsiteY6" fmla="*/ 3909270 h 4043494"/>
                  <a:gd name="connsiteX7" fmla="*/ 134224 w 3707934"/>
                  <a:gd name="connsiteY7" fmla="*/ 0 h 4043494"/>
                  <a:gd name="connsiteX8" fmla="*/ 0 w 3707934"/>
                  <a:gd name="connsiteY8" fmla="*/ 0 h 404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7934" h="4043494">
                    <a:moveTo>
                      <a:pt x="0" y="0"/>
                    </a:moveTo>
                    <a:lnTo>
                      <a:pt x="0" y="4043494"/>
                    </a:lnTo>
                    <a:lnTo>
                      <a:pt x="3707934" y="4043494"/>
                    </a:lnTo>
                    <a:lnTo>
                      <a:pt x="3707934" y="3061982"/>
                    </a:lnTo>
                    <a:lnTo>
                      <a:pt x="3582099" y="2936147"/>
                    </a:lnTo>
                    <a:lnTo>
                      <a:pt x="3582099" y="3909270"/>
                    </a:lnTo>
                    <a:lnTo>
                      <a:pt x="134224" y="3909270"/>
                    </a:lnTo>
                    <a:lnTo>
                      <a:pt x="134224" y="0"/>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Freeform 9"/>
              <p:cNvSpPr/>
              <p:nvPr/>
            </p:nvSpPr>
            <p:spPr bwMode="auto">
              <a:xfrm>
                <a:off x="4150369" y="461394"/>
                <a:ext cx="128016" cy="2634144"/>
              </a:xfrm>
              <a:custGeom>
                <a:avLst/>
                <a:gdLst>
                  <a:gd name="connsiteX0" fmla="*/ 0 w 151002"/>
                  <a:gd name="connsiteY0" fmla="*/ 0 h 2634144"/>
                  <a:gd name="connsiteX1" fmla="*/ 0 w 151002"/>
                  <a:gd name="connsiteY1" fmla="*/ 2634144 h 2634144"/>
                  <a:gd name="connsiteX2" fmla="*/ 151002 w 151002"/>
                  <a:gd name="connsiteY2" fmla="*/ 2483142 h 2634144"/>
                  <a:gd name="connsiteX3" fmla="*/ 151002 w 151002"/>
                  <a:gd name="connsiteY3" fmla="*/ 8389 h 2634144"/>
                  <a:gd name="connsiteX4" fmla="*/ 0 w 151002"/>
                  <a:gd name="connsiteY4" fmla="*/ 0 h 2634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02" h="2634144">
                    <a:moveTo>
                      <a:pt x="0" y="0"/>
                    </a:moveTo>
                    <a:lnTo>
                      <a:pt x="0" y="2634144"/>
                    </a:lnTo>
                    <a:lnTo>
                      <a:pt x="151002" y="2483142"/>
                    </a:lnTo>
                    <a:lnTo>
                      <a:pt x="151002" y="8389"/>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5" name="Group 4"/>
            <p:cNvGrpSpPr/>
            <p:nvPr/>
          </p:nvGrpSpPr>
          <p:grpSpPr>
            <a:xfrm>
              <a:off x="704675" y="637563"/>
              <a:ext cx="7468912" cy="4170179"/>
              <a:chOff x="704675" y="637563"/>
              <a:chExt cx="7468912" cy="4170179"/>
            </a:xfrm>
          </p:grpSpPr>
          <p:sp>
            <p:nvSpPr>
              <p:cNvPr id="6" name="Rectangle 5"/>
              <p:cNvSpPr/>
              <p:nvPr/>
            </p:nvSpPr>
            <p:spPr bwMode="auto">
              <a:xfrm>
                <a:off x="704675" y="637563"/>
                <a:ext cx="3445694" cy="3741490"/>
              </a:xfrm>
              <a:prstGeom prst="rect">
                <a:avLst/>
              </a:prstGeom>
              <a:solidFill>
                <a:schemeClr val="accent1"/>
              </a:solidFill>
              <a:ln w="12700" cap="flat" cmpd="sng" algn="ctr">
                <a:no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Freeform 6"/>
              <p:cNvSpPr/>
              <p:nvPr/>
            </p:nvSpPr>
            <p:spPr bwMode="auto">
              <a:xfrm>
                <a:off x="4142129" y="3098006"/>
                <a:ext cx="378267" cy="304800"/>
              </a:xfrm>
              <a:custGeom>
                <a:avLst/>
                <a:gdLst>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390525"/>
                  <a:gd name="connsiteY0" fmla="*/ 0 h 308957"/>
                  <a:gd name="connsiteX1" fmla="*/ 373856 w 390525"/>
                  <a:gd name="connsiteY1" fmla="*/ 47625 h 308957"/>
                  <a:gd name="connsiteX2" fmla="*/ 390525 w 390525"/>
                  <a:gd name="connsiteY2" fmla="*/ 273844 h 308957"/>
                  <a:gd name="connsiteX3" fmla="*/ 4762 w 390525"/>
                  <a:gd name="connsiteY3" fmla="*/ 304800 h 308957"/>
                  <a:gd name="connsiteX0" fmla="*/ 0 w 390525"/>
                  <a:gd name="connsiteY0" fmla="*/ 0 h 305638"/>
                  <a:gd name="connsiteX1" fmla="*/ 373856 w 390525"/>
                  <a:gd name="connsiteY1" fmla="*/ 47625 h 305638"/>
                  <a:gd name="connsiteX2" fmla="*/ 390525 w 390525"/>
                  <a:gd name="connsiteY2" fmla="*/ 273844 h 305638"/>
                  <a:gd name="connsiteX3" fmla="*/ 4762 w 390525"/>
                  <a:gd name="connsiteY3" fmla="*/ 304800 h 305638"/>
                  <a:gd name="connsiteX0" fmla="*/ 0 w 390525"/>
                  <a:gd name="connsiteY0" fmla="*/ 0 h 304800"/>
                  <a:gd name="connsiteX1" fmla="*/ 373856 w 390525"/>
                  <a:gd name="connsiteY1" fmla="*/ 47625 h 304800"/>
                  <a:gd name="connsiteX2" fmla="*/ 390525 w 390525"/>
                  <a:gd name="connsiteY2" fmla="*/ 273844 h 304800"/>
                  <a:gd name="connsiteX3" fmla="*/ 4762 w 390525"/>
                  <a:gd name="connsiteY3" fmla="*/ 304800 h 304800"/>
                  <a:gd name="connsiteX0" fmla="*/ 0 w 383381"/>
                  <a:gd name="connsiteY0" fmla="*/ 0 h 304800"/>
                  <a:gd name="connsiteX1" fmla="*/ 373856 w 383381"/>
                  <a:gd name="connsiteY1" fmla="*/ 47625 h 304800"/>
                  <a:gd name="connsiteX2" fmla="*/ 383381 w 383381"/>
                  <a:gd name="connsiteY2" fmla="*/ 259556 h 304800"/>
                  <a:gd name="connsiteX3" fmla="*/ 4762 w 383381"/>
                  <a:gd name="connsiteY3" fmla="*/ 304800 h 304800"/>
                  <a:gd name="connsiteX0" fmla="*/ 0 w 376238"/>
                  <a:gd name="connsiteY0" fmla="*/ 0 h 304800"/>
                  <a:gd name="connsiteX1" fmla="*/ 373856 w 376238"/>
                  <a:gd name="connsiteY1" fmla="*/ 47625 h 304800"/>
                  <a:gd name="connsiteX2" fmla="*/ 376238 w 376238"/>
                  <a:gd name="connsiteY2" fmla="*/ 259556 h 304800"/>
                  <a:gd name="connsiteX3" fmla="*/ 4762 w 376238"/>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378267" h="304800">
                    <a:moveTo>
                      <a:pt x="0" y="0"/>
                    </a:moveTo>
                    <a:cubicBezTo>
                      <a:pt x="1984" y="50998"/>
                      <a:pt x="230187" y="47227"/>
                      <a:pt x="373856" y="47625"/>
                    </a:cubicBezTo>
                    <a:cubicBezTo>
                      <a:pt x="377032" y="145654"/>
                      <a:pt x="380605" y="190500"/>
                      <a:pt x="376238" y="259556"/>
                    </a:cubicBezTo>
                    <a:cubicBezTo>
                      <a:pt x="236140" y="269080"/>
                      <a:pt x="2579" y="246459"/>
                      <a:pt x="4762" y="304800"/>
                    </a:cubicBezTo>
                  </a:path>
                </a:pathLst>
              </a:custGeom>
              <a:solidFill>
                <a:schemeClr val="accent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 name="Freeform 7"/>
              <p:cNvSpPr/>
              <p:nvPr/>
            </p:nvSpPr>
            <p:spPr bwMode="auto">
              <a:xfrm>
                <a:off x="4152878" y="3239900"/>
                <a:ext cx="4020709" cy="1567842"/>
              </a:xfrm>
              <a:custGeom>
                <a:avLst/>
                <a:gdLst>
                  <a:gd name="connsiteX0" fmla="*/ 0 w 2557463"/>
                  <a:gd name="connsiteY0" fmla="*/ 0 h 654843"/>
                  <a:gd name="connsiteX1" fmla="*/ 2557463 w 2557463"/>
                  <a:gd name="connsiteY1" fmla="*/ 654843 h 654843"/>
                  <a:gd name="connsiteX0" fmla="*/ 0 w 2557463"/>
                  <a:gd name="connsiteY0" fmla="*/ 947 h 655790"/>
                  <a:gd name="connsiteX1" fmla="*/ 2557463 w 2557463"/>
                  <a:gd name="connsiteY1" fmla="*/ 655790 h 655790"/>
                  <a:gd name="connsiteX0" fmla="*/ 0 w 3659982"/>
                  <a:gd name="connsiteY0" fmla="*/ 329 h 1557666"/>
                  <a:gd name="connsiteX1" fmla="*/ 3659982 w 3659982"/>
                  <a:gd name="connsiteY1" fmla="*/ 1557666 h 1557666"/>
                  <a:gd name="connsiteX0" fmla="*/ 0 w 3659982"/>
                  <a:gd name="connsiteY0" fmla="*/ 550 h 1557887"/>
                  <a:gd name="connsiteX1" fmla="*/ 3659982 w 3659982"/>
                  <a:gd name="connsiteY1" fmla="*/ 1557887 h 1557887"/>
                  <a:gd name="connsiteX0" fmla="*/ 0 w 3659982"/>
                  <a:gd name="connsiteY0" fmla="*/ 5595 h 1562932"/>
                  <a:gd name="connsiteX1" fmla="*/ 3659982 w 3659982"/>
                  <a:gd name="connsiteY1" fmla="*/ 1562932 h 1562932"/>
                  <a:gd name="connsiteX0" fmla="*/ 0 w 4020709"/>
                  <a:gd name="connsiteY0" fmla="*/ 5546 h 1571272"/>
                  <a:gd name="connsiteX1" fmla="*/ 4020709 w 4020709"/>
                  <a:gd name="connsiteY1" fmla="*/ 1571272 h 1571272"/>
                  <a:gd name="connsiteX0" fmla="*/ 0 w 4020709"/>
                  <a:gd name="connsiteY0" fmla="*/ 3656 h 1569382"/>
                  <a:gd name="connsiteX1" fmla="*/ 4020709 w 4020709"/>
                  <a:gd name="connsiteY1" fmla="*/ 1569382 h 1569382"/>
                  <a:gd name="connsiteX0" fmla="*/ 0 w 4020709"/>
                  <a:gd name="connsiteY0" fmla="*/ 2116 h 1567842"/>
                  <a:gd name="connsiteX1" fmla="*/ 4020709 w 4020709"/>
                  <a:gd name="connsiteY1" fmla="*/ 1567842 h 1567842"/>
                </a:gdLst>
                <a:ahLst/>
                <a:cxnLst>
                  <a:cxn ang="0">
                    <a:pos x="connsiteX0" y="connsiteY0"/>
                  </a:cxn>
                  <a:cxn ang="0">
                    <a:pos x="connsiteX1" y="connsiteY1"/>
                  </a:cxn>
                </a:cxnLst>
                <a:rect l="l" t="t" r="r" b="b"/>
                <a:pathLst>
                  <a:path w="4020709" h="1567842">
                    <a:moveTo>
                      <a:pt x="0" y="2116"/>
                    </a:moveTo>
                    <a:cubicBezTo>
                      <a:pt x="1205087" y="-47658"/>
                      <a:pt x="3237277" y="789967"/>
                      <a:pt x="4020709" y="1567842"/>
                    </a:cubicBezTo>
                  </a:path>
                </a:pathLst>
              </a:custGeom>
              <a:noFill/>
              <a:ln w="20955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30747293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8087183-15EF-43BE-9702-F56C7E2E53F0}"/>
              </a:ext>
            </a:extLst>
          </p:cNvPr>
          <p:cNvSpPr txBox="1"/>
          <p:nvPr/>
        </p:nvSpPr>
        <p:spPr>
          <a:xfrm>
            <a:off x="457200" y="1797020"/>
            <a:ext cx="4114800" cy="3277820"/>
          </a:xfrm>
          <a:prstGeom prst="rect">
            <a:avLst/>
          </a:prstGeom>
          <a:noFill/>
        </p:spPr>
        <p:txBody>
          <a:bodyPr wrap="square" rtlCol="0">
            <a:spAutoFit/>
          </a:bodyPr>
          <a:lstStyle/>
          <a:p>
            <a:r>
              <a:rPr lang="en-US" sz="3200" b="1" dirty="0">
                <a:solidFill>
                  <a:srgbClr val="0070C0"/>
                </a:solidFill>
                <a:latin typeface="+mn-lt"/>
              </a:rPr>
              <a:t>Laminar</a:t>
            </a:r>
          </a:p>
          <a:p>
            <a:r>
              <a:rPr lang="en-US" sz="2500" dirty="0">
                <a:latin typeface="+mn-lt"/>
              </a:rPr>
              <a:t>if Re &lt; 2100,</a:t>
            </a:r>
          </a:p>
          <a:p>
            <a:endParaRPr lang="en-US" sz="2500" dirty="0">
              <a:latin typeface="+mn-lt"/>
            </a:endParaRPr>
          </a:p>
          <a:p>
            <a:endParaRPr lang="en-US" sz="2500" dirty="0">
              <a:latin typeface="+mn-lt"/>
            </a:endParaRPr>
          </a:p>
          <a:p>
            <a:endParaRPr lang="en-US" sz="2500" dirty="0">
              <a:latin typeface="+mn-lt"/>
            </a:endParaRPr>
          </a:p>
          <a:p>
            <a:r>
              <a:rPr lang="en-US" sz="2500" dirty="0">
                <a:latin typeface="+mn-lt"/>
              </a:rPr>
              <a:t>Major loss equation simplification (for </a:t>
            </a:r>
          </a:p>
          <a:p>
            <a:r>
              <a:rPr lang="en-US" sz="2500" dirty="0">
                <a:latin typeface="+mn-lt"/>
              </a:rPr>
              <a:t>laminar flow only!):</a:t>
            </a:r>
          </a:p>
        </p:txBody>
      </p:sp>
      <p:sp>
        <p:nvSpPr>
          <p:cNvPr id="143362" name="Rectangle 2"/>
          <p:cNvSpPr>
            <a:spLocks noGrp="1" noChangeArrowheads="1"/>
          </p:cNvSpPr>
          <p:nvPr>
            <p:ph type="title"/>
          </p:nvPr>
        </p:nvSpPr>
        <p:spPr>
          <a:xfrm>
            <a:off x="0" y="123500"/>
            <a:ext cx="9372600" cy="1143000"/>
          </a:xfrm>
        </p:spPr>
        <p:txBody>
          <a:bodyPr/>
          <a:lstStyle/>
          <a:p>
            <a:r>
              <a:rPr lang="en-US" dirty="0"/>
              <a:t>Head Loss in a Long STRAIGHT Tube (due to wall shear): Major Losses</a:t>
            </a:r>
          </a:p>
        </p:txBody>
      </p:sp>
      <p:cxnSp>
        <p:nvCxnSpPr>
          <p:cNvPr id="7" name="Straight Arrow Connector 6"/>
          <p:cNvCxnSpPr>
            <a:cxnSpLocks/>
          </p:cNvCxnSpPr>
          <p:nvPr/>
        </p:nvCxnSpPr>
        <p:spPr bwMode="auto">
          <a:xfrm flipH="1">
            <a:off x="3836376" y="6211345"/>
            <a:ext cx="875475"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3" name="Picture 2">
            <a:extLst>
              <a:ext uri="{FF2B5EF4-FFF2-40B4-BE49-F238E27FC236}">
                <a16:creationId xmlns:a16="http://schemas.microsoft.com/office/drawing/2014/main" id="{BC87417F-9F54-4CED-B5DA-C9668F2AF47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57201" y="5879268"/>
            <a:ext cx="3075429" cy="664152"/>
          </a:xfrm>
          <a:prstGeom prst="rect">
            <a:avLst/>
          </a:prstGeom>
        </p:spPr>
      </p:pic>
      <p:pic>
        <p:nvPicPr>
          <p:cNvPr id="56" name="Picture 55">
            <a:extLst>
              <a:ext uri="{FF2B5EF4-FFF2-40B4-BE49-F238E27FC236}">
                <a16:creationId xmlns:a16="http://schemas.microsoft.com/office/drawing/2014/main" id="{2CF7E5C6-49DD-4BB9-9364-0813761C088E}"/>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226788" y="3166625"/>
            <a:ext cx="920000" cy="655238"/>
          </a:xfrm>
          <a:prstGeom prst="rect">
            <a:avLst/>
          </a:prstGeom>
        </p:spPr>
      </p:pic>
      <p:sp>
        <p:nvSpPr>
          <p:cNvPr id="37" name="Rectangle 3 1">
            <a:extLst>
              <a:ext uri="{FF2B5EF4-FFF2-40B4-BE49-F238E27FC236}">
                <a16:creationId xmlns:a16="http://schemas.microsoft.com/office/drawing/2014/main" id="{184FABFD-08F8-48BD-AFB6-EEB7C26BC87A}"/>
              </a:ext>
            </a:extLst>
          </p:cNvPr>
          <p:cNvSpPr txBox="1">
            <a:spLocks noChangeArrowheads="1"/>
          </p:cNvSpPr>
          <p:nvPr/>
        </p:nvSpPr>
        <p:spPr bwMode="auto">
          <a:xfrm>
            <a:off x="567559" y="5218773"/>
            <a:ext cx="2564275" cy="5093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a:solidFill>
                  <a:srgbClr val="B52D48"/>
                </a:solidFill>
              </a:rPr>
              <a:t>Hagen-Poiseuille</a:t>
            </a:r>
            <a:endParaRPr lang="en-US" sz="2500" kern="0" dirty="0">
              <a:solidFill>
                <a:srgbClr val="B52D48"/>
              </a:solidFill>
            </a:endParaRPr>
          </a:p>
        </p:txBody>
      </p:sp>
      <p:sp>
        <p:nvSpPr>
          <p:cNvPr id="42" name="TextBox 41">
            <a:extLst>
              <a:ext uri="{FF2B5EF4-FFF2-40B4-BE49-F238E27FC236}">
                <a16:creationId xmlns:a16="http://schemas.microsoft.com/office/drawing/2014/main" id="{40B87882-3F22-442B-985D-E8475B0D0BF6}"/>
              </a:ext>
            </a:extLst>
          </p:cNvPr>
          <p:cNvSpPr txBox="1"/>
          <p:nvPr/>
        </p:nvSpPr>
        <p:spPr>
          <a:xfrm>
            <a:off x="4711851" y="5767626"/>
            <a:ext cx="2671698" cy="861774"/>
          </a:xfrm>
          <a:prstGeom prst="rect">
            <a:avLst/>
          </a:prstGeom>
          <a:noFill/>
        </p:spPr>
        <p:txBody>
          <a:bodyPr wrap="square" rtlCol="0">
            <a:spAutoFit/>
          </a:bodyPr>
          <a:lstStyle/>
          <a:p>
            <a:r>
              <a:rPr lang="en-US" sz="2500" dirty="0">
                <a:latin typeface="+mn-lt"/>
              </a:rPr>
              <a:t>Flow proportional to </a:t>
            </a:r>
            <a:r>
              <a:rPr lang="en-US" sz="2500" dirty="0" err="1">
                <a:latin typeface="+mn-lt"/>
              </a:rPr>
              <a:t>h</a:t>
            </a:r>
            <a:r>
              <a:rPr lang="en-US" sz="2500" baseline="-25000" dirty="0" err="1">
                <a:latin typeface="+mn-lt"/>
              </a:rPr>
              <a:t>f</a:t>
            </a:r>
            <a:endParaRPr lang="en-US" sz="2500" dirty="0">
              <a:latin typeface="+mn-lt"/>
            </a:endParaRPr>
          </a:p>
        </p:txBody>
      </p:sp>
      <p:sp>
        <p:nvSpPr>
          <p:cNvPr id="77" name="Rectangle 3 2">
            <a:extLst>
              <a:ext uri="{FF2B5EF4-FFF2-40B4-BE49-F238E27FC236}">
                <a16:creationId xmlns:a16="http://schemas.microsoft.com/office/drawing/2014/main" id="{042C6990-C84A-4EA5-9960-791A8EA87594}"/>
              </a:ext>
            </a:extLst>
          </p:cNvPr>
          <p:cNvSpPr txBox="1">
            <a:spLocks noChangeArrowheads="1"/>
          </p:cNvSpPr>
          <p:nvPr/>
        </p:nvSpPr>
        <p:spPr bwMode="auto">
          <a:xfrm>
            <a:off x="4274113" y="2777151"/>
            <a:ext cx="2157197" cy="48944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err="1">
                <a:solidFill>
                  <a:srgbClr val="B52D48"/>
                </a:solidFill>
              </a:rPr>
              <a:t>Swamee</a:t>
            </a:r>
            <a:r>
              <a:rPr lang="en-US" sz="2500" b="1" kern="0" dirty="0">
                <a:solidFill>
                  <a:srgbClr val="B52D48"/>
                </a:solidFill>
              </a:rPr>
              <a:t>-Jain</a:t>
            </a:r>
          </a:p>
        </p:txBody>
      </p:sp>
      <p:cxnSp>
        <p:nvCxnSpPr>
          <p:cNvPr id="43" name="Straight Connector 42">
            <a:extLst>
              <a:ext uri="{FF2B5EF4-FFF2-40B4-BE49-F238E27FC236}">
                <a16:creationId xmlns:a16="http://schemas.microsoft.com/office/drawing/2014/main" id="{66FBA873-36BF-4661-88E9-CC2C05653B04}"/>
              </a:ext>
            </a:extLst>
          </p:cNvPr>
          <p:cNvCxnSpPr>
            <a:cxnSpLocks/>
          </p:cNvCxnSpPr>
          <p:nvPr/>
        </p:nvCxnSpPr>
        <p:spPr>
          <a:xfrm>
            <a:off x="630621" y="5672736"/>
            <a:ext cx="2459173" cy="0"/>
          </a:xfrm>
          <a:prstGeom prst="line">
            <a:avLst/>
          </a:prstGeom>
        </p:spPr>
        <p:style>
          <a:lnRef idx="1">
            <a:schemeClr val="accent4"/>
          </a:lnRef>
          <a:fillRef idx="0">
            <a:schemeClr val="accent4"/>
          </a:fillRef>
          <a:effectRef idx="0">
            <a:schemeClr val="accent4"/>
          </a:effectRef>
          <a:fontRef idx="minor">
            <a:schemeClr val="tx1"/>
          </a:fontRef>
        </p:style>
      </p:cxnSp>
      <p:grpSp>
        <p:nvGrpSpPr>
          <p:cNvPr id="8" name="Group 7">
            <a:extLst>
              <a:ext uri="{FF2B5EF4-FFF2-40B4-BE49-F238E27FC236}">
                <a16:creationId xmlns:a16="http://schemas.microsoft.com/office/drawing/2014/main" id="{00168F94-EFD3-476C-B1E6-D547F8DA8F13}"/>
              </a:ext>
            </a:extLst>
          </p:cNvPr>
          <p:cNvGrpSpPr/>
          <p:nvPr/>
        </p:nvGrpSpPr>
        <p:grpSpPr>
          <a:xfrm>
            <a:off x="3836376" y="1473798"/>
            <a:ext cx="5423734" cy="4030530"/>
            <a:chOff x="3836376" y="1473798"/>
            <a:chExt cx="5423734" cy="4030530"/>
          </a:xfrm>
        </p:grpSpPr>
        <p:sp>
          <p:nvSpPr>
            <p:cNvPr id="38" name="TextBox 37">
              <a:extLst>
                <a:ext uri="{FF2B5EF4-FFF2-40B4-BE49-F238E27FC236}">
                  <a16:creationId xmlns:a16="http://schemas.microsoft.com/office/drawing/2014/main" id="{1C7DA602-C050-476F-ACD2-96B4CB8301E1}"/>
                </a:ext>
              </a:extLst>
            </p:cNvPr>
            <p:cNvSpPr txBox="1"/>
            <p:nvPr/>
          </p:nvSpPr>
          <p:spPr>
            <a:xfrm>
              <a:off x="5145310" y="1797020"/>
              <a:ext cx="4114800" cy="3046988"/>
            </a:xfrm>
            <a:prstGeom prst="rect">
              <a:avLst/>
            </a:prstGeom>
            <a:noFill/>
          </p:spPr>
          <p:txBody>
            <a:bodyPr wrap="square" rtlCol="0">
              <a:spAutoFit/>
            </a:bodyPr>
            <a:lstStyle/>
            <a:p>
              <a:r>
                <a:rPr lang="en-US" sz="3200" b="1" dirty="0">
                  <a:solidFill>
                    <a:srgbClr val="0070C0"/>
                  </a:solidFill>
                  <a:latin typeface="+mn-lt"/>
                </a:rPr>
                <a:t>Turbulent</a:t>
              </a:r>
            </a:p>
            <a:p>
              <a:r>
                <a:rPr lang="en-US" sz="2500" dirty="0">
                  <a:latin typeface="+mn-lt"/>
                </a:rPr>
                <a:t>if Re &gt; 2100,</a:t>
              </a:r>
            </a:p>
            <a:p>
              <a:endParaRPr lang="en-US" sz="2500" dirty="0">
                <a:latin typeface="+mn-lt"/>
              </a:endParaRPr>
            </a:p>
            <a:p>
              <a:endParaRPr lang="en-US" sz="2500" dirty="0">
                <a:latin typeface="+mn-lt"/>
              </a:endParaRPr>
            </a:p>
            <a:p>
              <a:endParaRPr lang="en-US" sz="2500" dirty="0">
                <a:latin typeface="+mn-lt"/>
              </a:endParaRPr>
            </a:p>
            <a:p>
              <a:endParaRPr lang="en-US" sz="2000" dirty="0">
                <a:latin typeface="+mn-lt"/>
              </a:endParaRPr>
            </a:p>
            <a:p>
              <a:r>
                <a:rPr lang="en-US" sz="2000" dirty="0">
                  <a:latin typeface="+mn-lt"/>
                </a:rPr>
                <a:t>Where Ɛ is the wall roughness</a:t>
              </a:r>
            </a:p>
            <a:p>
              <a:r>
                <a:rPr lang="en-US" sz="2000" dirty="0">
                  <a:latin typeface="+mn-lt"/>
                </a:rPr>
                <a:t>(no equation simplification)</a:t>
              </a:r>
            </a:p>
          </p:txBody>
        </p:sp>
        <p:pic>
          <p:nvPicPr>
            <p:cNvPr id="6" name="Picture 5">
              <a:extLst>
                <a:ext uri="{FF2B5EF4-FFF2-40B4-BE49-F238E27FC236}">
                  <a16:creationId xmlns:a16="http://schemas.microsoft.com/office/drawing/2014/main" id="{43B78BFA-B45B-4852-9A24-5ABE21D468B4}"/>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5532544" y="3113257"/>
              <a:ext cx="3382860" cy="841905"/>
            </a:xfrm>
            <a:prstGeom prst="rect">
              <a:avLst/>
            </a:prstGeom>
          </p:spPr>
        </p:pic>
        <p:cxnSp>
          <p:nvCxnSpPr>
            <p:cNvPr id="25" name="Straight Connector 24">
              <a:extLst>
                <a:ext uri="{FF2B5EF4-FFF2-40B4-BE49-F238E27FC236}">
                  <a16:creationId xmlns:a16="http://schemas.microsoft.com/office/drawing/2014/main" id="{026B29AC-8E68-4FC7-8075-719AC9F8059B}"/>
                </a:ext>
              </a:extLst>
            </p:cNvPr>
            <p:cNvCxnSpPr>
              <a:cxnSpLocks/>
            </p:cNvCxnSpPr>
            <p:nvPr/>
          </p:nvCxnSpPr>
          <p:spPr>
            <a:xfrm>
              <a:off x="3836376" y="1473798"/>
              <a:ext cx="0" cy="403053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6F136D3-4779-4CB0-B510-60DB57F3309D}"/>
                </a:ext>
              </a:extLst>
            </p:cNvPr>
            <p:cNvCxnSpPr>
              <a:cxnSpLocks/>
            </p:cNvCxnSpPr>
            <p:nvPr/>
          </p:nvCxnSpPr>
          <p:spPr>
            <a:xfrm flipH="1">
              <a:off x="3836377" y="5504328"/>
              <a:ext cx="530762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DB0C945-B28F-417F-A2A7-9DF04F4E7FBB}"/>
                </a:ext>
              </a:extLst>
            </p:cNvPr>
            <p:cNvCxnSpPr>
              <a:cxnSpLocks/>
            </p:cNvCxnSpPr>
            <p:nvPr/>
          </p:nvCxnSpPr>
          <p:spPr>
            <a:xfrm>
              <a:off x="4361793" y="3166625"/>
              <a:ext cx="1933756" cy="0"/>
            </a:xfrm>
            <a:prstGeom prst="line">
              <a:avLst/>
            </a:prstGeom>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1308367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77"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2164" name="Picture 4"/>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dirty="0"/>
              <a:t>Tube Diameter for Flow/Dose Controller (English tube sizes)</a:t>
            </a:r>
          </a:p>
        </p:txBody>
      </p:sp>
      <p:sp>
        <p:nvSpPr>
          <p:cNvPr id="9" name="Content Placeholder 8"/>
          <p:cNvSpPr>
            <a:spLocks noGrp="1"/>
          </p:cNvSpPr>
          <p:nvPr>
            <p:ph idx="1"/>
          </p:nvPr>
        </p:nvSpPr>
        <p:spPr>
          <a:xfrm>
            <a:off x="457200" y="1600200"/>
            <a:ext cx="4223982" cy="3490415"/>
          </a:xfrm>
        </p:spPr>
        <p:txBody>
          <a:bodyPr/>
          <a:lstStyle/>
          <a:p>
            <a:r>
              <a:rPr lang="en-US" dirty="0"/>
              <a:t>Increasing the viscosity decreases the length of the tubes</a:t>
            </a:r>
          </a:p>
          <a:p>
            <a:r>
              <a:rPr lang="en-US" dirty="0"/>
              <a:t>Higher flow rates can be attained</a:t>
            </a:r>
          </a:p>
        </p:txBody>
      </p:sp>
      <p:sp>
        <p:nvSpPr>
          <p:cNvPr id="5" name="TextBox 4"/>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732165" name="Picture 5"/>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pic>
        <p:nvPicPr>
          <p:cNvPr id="10" name="Picture 34"/>
          <p:cNvPicPr>
            <a:picLocks noChangeAspect="1" noChangeArrowheads="1"/>
          </p:cNvPicPr>
          <p:nvPr/>
        </p:nvPicPr>
        <p:blipFill>
          <a:blip r:embed="rId6" cstate="print"/>
          <a:srcRect/>
          <a:stretch>
            <a:fillRect/>
          </a:stretch>
        </p:blipFill>
        <p:spPr bwMode="auto">
          <a:xfrm>
            <a:off x="3445989" y="4494923"/>
            <a:ext cx="1323975" cy="1095375"/>
          </a:xfrm>
          <a:prstGeom prst="rect">
            <a:avLst/>
          </a:prstGeom>
          <a:noFill/>
          <a:ln w="9525">
            <a:noFill/>
            <a:miter lim="800000"/>
            <a:headEnd/>
            <a:tailEnd/>
          </a:ln>
          <a:effectLst/>
        </p:spPr>
      </p:pic>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DDC58A0A-56CB-41AE-9F36-969B9C3704C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8600DB7B-6FB8-462F-A458-8C9E2DC44504}"/>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3186" name="Picture 2"/>
          <p:cNvPicPr>
            <a:picLocks noChangeAspect="1" noChangeArrowheads="1"/>
          </p:cNvPicPr>
          <p:nvPr/>
        </p:nvPicPr>
        <p:blipFill>
          <a:blip r:embed="rId4" cstate="print"/>
          <a:srcRect/>
          <a:stretch>
            <a:fillRect/>
          </a:stretch>
        </p:blipFill>
        <p:spPr bwMode="auto">
          <a:xfrm>
            <a:off x="5029200" y="1294097"/>
            <a:ext cx="4114800" cy="3055763"/>
          </a:xfrm>
          <a:prstGeom prst="rect">
            <a:avLst/>
          </a:prstGeom>
          <a:noFill/>
          <a:ln w="9525">
            <a:noFill/>
            <a:miter lim="800000"/>
            <a:headEnd/>
            <a:tailEnd/>
          </a:ln>
          <a:effectLst/>
        </p:spPr>
      </p:pic>
      <p:sp>
        <p:nvSpPr>
          <p:cNvPr id="6" name="Title 5"/>
          <p:cNvSpPr>
            <a:spLocks noGrp="1"/>
          </p:cNvSpPr>
          <p:nvPr>
            <p:ph type="title"/>
          </p:nvPr>
        </p:nvSpPr>
        <p:spPr/>
        <p:txBody>
          <a:bodyPr/>
          <a:lstStyle/>
          <a:p>
            <a:r>
              <a:rPr lang="en-US" dirty="0"/>
              <a:t>Tube Diameter for Flow/Dose Controller (Metric tube sizes)</a:t>
            </a:r>
          </a:p>
        </p:txBody>
      </p:sp>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3188"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11" name="TextBox 10"/>
          <p:cNvSpPr txBox="1"/>
          <p:nvPr/>
        </p:nvSpPr>
        <p:spPr>
          <a:xfrm>
            <a:off x="0" y="6334780"/>
            <a:ext cx="4832861"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a:extLst>
              <a:ext uri="{FF2B5EF4-FFF2-40B4-BE49-F238E27FC236}">
                <a16:creationId xmlns:a16="http://schemas.microsoft.com/office/drawing/2014/main" id="{7F8F2314-9524-4C53-8C83-51876678FC1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4" name="Picture 13">
            <a:extLst>
              <a:ext uri="{FF2B5EF4-FFF2-40B4-BE49-F238E27FC236}">
                <a16:creationId xmlns:a16="http://schemas.microsoft.com/office/drawing/2014/main" id="{C8EF8EEA-906B-417B-87B7-1C20EFB0CF02}"/>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4210" name="Picture 2"/>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Tube Diameter for Flow/Dose Controller (Metric tube sizes)</a:t>
            </a:r>
          </a:p>
        </p:txBody>
      </p:sp>
      <p:sp>
        <p:nvSpPr>
          <p:cNvPr id="10" name="Content Placeholder 9"/>
          <p:cNvSpPr>
            <a:spLocks noGrp="1"/>
          </p:cNvSpPr>
          <p:nvPr>
            <p:ph idx="1"/>
          </p:nvPr>
        </p:nvSpPr>
        <p:spPr>
          <a:xfrm>
            <a:off x="457200" y="1600201"/>
            <a:ext cx="4073857" cy="3995382"/>
          </a:xfrm>
        </p:spPr>
        <p:txBody>
          <a:bodyPr/>
          <a:lstStyle/>
          <a:p>
            <a:r>
              <a:rPr lang="en-US" dirty="0"/>
              <a:t>It should be possible to achieve flows of 8.7 </a:t>
            </a:r>
            <a:r>
              <a:rPr lang="en-US" dirty="0" err="1"/>
              <a:t>mL</a:t>
            </a:r>
            <a:r>
              <a:rPr lang="en-US" dirty="0"/>
              <a:t>/s using the 5 mm diameter tubes </a:t>
            </a:r>
          </a:p>
        </p:txBody>
      </p:sp>
      <p:sp>
        <p:nvSpPr>
          <p:cNvPr id="6" name="Rectangle 5"/>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4212"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9" name="TextBox 8"/>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86BA334F-48F7-424E-9D5D-C267524625B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C0F79110-3193-47AB-A92C-E4DDE62998DF}"/>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Algorithm</a:t>
            </a:r>
          </a:p>
        </p:txBody>
      </p:sp>
      <p:sp>
        <p:nvSpPr>
          <p:cNvPr id="3" name="Content Placeholder 2"/>
          <p:cNvSpPr>
            <a:spLocks noGrp="1"/>
          </p:cNvSpPr>
          <p:nvPr>
            <p:ph idx="1"/>
          </p:nvPr>
        </p:nvSpPr>
        <p:spPr/>
        <p:txBody>
          <a:bodyPr/>
          <a:lstStyle/>
          <a:p>
            <a:pPr marL="514350" indent="-514350">
              <a:buFont typeface="+mj-lt"/>
              <a:buAutoNum type="arabicPeriod"/>
            </a:pPr>
            <a:r>
              <a:rPr lang="en-US" sz="2000" dirty="0"/>
              <a:t>Calculate the maximum flow rate through each available dosing tube diameter that keeps error due to minor losses below 10%.</a:t>
            </a:r>
          </a:p>
          <a:p>
            <a:pPr marL="514350" indent="-514350">
              <a:buFont typeface="+mj-lt"/>
              <a:buAutoNum type="arabicPeriod"/>
            </a:pPr>
            <a:r>
              <a:rPr lang="en-US" sz="2000" dirty="0"/>
              <a:t>Calculate the total chemical flow rate that would be required by the treatment system for the maximum chemical dose and the maximum allowable stock concentration.</a:t>
            </a:r>
          </a:p>
          <a:p>
            <a:pPr marL="514350" indent="-514350">
              <a:buFont typeface="+mj-lt"/>
              <a:buAutoNum type="arabicPeriod"/>
            </a:pPr>
            <a:r>
              <a:rPr lang="en-US" sz="2000" dirty="0"/>
              <a:t>Calculate the number of dosing tubes required if the tubes flow at maximum capacity (round up)</a:t>
            </a:r>
          </a:p>
          <a:p>
            <a:pPr marL="514350" indent="-514350">
              <a:buFont typeface="+mj-lt"/>
              <a:buAutoNum type="arabicPeriod"/>
            </a:pPr>
            <a:r>
              <a:rPr lang="en-US" sz="2000" dirty="0"/>
              <a:t>Calculate the length of dosing tube(s) that </a:t>
            </a:r>
            <a:br>
              <a:rPr lang="en-US" sz="2000" dirty="0"/>
            </a:br>
            <a:r>
              <a:rPr lang="en-US" sz="2000" dirty="0"/>
              <a:t>correspond to each available tube diameter.</a:t>
            </a:r>
          </a:p>
          <a:p>
            <a:pPr marL="514350" indent="-514350">
              <a:buFont typeface="+mj-lt"/>
              <a:buAutoNum type="arabicPeriod"/>
            </a:pPr>
            <a:r>
              <a:rPr lang="en-US" sz="2000" dirty="0"/>
              <a:t>Select the longest dosing tube that is shorter than the maximum tube length allowable based on geometric constraints.</a:t>
            </a:r>
          </a:p>
          <a:p>
            <a:pPr marL="514350" indent="-514350">
              <a:buFont typeface="+mj-lt"/>
              <a:buAutoNum type="arabicPeriod"/>
            </a:pPr>
            <a:r>
              <a:rPr lang="en-US" sz="2000" dirty="0"/>
              <a:t>Select the dosing tube diameter, flow rate, and stock concentration corresponding to the selected tube length.</a:t>
            </a:r>
          </a:p>
        </p:txBody>
      </p:sp>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8B45821C-CE0A-4DD5-AA50-2DBB164200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286578" y="1913980"/>
            <a:ext cx="1746913" cy="422545"/>
          </a:xfrm>
          <a:prstGeom prst="rect">
            <a:avLst/>
          </a:prstGeom>
        </p:spPr>
      </p:pic>
      <p:pic>
        <p:nvPicPr>
          <p:cNvPr id="5" name="Picture 4">
            <a:extLst>
              <a:ext uri="{FF2B5EF4-FFF2-40B4-BE49-F238E27FC236}">
                <a16:creationId xmlns:a16="http://schemas.microsoft.com/office/drawing/2014/main" id="{30A3CE9F-9E29-4B9E-B68F-29AB97F309B9}"/>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930283" y="3851901"/>
            <a:ext cx="3103208" cy="504687"/>
          </a:xfrm>
          <a:prstGeom prst="rect">
            <a:avLst/>
          </a:prstGeom>
        </p:spPr>
      </p:pic>
    </p:spTree>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Minor Losses Minor</a:t>
            </a:r>
          </a:p>
        </p:txBody>
      </p:sp>
      <p:sp>
        <p:nvSpPr>
          <p:cNvPr id="3" name="Content Placeholder 2"/>
          <p:cNvSpPr>
            <a:spLocks noGrp="1"/>
          </p:cNvSpPr>
          <p:nvPr>
            <p:ph idx="1"/>
          </p:nvPr>
        </p:nvSpPr>
        <p:spPr/>
        <p:txBody>
          <a:bodyPr/>
          <a:lstStyle/>
          <a:p>
            <a:r>
              <a:rPr lang="en-US" dirty="0"/>
              <a:t>Eliminate curvature in the dosing tubes; keep them straight and taut (in tension)</a:t>
            </a:r>
          </a:p>
          <a:p>
            <a:r>
              <a:rPr lang="en-US" dirty="0"/>
              <a:t>Use fittings that have a larger ID than the tube; it will be necessary to stretch the tubing to get it on the larger diameter barbed fittings</a:t>
            </a:r>
          </a:p>
          <a:p>
            <a:endParaRPr lang="en-US" dirty="0"/>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Doser Calibration Steps</a:t>
            </a:r>
            <a:br>
              <a:rPr lang="en-US" dirty="0"/>
            </a:br>
            <a:r>
              <a:rPr lang="en-US" dirty="0"/>
              <a:t> </a:t>
            </a:r>
            <a:r>
              <a:rPr lang="en-US" sz="2000" dirty="0"/>
              <a:t>(whenever the dosing tubes are replaced or elevations are varied)</a:t>
            </a:r>
            <a:endParaRPr lang="en-US" sz="3200" dirty="0"/>
          </a:p>
        </p:txBody>
      </p:sp>
      <p:sp>
        <p:nvSpPr>
          <p:cNvPr id="3" name="Content Placeholder 2"/>
          <p:cNvSpPr>
            <a:spLocks noGrp="1"/>
          </p:cNvSpPr>
          <p:nvPr>
            <p:ph idx="1"/>
          </p:nvPr>
        </p:nvSpPr>
        <p:spPr/>
        <p:txBody>
          <a:bodyPr/>
          <a:lstStyle/>
          <a:p>
            <a:r>
              <a:rPr lang="en-US" dirty="0"/>
              <a:t>Make sure the lever is level at zero flow (adjust the length of the cable to the float)</a:t>
            </a:r>
          </a:p>
          <a:p>
            <a:r>
              <a:rPr lang="en-US" dirty="0"/>
              <a:t>The </a:t>
            </a:r>
            <a:r>
              <a:rPr lang="en-US" dirty="0" err="1"/>
              <a:t>doser</a:t>
            </a:r>
            <a:r>
              <a:rPr lang="en-US" dirty="0"/>
              <a:t> is a linear device and thus when we calibrate it we have ____ adjustments</a:t>
            </a:r>
          </a:p>
          <a:p>
            <a:pPr lvl="1"/>
            <a:r>
              <a:rPr lang="en-US" dirty="0"/>
              <a:t>__________ the zero flow setting (adjust the height of the constant head tank)</a:t>
            </a:r>
          </a:p>
          <a:p>
            <a:pPr lvl="1"/>
            <a:r>
              <a:rPr lang="en-US" dirty="0"/>
              <a:t>__________ maximum flow rate (we will adjust this by adjusting the length of the dosing tubes if needed)</a:t>
            </a:r>
          </a:p>
        </p:txBody>
      </p:sp>
      <p:sp>
        <p:nvSpPr>
          <p:cNvPr id="4" name="Text Box 23"/>
          <p:cNvSpPr txBox="1">
            <a:spLocks noChangeArrowheads="1"/>
          </p:cNvSpPr>
          <p:nvPr/>
        </p:nvSpPr>
        <p:spPr bwMode="auto">
          <a:xfrm>
            <a:off x="5196293" y="3226344"/>
            <a:ext cx="348267" cy="523220"/>
          </a:xfrm>
          <a:prstGeom prst="rect">
            <a:avLst/>
          </a:prstGeom>
          <a:noFill/>
          <a:ln w="12700">
            <a:noFill/>
            <a:miter lim="800000"/>
            <a:headEnd type="none" w="lg" len="med"/>
            <a:tailEnd type="none" w="lg" len="med"/>
          </a:ln>
          <a:effectLst/>
        </p:spPr>
        <p:txBody>
          <a:bodyPr wrap="square">
            <a:spAutoFit/>
          </a:bodyPr>
          <a:lstStyle/>
          <a:p>
            <a:pPr algn="ctr"/>
            <a:r>
              <a:rPr lang="en-US" dirty="0">
                <a:solidFill>
                  <a:schemeClr val="folHlink"/>
                </a:solidFill>
              </a:rPr>
              <a:t>2</a:t>
            </a:r>
          </a:p>
        </p:txBody>
      </p:sp>
      <p:sp>
        <p:nvSpPr>
          <p:cNvPr id="5" name="Text Box 23"/>
          <p:cNvSpPr txBox="1">
            <a:spLocks noChangeArrowheads="1"/>
          </p:cNvSpPr>
          <p:nvPr/>
        </p:nvSpPr>
        <p:spPr bwMode="auto">
          <a:xfrm>
            <a:off x="1248296" y="3742124"/>
            <a:ext cx="1514493"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Intercept</a:t>
            </a:r>
          </a:p>
        </p:txBody>
      </p:sp>
      <p:sp>
        <p:nvSpPr>
          <p:cNvPr id="6" name="Text Box 23"/>
          <p:cNvSpPr txBox="1">
            <a:spLocks noChangeArrowheads="1"/>
          </p:cNvSpPr>
          <p:nvPr/>
        </p:nvSpPr>
        <p:spPr bwMode="auto">
          <a:xfrm>
            <a:off x="1248296" y="4705817"/>
            <a:ext cx="1053636"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Slope</a:t>
            </a:r>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p:txBody>
          <a:bodyPr/>
          <a:lstStyle/>
          <a:p>
            <a:r>
              <a:rPr lang="en-US" sz="4000"/>
              <a:t>Float Valve Head Loss</a:t>
            </a:r>
          </a:p>
        </p:txBody>
      </p:sp>
      <p:sp>
        <p:nvSpPr>
          <p:cNvPr id="356355" name="Rectangle 3"/>
          <p:cNvSpPr>
            <a:spLocks noGrp="1" noChangeArrowheads="1"/>
          </p:cNvSpPr>
          <p:nvPr>
            <p:ph idx="1"/>
          </p:nvPr>
        </p:nvSpPr>
        <p:spPr/>
        <p:txBody>
          <a:bodyPr/>
          <a:lstStyle/>
          <a:p>
            <a:r>
              <a:rPr lang="en-US" dirty="0"/>
              <a:t>What orifice diameter is required for a flow of 7.5 </a:t>
            </a:r>
            <a:r>
              <a:rPr lang="en-US" dirty="0" err="1"/>
              <a:t>mL</a:t>
            </a:r>
            <a:r>
              <a:rPr lang="en-US" dirty="0"/>
              <a:t>/s if we don’t want more than 30 cm of head loss?</a:t>
            </a:r>
          </a:p>
        </p:txBody>
      </p:sp>
      <p:pic>
        <p:nvPicPr>
          <p:cNvPr id="356361" name="Picture 9"/>
          <p:cNvPicPr>
            <a:picLocks noChangeAspect="1" noChangeArrowheads="1"/>
          </p:cNvPicPr>
          <p:nvPr/>
        </p:nvPicPr>
        <p:blipFill>
          <a:blip r:embed="rId5" cstate="screen"/>
          <a:srcRect/>
          <a:stretch>
            <a:fillRect/>
          </a:stretch>
        </p:blipFill>
        <p:spPr bwMode="auto">
          <a:xfrm>
            <a:off x="5176982" y="6858000"/>
            <a:ext cx="3429000" cy="1354138"/>
          </a:xfrm>
          <a:prstGeom prst="rect">
            <a:avLst/>
          </a:prstGeom>
          <a:noFill/>
          <a:ln w="9525" algn="ctr">
            <a:noFill/>
            <a:miter lim="800000"/>
            <a:headEnd/>
            <a:tailEnd/>
          </a:ln>
          <a:effectLst/>
        </p:spPr>
      </p:pic>
      <p:pic>
        <p:nvPicPr>
          <p:cNvPr id="356364" name="Picture 12">
            <a:hlinkClick r:id="rId6"/>
          </p:cNvPr>
          <p:cNvPicPr>
            <a:picLocks noChangeAspect="1" noChangeArrowheads="1"/>
          </p:cNvPicPr>
          <p:nvPr/>
        </p:nvPicPr>
        <p:blipFill>
          <a:blip r:embed="rId7" cstate="screen"/>
          <a:srcRect/>
          <a:stretch>
            <a:fillRect/>
          </a:stretch>
        </p:blipFill>
        <p:spPr bwMode="auto">
          <a:xfrm>
            <a:off x="5867400" y="4267200"/>
            <a:ext cx="3114675" cy="1543050"/>
          </a:xfrm>
          <a:prstGeom prst="rect">
            <a:avLst/>
          </a:prstGeom>
          <a:noFill/>
          <a:ln w="9525" algn="ctr">
            <a:noFill/>
            <a:miter lim="800000"/>
            <a:headEnd/>
            <a:tailEnd/>
          </a:ln>
          <a:effectLst/>
        </p:spPr>
      </p:pic>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 name="Rectangle 1"/>
          <p:cNvSpPr/>
          <p:nvPr/>
        </p:nvSpPr>
        <p:spPr>
          <a:xfrm>
            <a:off x="4844642" y="6385714"/>
            <a:ext cx="4207079" cy="276999"/>
          </a:xfrm>
          <a:prstGeom prst="rect">
            <a:avLst/>
          </a:prstGeom>
        </p:spPr>
        <p:txBody>
          <a:bodyPr wrap="square">
            <a:spAutoFit/>
          </a:bodyPr>
          <a:lstStyle/>
          <a:p>
            <a:r>
              <a:rPr lang="en-US" sz="1200" dirty="0">
                <a:hlinkClick r:id="rId8"/>
              </a:rPr>
              <a:t>http://www.cdivalve.com/products/float-valves/pvc-float-valves</a:t>
            </a:r>
            <a:endParaRPr lang="en-US" sz="1200" dirty="0"/>
          </a:p>
        </p:txBody>
      </p:sp>
      <p:pic>
        <p:nvPicPr>
          <p:cNvPr id="4" name="Picture 3">
            <a:extLst>
              <a:ext uri="{FF2B5EF4-FFF2-40B4-BE49-F238E27FC236}">
                <a16:creationId xmlns:a16="http://schemas.microsoft.com/office/drawing/2014/main" id="{DD762D58-D539-426D-B6BF-D51041D1FF31}"/>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393514" y="3486182"/>
            <a:ext cx="2441143" cy="760381"/>
          </a:xfrm>
          <a:prstGeom prst="rect">
            <a:avLst/>
          </a:prstGeom>
        </p:spPr>
      </p:pic>
      <p:pic>
        <p:nvPicPr>
          <p:cNvPr id="6" name="Picture 5">
            <a:extLst>
              <a:ext uri="{FF2B5EF4-FFF2-40B4-BE49-F238E27FC236}">
                <a16:creationId xmlns:a16="http://schemas.microsoft.com/office/drawing/2014/main" id="{639CCBA3-A2B1-433C-AAC0-BE2C2D4A19B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72490" y="4877609"/>
            <a:ext cx="5022126" cy="866243"/>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ChangeArrowheads="1"/>
          </p:cNvSpPr>
          <p:nvPr/>
        </p:nvSpPr>
        <p:spPr bwMode="auto">
          <a:xfrm>
            <a:off x="1935163" y="1890713"/>
            <a:ext cx="5326062" cy="4183062"/>
          </a:xfrm>
          <a:prstGeom prst="rect">
            <a:avLst/>
          </a:prstGeom>
          <a:noFill/>
          <a:ln w="9525">
            <a:noFill/>
            <a:miter lim="800000"/>
            <a:headEnd/>
            <a:tailEnd/>
          </a:ln>
          <a:effectLst/>
        </p:spPr>
        <p:txBody>
          <a:bodyPr/>
          <a:lstStyle/>
          <a:p>
            <a:endParaRPr lang="en-US"/>
          </a:p>
        </p:txBody>
      </p:sp>
      <p:sp>
        <p:nvSpPr>
          <p:cNvPr id="296963" name="Line 3"/>
          <p:cNvSpPr>
            <a:spLocks noChangeShapeType="1"/>
          </p:cNvSpPr>
          <p:nvPr/>
        </p:nvSpPr>
        <p:spPr bwMode="auto">
          <a:xfrm>
            <a:off x="1935163" y="4816475"/>
            <a:ext cx="5326062" cy="1588"/>
          </a:xfrm>
          <a:prstGeom prst="line">
            <a:avLst/>
          </a:prstGeom>
          <a:noFill/>
          <a:ln w="0">
            <a:solidFill>
              <a:srgbClr val="0000FF"/>
            </a:solidFill>
            <a:prstDash val="sysDot"/>
            <a:round/>
            <a:headEnd/>
            <a:tailEnd/>
          </a:ln>
          <a:effectLst/>
        </p:spPr>
        <p:txBody>
          <a:bodyPr/>
          <a:lstStyle/>
          <a:p>
            <a:endParaRPr lang="en-US"/>
          </a:p>
        </p:txBody>
      </p:sp>
      <p:sp>
        <p:nvSpPr>
          <p:cNvPr id="296964" name="Line 4"/>
          <p:cNvSpPr>
            <a:spLocks noChangeShapeType="1"/>
          </p:cNvSpPr>
          <p:nvPr/>
        </p:nvSpPr>
        <p:spPr bwMode="auto">
          <a:xfrm>
            <a:off x="1935163" y="4081463"/>
            <a:ext cx="5326062" cy="1587"/>
          </a:xfrm>
          <a:prstGeom prst="line">
            <a:avLst/>
          </a:prstGeom>
          <a:noFill/>
          <a:ln w="0">
            <a:solidFill>
              <a:srgbClr val="0000FF"/>
            </a:solidFill>
            <a:prstDash val="sysDot"/>
            <a:round/>
            <a:headEnd/>
            <a:tailEnd/>
          </a:ln>
          <a:effectLst/>
        </p:spPr>
        <p:txBody>
          <a:bodyPr/>
          <a:lstStyle/>
          <a:p>
            <a:endParaRPr lang="en-US"/>
          </a:p>
        </p:txBody>
      </p:sp>
      <p:sp>
        <p:nvSpPr>
          <p:cNvPr id="296965" name="Line 5"/>
          <p:cNvSpPr>
            <a:spLocks noChangeShapeType="1"/>
          </p:cNvSpPr>
          <p:nvPr/>
        </p:nvSpPr>
        <p:spPr bwMode="auto">
          <a:xfrm>
            <a:off x="1935163" y="3557588"/>
            <a:ext cx="5326062" cy="1587"/>
          </a:xfrm>
          <a:prstGeom prst="line">
            <a:avLst/>
          </a:prstGeom>
          <a:noFill/>
          <a:ln w="0">
            <a:solidFill>
              <a:srgbClr val="0000FF"/>
            </a:solidFill>
            <a:prstDash val="sysDot"/>
            <a:round/>
            <a:headEnd/>
            <a:tailEnd/>
          </a:ln>
          <a:effectLst/>
        </p:spPr>
        <p:txBody>
          <a:bodyPr/>
          <a:lstStyle/>
          <a:p>
            <a:endParaRPr lang="en-US"/>
          </a:p>
        </p:txBody>
      </p:sp>
      <p:sp>
        <p:nvSpPr>
          <p:cNvPr id="296966" name="Line 6"/>
          <p:cNvSpPr>
            <a:spLocks noChangeShapeType="1"/>
          </p:cNvSpPr>
          <p:nvPr/>
        </p:nvSpPr>
        <p:spPr bwMode="auto">
          <a:xfrm>
            <a:off x="1935163" y="31480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7" name="Line 7"/>
          <p:cNvSpPr>
            <a:spLocks noChangeShapeType="1"/>
          </p:cNvSpPr>
          <p:nvPr/>
        </p:nvSpPr>
        <p:spPr bwMode="auto">
          <a:xfrm>
            <a:off x="1935163" y="2814638"/>
            <a:ext cx="5326062" cy="1587"/>
          </a:xfrm>
          <a:prstGeom prst="line">
            <a:avLst/>
          </a:prstGeom>
          <a:noFill/>
          <a:ln w="0">
            <a:solidFill>
              <a:srgbClr val="0000FF"/>
            </a:solidFill>
            <a:prstDash val="sysDot"/>
            <a:round/>
            <a:headEnd/>
            <a:tailEnd/>
          </a:ln>
          <a:effectLst/>
        </p:spPr>
        <p:txBody>
          <a:bodyPr/>
          <a:lstStyle/>
          <a:p>
            <a:endParaRPr lang="en-US"/>
          </a:p>
        </p:txBody>
      </p:sp>
      <p:sp>
        <p:nvSpPr>
          <p:cNvPr id="296968" name="Line 8"/>
          <p:cNvSpPr>
            <a:spLocks noChangeShapeType="1"/>
          </p:cNvSpPr>
          <p:nvPr/>
        </p:nvSpPr>
        <p:spPr bwMode="auto">
          <a:xfrm>
            <a:off x="1935163" y="25384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9" name="Line 9"/>
          <p:cNvSpPr>
            <a:spLocks noChangeShapeType="1"/>
          </p:cNvSpPr>
          <p:nvPr/>
        </p:nvSpPr>
        <p:spPr bwMode="auto">
          <a:xfrm>
            <a:off x="1935163" y="2300288"/>
            <a:ext cx="5326062" cy="1587"/>
          </a:xfrm>
          <a:prstGeom prst="line">
            <a:avLst/>
          </a:prstGeom>
          <a:noFill/>
          <a:ln w="0">
            <a:solidFill>
              <a:srgbClr val="0000FF"/>
            </a:solidFill>
            <a:prstDash val="sysDot"/>
            <a:round/>
            <a:headEnd/>
            <a:tailEnd/>
          </a:ln>
          <a:effectLst/>
        </p:spPr>
        <p:txBody>
          <a:bodyPr/>
          <a:lstStyle/>
          <a:p>
            <a:endParaRPr lang="en-US"/>
          </a:p>
        </p:txBody>
      </p:sp>
      <p:sp>
        <p:nvSpPr>
          <p:cNvPr id="296970" name="Line 10"/>
          <p:cNvSpPr>
            <a:spLocks noChangeShapeType="1"/>
          </p:cNvSpPr>
          <p:nvPr/>
        </p:nvSpPr>
        <p:spPr bwMode="auto">
          <a:xfrm>
            <a:off x="1935163" y="2081213"/>
            <a:ext cx="5326062" cy="1587"/>
          </a:xfrm>
          <a:prstGeom prst="line">
            <a:avLst/>
          </a:prstGeom>
          <a:noFill/>
          <a:ln w="0">
            <a:solidFill>
              <a:srgbClr val="0000FF"/>
            </a:solidFill>
            <a:prstDash val="sysDot"/>
            <a:round/>
            <a:headEnd/>
            <a:tailEnd/>
          </a:ln>
          <a:effectLst/>
        </p:spPr>
        <p:txBody>
          <a:bodyPr/>
          <a:lstStyle/>
          <a:p>
            <a:endParaRPr lang="en-US"/>
          </a:p>
        </p:txBody>
      </p:sp>
      <p:sp>
        <p:nvSpPr>
          <p:cNvPr id="296972" name="Line 12"/>
          <p:cNvSpPr>
            <a:spLocks noChangeShapeType="1"/>
          </p:cNvSpPr>
          <p:nvPr/>
        </p:nvSpPr>
        <p:spPr bwMode="auto">
          <a:xfrm>
            <a:off x="22590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3" name="Line 13"/>
          <p:cNvSpPr>
            <a:spLocks noChangeShapeType="1"/>
          </p:cNvSpPr>
          <p:nvPr/>
        </p:nvSpPr>
        <p:spPr bwMode="auto">
          <a:xfrm>
            <a:off x="2439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4" name="Line 14"/>
          <p:cNvSpPr>
            <a:spLocks noChangeShapeType="1"/>
          </p:cNvSpPr>
          <p:nvPr/>
        </p:nvSpPr>
        <p:spPr bwMode="auto">
          <a:xfrm>
            <a:off x="2573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5" name="Line 15"/>
          <p:cNvSpPr>
            <a:spLocks noChangeShapeType="1"/>
          </p:cNvSpPr>
          <p:nvPr/>
        </p:nvSpPr>
        <p:spPr bwMode="auto">
          <a:xfrm>
            <a:off x="26781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6" name="Line 16"/>
          <p:cNvSpPr>
            <a:spLocks noChangeShapeType="1"/>
          </p:cNvSpPr>
          <p:nvPr/>
        </p:nvSpPr>
        <p:spPr bwMode="auto">
          <a:xfrm>
            <a:off x="27638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7" name="Line 17"/>
          <p:cNvSpPr>
            <a:spLocks noChangeShapeType="1"/>
          </p:cNvSpPr>
          <p:nvPr/>
        </p:nvSpPr>
        <p:spPr bwMode="auto">
          <a:xfrm>
            <a:off x="28305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8" name="Line 18"/>
          <p:cNvSpPr>
            <a:spLocks noChangeShapeType="1"/>
          </p:cNvSpPr>
          <p:nvPr/>
        </p:nvSpPr>
        <p:spPr bwMode="auto">
          <a:xfrm>
            <a:off x="28971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9" name="Line 19"/>
          <p:cNvSpPr>
            <a:spLocks noChangeShapeType="1"/>
          </p:cNvSpPr>
          <p:nvPr/>
        </p:nvSpPr>
        <p:spPr bwMode="auto">
          <a:xfrm>
            <a:off x="2954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0" name="Line 20"/>
          <p:cNvSpPr>
            <a:spLocks noChangeShapeType="1"/>
          </p:cNvSpPr>
          <p:nvPr/>
        </p:nvSpPr>
        <p:spPr bwMode="auto">
          <a:xfrm>
            <a:off x="33162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1" name="Line 21"/>
          <p:cNvSpPr>
            <a:spLocks noChangeShapeType="1"/>
          </p:cNvSpPr>
          <p:nvPr/>
        </p:nvSpPr>
        <p:spPr bwMode="auto">
          <a:xfrm>
            <a:off x="35067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2" name="Line 22"/>
          <p:cNvSpPr>
            <a:spLocks noChangeShapeType="1"/>
          </p:cNvSpPr>
          <p:nvPr/>
        </p:nvSpPr>
        <p:spPr bwMode="auto">
          <a:xfrm>
            <a:off x="36401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3" name="Line 23"/>
          <p:cNvSpPr>
            <a:spLocks noChangeShapeType="1"/>
          </p:cNvSpPr>
          <p:nvPr/>
        </p:nvSpPr>
        <p:spPr bwMode="auto">
          <a:xfrm>
            <a:off x="37449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4" name="Line 24"/>
          <p:cNvSpPr>
            <a:spLocks noChangeShapeType="1"/>
          </p:cNvSpPr>
          <p:nvPr/>
        </p:nvSpPr>
        <p:spPr bwMode="auto">
          <a:xfrm>
            <a:off x="38306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5" name="Line 25"/>
          <p:cNvSpPr>
            <a:spLocks noChangeShapeType="1"/>
          </p:cNvSpPr>
          <p:nvPr/>
        </p:nvSpPr>
        <p:spPr bwMode="auto">
          <a:xfrm>
            <a:off x="38973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6" name="Line 26"/>
          <p:cNvSpPr>
            <a:spLocks noChangeShapeType="1"/>
          </p:cNvSpPr>
          <p:nvPr/>
        </p:nvSpPr>
        <p:spPr bwMode="auto">
          <a:xfrm>
            <a:off x="3963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7" name="Line 27"/>
          <p:cNvSpPr>
            <a:spLocks noChangeShapeType="1"/>
          </p:cNvSpPr>
          <p:nvPr/>
        </p:nvSpPr>
        <p:spPr bwMode="auto">
          <a:xfrm>
            <a:off x="40116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8" name="Line 28"/>
          <p:cNvSpPr>
            <a:spLocks noChangeShapeType="1"/>
          </p:cNvSpPr>
          <p:nvPr/>
        </p:nvSpPr>
        <p:spPr bwMode="auto">
          <a:xfrm>
            <a:off x="43830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9" name="Line 29"/>
          <p:cNvSpPr>
            <a:spLocks noChangeShapeType="1"/>
          </p:cNvSpPr>
          <p:nvPr/>
        </p:nvSpPr>
        <p:spPr bwMode="auto">
          <a:xfrm>
            <a:off x="45735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90" name="Line 30"/>
          <p:cNvSpPr>
            <a:spLocks noChangeShapeType="1"/>
          </p:cNvSpPr>
          <p:nvPr/>
        </p:nvSpPr>
        <p:spPr bwMode="auto">
          <a:xfrm>
            <a:off x="47085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1" name="Line 31"/>
          <p:cNvSpPr>
            <a:spLocks noChangeShapeType="1"/>
          </p:cNvSpPr>
          <p:nvPr/>
        </p:nvSpPr>
        <p:spPr bwMode="auto">
          <a:xfrm>
            <a:off x="4813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2" name="Line 32"/>
          <p:cNvSpPr>
            <a:spLocks noChangeShapeType="1"/>
          </p:cNvSpPr>
          <p:nvPr/>
        </p:nvSpPr>
        <p:spPr bwMode="auto">
          <a:xfrm>
            <a:off x="48990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3" name="Line 33"/>
          <p:cNvSpPr>
            <a:spLocks noChangeShapeType="1"/>
          </p:cNvSpPr>
          <p:nvPr/>
        </p:nvSpPr>
        <p:spPr bwMode="auto">
          <a:xfrm>
            <a:off x="49657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4" name="Line 34"/>
          <p:cNvSpPr>
            <a:spLocks noChangeShapeType="1"/>
          </p:cNvSpPr>
          <p:nvPr/>
        </p:nvSpPr>
        <p:spPr bwMode="auto">
          <a:xfrm>
            <a:off x="5032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5" name="Line 35"/>
          <p:cNvSpPr>
            <a:spLocks noChangeShapeType="1"/>
          </p:cNvSpPr>
          <p:nvPr/>
        </p:nvSpPr>
        <p:spPr bwMode="auto">
          <a:xfrm>
            <a:off x="50800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6" name="Line 36"/>
          <p:cNvSpPr>
            <a:spLocks noChangeShapeType="1"/>
          </p:cNvSpPr>
          <p:nvPr/>
        </p:nvSpPr>
        <p:spPr bwMode="auto">
          <a:xfrm>
            <a:off x="54514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7" name="Line 37"/>
          <p:cNvSpPr>
            <a:spLocks noChangeShapeType="1"/>
          </p:cNvSpPr>
          <p:nvPr/>
        </p:nvSpPr>
        <p:spPr bwMode="auto">
          <a:xfrm>
            <a:off x="56419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8" name="Line 38"/>
          <p:cNvSpPr>
            <a:spLocks noChangeShapeType="1"/>
          </p:cNvSpPr>
          <p:nvPr/>
        </p:nvSpPr>
        <p:spPr bwMode="auto">
          <a:xfrm>
            <a:off x="57753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9" name="Line 39"/>
          <p:cNvSpPr>
            <a:spLocks noChangeShapeType="1"/>
          </p:cNvSpPr>
          <p:nvPr/>
        </p:nvSpPr>
        <p:spPr bwMode="auto">
          <a:xfrm>
            <a:off x="5880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0" name="Line 40"/>
          <p:cNvSpPr>
            <a:spLocks noChangeShapeType="1"/>
          </p:cNvSpPr>
          <p:nvPr/>
        </p:nvSpPr>
        <p:spPr bwMode="auto">
          <a:xfrm>
            <a:off x="5956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1" name="Line 41"/>
          <p:cNvSpPr>
            <a:spLocks noChangeShapeType="1"/>
          </p:cNvSpPr>
          <p:nvPr/>
        </p:nvSpPr>
        <p:spPr bwMode="auto">
          <a:xfrm>
            <a:off x="60325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2" name="Line 42"/>
          <p:cNvSpPr>
            <a:spLocks noChangeShapeType="1"/>
          </p:cNvSpPr>
          <p:nvPr/>
        </p:nvSpPr>
        <p:spPr bwMode="auto">
          <a:xfrm>
            <a:off x="60896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3" name="Line 43"/>
          <p:cNvSpPr>
            <a:spLocks noChangeShapeType="1"/>
          </p:cNvSpPr>
          <p:nvPr/>
        </p:nvSpPr>
        <p:spPr bwMode="auto">
          <a:xfrm>
            <a:off x="61468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4" name="Line 44"/>
          <p:cNvSpPr>
            <a:spLocks noChangeShapeType="1"/>
          </p:cNvSpPr>
          <p:nvPr/>
        </p:nvSpPr>
        <p:spPr bwMode="auto">
          <a:xfrm>
            <a:off x="65182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5" name="Line 45"/>
          <p:cNvSpPr>
            <a:spLocks noChangeShapeType="1"/>
          </p:cNvSpPr>
          <p:nvPr/>
        </p:nvSpPr>
        <p:spPr bwMode="auto">
          <a:xfrm>
            <a:off x="67087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6" name="Line 46"/>
          <p:cNvSpPr>
            <a:spLocks noChangeShapeType="1"/>
          </p:cNvSpPr>
          <p:nvPr/>
        </p:nvSpPr>
        <p:spPr bwMode="auto">
          <a:xfrm>
            <a:off x="68421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7" name="Line 47"/>
          <p:cNvSpPr>
            <a:spLocks noChangeShapeType="1"/>
          </p:cNvSpPr>
          <p:nvPr/>
        </p:nvSpPr>
        <p:spPr bwMode="auto">
          <a:xfrm>
            <a:off x="6937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8" name="Line 48"/>
          <p:cNvSpPr>
            <a:spLocks noChangeShapeType="1"/>
          </p:cNvSpPr>
          <p:nvPr/>
        </p:nvSpPr>
        <p:spPr bwMode="auto">
          <a:xfrm>
            <a:off x="7023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9" name="Line 49"/>
          <p:cNvSpPr>
            <a:spLocks noChangeShapeType="1"/>
          </p:cNvSpPr>
          <p:nvPr/>
        </p:nvSpPr>
        <p:spPr bwMode="auto">
          <a:xfrm>
            <a:off x="7099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0" name="Line 50"/>
          <p:cNvSpPr>
            <a:spLocks noChangeShapeType="1"/>
          </p:cNvSpPr>
          <p:nvPr/>
        </p:nvSpPr>
        <p:spPr bwMode="auto">
          <a:xfrm>
            <a:off x="71564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1" name="Line 51"/>
          <p:cNvSpPr>
            <a:spLocks noChangeShapeType="1"/>
          </p:cNvSpPr>
          <p:nvPr/>
        </p:nvSpPr>
        <p:spPr bwMode="auto">
          <a:xfrm>
            <a:off x="72136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2" name="Line 52"/>
          <p:cNvSpPr>
            <a:spLocks noChangeShapeType="1"/>
          </p:cNvSpPr>
          <p:nvPr/>
        </p:nvSpPr>
        <p:spPr bwMode="auto">
          <a:xfrm>
            <a:off x="30019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3" name="Line 53"/>
          <p:cNvSpPr>
            <a:spLocks noChangeShapeType="1"/>
          </p:cNvSpPr>
          <p:nvPr/>
        </p:nvSpPr>
        <p:spPr bwMode="auto">
          <a:xfrm>
            <a:off x="40687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4" name="Line 54"/>
          <p:cNvSpPr>
            <a:spLocks noChangeShapeType="1"/>
          </p:cNvSpPr>
          <p:nvPr/>
        </p:nvSpPr>
        <p:spPr bwMode="auto">
          <a:xfrm>
            <a:off x="51276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5" name="Line 55"/>
          <p:cNvSpPr>
            <a:spLocks noChangeShapeType="1"/>
          </p:cNvSpPr>
          <p:nvPr/>
        </p:nvSpPr>
        <p:spPr bwMode="auto">
          <a:xfrm>
            <a:off x="61944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6" name="Line 56"/>
          <p:cNvSpPr>
            <a:spLocks noChangeShapeType="1"/>
          </p:cNvSpPr>
          <p:nvPr/>
        </p:nvSpPr>
        <p:spPr bwMode="auto">
          <a:xfrm>
            <a:off x="7261225" y="1890713"/>
            <a:ext cx="1588" cy="4183062"/>
          </a:xfrm>
          <a:prstGeom prst="line">
            <a:avLst/>
          </a:prstGeom>
          <a:noFill/>
          <a:ln w="0" cap="sq">
            <a:solidFill>
              <a:schemeClr val="folHlink"/>
            </a:solidFill>
            <a:miter lim="800000"/>
            <a:headEnd/>
            <a:tailEnd/>
          </a:ln>
          <a:effectLst/>
        </p:spPr>
        <p:txBody>
          <a:bodyPr/>
          <a:lstStyle/>
          <a:p>
            <a:endParaRPr lang="en-US"/>
          </a:p>
        </p:txBody>
      </p:sp>
      <p:sp>
        <p:nvSpPr>
          <p:cNvPr id="297017" name="Line 57"/>
          <p:cNvSpPr>
            <a:spLocks noChangeShapeType="1"/>
          </p:cNvSpPr>
          <p:nvPr/>
        </p:nvSpPr>
        <p:spPr bwMode="auto">
          <a:xfrm>
            <a:off x="1935163" y="1890713"/>
            <a:ext cx="1587" cy="4183062"/>
          </a:xfrm>
          <a:prstGeom prst="line">
            <a:avLst/>
          </a:prstGeom>
          <a:noFill/>
          <a:ln w="0" cap="sq">
            <a:solidFill>
              <a:schemeClr val="tx1"/>
            </a:solidFill>
            <a:miter lim="800000"/>
            <a:headEnd/>
            <a:tailEnd/>
          </a:ln>
          <a:effectLst/>
        </p:spPr>
        <p:txBody>
          <a:bodyPr/>
          <a:lstStyle/>
          <a:p>
            <a:endParaRPr lang="en-US"/>
          </a:p>
        </p:txBody>
      </p:sp>
      <p:sp>
        <p:nvSpPr>
          <p:cNvPr id="297018" name="Line 58"/>
          <p:cNvSpPr>
            <a:spLocks noChangeShapeType="1"/>
          </p:cNvSpPr>
          <p:nvPr/>
        </p:nvSpPr>
        <p:spPr bwMode="auto">
          <a:xfrm>
            <a:off x="1878013" y="6073775"/>
            <a:ext cx="114300" cy="1588"/>
          </a:xfrm>
          <a:prstGeom prst="line">
            <a:avLst/>
          </a:prstGeom>
          <a:noFill/>
          <a:ln w="0" cap="sq">
            <a:solidFill>
              <a:schemeClr val="tx1"/>
            </a:solidFill>
            <a:miter lim="800000"/>
            <a:headEnd/>
            <a:tailEnd/>
          </a:ln>
          <a:effectLst/>
        </p:spPr>
        <p:txBody>
          <a:bodyPr/>
          <a:lstStyle/>
          <a:p>
            <a:endParaRPr lang="en-US"/>
          </a:p>
        </p:txBody>
      </p:sp>
      <p:sp>
        <p:nvSpPr>
          <p:cNvPr id="297019" name="Line 59"/>
          <p:cNvSpPr>
            <a:spLocks noChangeShapeType="1"/>
          </p:cNvSpPr>
          <p:nvPr/>
        </p:nvSpPr>
        <p:spPr bwMode="auto">
          <a:xfrm>
            <a:off x="1878013" y="4816475"/>
            <a:ext cx="114300" cy="1588"/>
          </a:xfrm>
          <a:prstGeom prst="line">
            <a:avLst/>
          </a:prstGeom>
          <a:noFill/>
          <a:ln w="0" cap="sq">
            <a:solidFill>
              <a:schemeClr val="tx1"/>
            </a:solidFill>
            <a:miter lim="800000"/>
            <a:headEnd/>
            <a:tailEnd/>
          </a:ln>
          <a:effectLst/>
        </p:spPr>
        <p:txBody>
          <a:bodyPr/>
          <a:lstStyle/>
          <a:p>
            <a:endParaRPr lang="en-US"/>
          </a:p>
        </p:txBody>
      </p:sp>
      <p:sp>
        <p:nvSpPr>
          <p:cNvPr id="297020" name="Line 60"/>
          <p:cNvSpPr>
            <a:spLocks noChangeShapeType="1"/>
          </p:cNvSpPr>
          <p:nvPr/>
        </p:nvSpPr>
        <p:spPr bwMode="auto">
          <a:xfrm>
            <a:off x="1878013" y="4081463"/>
            <a:ext cx="114300" cy="1587"/>
          </a:xfrm>
          <a:prstGeom prst="line">
            <a:avLst/>
          </a:prstGeom>
          <a:noFill/>
          <a:ln w="0" cap="sq">
            <a:solidFill>
              <a:schemeClr val="tx1"/>
            </a:solidFill>
            <a:miter lim="800000"/>
            <a:headEnd/>
            <a:tailEnd/>
          </a:ln>
          <a:effectLst/>
        </p:spPr>
        <p:txBody>
          <a:bodyPr/>
          <a:lstStyle/>
          <a:p>
            <a:endParaRPr lang="en-US"/>
          </a:p>
        </p:txBody>
      </p:sp>
      <p:sp>
        <p:nvSpPr>
          <p:cNvPr id="297021" name="Line 61"/>
          <p:cNvSpPr>
            <a:spLocks noChangeShapeType="1"/>
          </p:cNvSpPr>
          <p:nvPr/>
        </p:nvSpPr>
        <p:spPr bwMode="auto">
          <a:xfrm>
            <a:off x="1878013" y="3557588"/>
            <a:ext cx="114300" cy="1587"/>
          </a:xfrm>
          <a:prstGeom prst="line">
            <a:avLst/>
          </a:prstGeom>
          <a:noFill/>
          <a:ln w="0" cap="sq">
            <a:solidFill>
              <a:schemeClr val="tx1"/>
            </a:solidFill>
            <a:miter lim="800000"/>
            <a:headEnd/>
            <a:tailEnd/>
          </a:ln>
          <a:effectLst/>
        </p:spPr>
        <p:txBody>
          <a:bodyPr/>
          <a:lstStyle/>
          <a:p>
            <a:endParaRPr lang="en-US"/>
          </a:p>
        </p:txBody>
      </p:sp>
      <p:sp>
        <p:nvSpPr>
          <p:cNvPr id="297022" name="Line 62"/>
          <p:cNvSpPr>
            <a:spLocks noChangeShapeType="1"/>
          </p:cNvSpPr>
          <p:nvPr/>
        </p:nvSpPr>
        <p:spPr bwMode="auto">
          <a:xfrm>
            <a:off x="1878013" y="3148013"/>
            <a:ext cx="114300" cy="1587"/>
          </a:xfrm>
          <a:prstGeom prst="line">
            <a:avLst/>
          </a:prstGeom>
          <a:noFill/>
          <a:ln w="0" cap="sq">
            <a:solidFill>
              <a:schemeClr val="tx1"/>
            </a:solidFill>
            <a:miter lim="800000"/>
            <a:headEnd/>
            <a:tailEnd/>
          </a:ln>
          <a:effectLst/>
        </p:spPr>
        <p:txBody>
          <a:bodyPr/>
          <a:lstStyle/>
          <a:p>
            <a:endParaRPr lang="en-US"/>
          </a:p>
        </p:txBody>
      </p:sp>
      <p:sp>
        <p:nvSpPr>
          <p:cNvPr id="297023" name="Line 63"/>
          <p:cNvSpPr>
            <a:spLocks noChangeShapeType="1"/>
          </p:cNvSpPr>
          <p:nvPr/>
        </p:nvSpPr>
        <p:spPr bwMode="auto">
          <a:xfrm>
            <a:off x="1878013" y="2814638"/>
            <a:ext cx="114300" cy="1587"/>
          </a:xfrm>
          <a:prstGeom prst="line">
            <a:avLst/>
          </a:prstGeom>
          <a:noFill/>
          <a:ln w="0" cap="sq">
            <a:solidFill>
              <a:schemeClr val="tx1"/>
            </a:solidFill>
            <a:miter lim="800000"/>
            <a:headEnd/>
            <a:tailEnd/>
          </a:ln>
          <a:effectLst/>
        </p:spPr>
        <p:txBody>
          <a:bodyPr/>
          <a:lstStyle/>
          <a:p>
            <a:endParaRPr lang="en-US"/>
          </a:p>
        </p:txBody>
      </p:sp>
      <p:sp>
        <p:nvSpPr>
          <p:cNvPr id="297024" name="Line 64"/>
          <p:cNvSpPr>
            <a:spLocks noChangeShapeType="1"/>
          </p:cNvSpPr>
          <p:nvPr/>
        </p:nvSpPr>
        <p:spPr bwMode="auto">
          <a:xfrm>
            <a:off x="1878013" y="2538413"/>
            <a:ext cx="114300" cy="1587"/>
          </a:xfrm>
          <a:prstGeom prst="line">
            <a:avLst/>
          </a:prstGeom>
          <a:noFill/>
          <a:ln w="0" cap="sq">
            <a:solidFill>
              <a:schemeClr val="tx1"/>
            </a:solidFill>
            <a:miter lim="800000"/>
            <a:headEnd/>
            <a:tailEnd/>
          </a:ln>
          <a:effectLst/>
        </p:spPr>
        <p:txBody>
          <a:bodyPr/>
          <a:lstStyle/>
          <a:p>
            <a:endParaRPr lang="en-US"/>
          </a:p>
        </p:txBody>
      </p:sp>
      <p:sp>
        <p:nvSpPr>
          <p:cNvPr id="297025" name="Line 65"/>
          <p:cNvSpPr>
            <a:spLocks noChangeShapeType="1"/>
          </p:cNvSpPr>
          <p:nvPr/>
        </p:nvSpPr>
        <p:spPr bwMode="auto">
          <a:xfrm>
            <a:off x="1878013" y="2300288"/>
            <a:ext cx="114300" cy="1587"/>
          </a:xfrm>
          <a:prstGeom prst="line">
            <a:avLst/>
          </a:prstGeom>
          <a:noFill/>
          <a:ln w="0" cap="sq">
            <a:solidFill>
              <a:schemeClr val="tx1"/>
            </a:solidFill>
            <a:miter lim="800000"/>
            <a:headEnd/>
            <a:tailEnd/>
          </a:ln>
          <a:effectLst/>
        </p:spPr>
        <p:txBody>
          <a:bodyPr/>
          <a:lstStyle/>
          <a:p>
            <a:endParaRPr lang="en-US"/>
          </a:p>
        </p:txBody>
      </p:sp>
      <p:sp>
        <p:nvSpPr>
          <p:cNvPr id="297026" name="Line 66"/>
          <p:cNvSpPr>
            <a:spLocks noChangeShapeType="1"/>
          </p:cNvSpPr>
          <p:nvPr/>
        </p:nvSpPr>
        <p:spPr bwMode="auto">
          <a:xfrm>
            <a:off x="1878013" y="2081213"/>
            <a:ext cx="114300" cy="1587"/>
          </a:xfrm>
          <a:prstGeom prst="line">
            <a:avLst/>
          </a:prstGeom>
          <a:noFill/>
          <a:ln w="0" cap="sq">
            <a:solidFill>
              <a:schemeClr val="tx1"/>
            </a:solidFill>
            <a:miter lim="800000"/>
            <a:headEnd/>
            <a:tailEnd/>
          </a:ln>
          <a:effectLst/>
        </p:spPr>
        <p:txBody>
          <a:bodyPr/>
          <a:lstStyle/>
          <a:p>
            <a:endParaRPr lang="en-US"/>
          </a:p>
        </p:txBody>
      </p:sp>
      <p:sp>
        <p:nvSpPr>
          <p:cNvPr id="297028" name="Line 68"/>
          <p:cNvSpPr>
            <a:spLocks noChangeShapeType="1"/>
          </p:cNvSpPr>
          <p:nvPr/>
        </p:nvSpPr>
        <p:spPr bwMode="auto">
          <a:xfrm>
            <a:off x="1849438" y="6073775"/>
            <a:ext cx="85725" cy="1588"/>
          </a:xfrm>
          <a:prstGeom prst="line">
            <a:avLst/>
          </a:prstGeom>
          <a:noFill/>
          <a:ln w="0" cap="sq">
            <a:solidFill>
              <a:schemeClr val="tx1"/>
            </a:solidFill>
            <a:miter lim="800000"/>
            <a:headEnd/>
            <a:tailEnd/>
          </a:ln>
          <a:effectLst/>
        </p:spPr>
        <p:txBody>
          <a:bodyPr/>
          <a:lstStyle/>
          <a:p>
            <a:endParaRPr lang="en-US"/>
          </a:p>
        </p:txBody>
      </p:sp>
      <p:sp>
        <p:nvSpPr>
          <p:cNvPr id="297030" name="Line 70"/>
          <p:cNvSpPr>
            <a:spLocks noChangeShapeType="1"/>
          </p:cNvSpPr>
          <p:nvPr/>
        </p:nvSpPr>
        <p:spPr bwMode="auto">
          <a:xfrm>
            <a:off x="1935163" y="6073775"/>
            <a:ext cx="5326062" cy="1588"/>
          </a:xfrm>
          <a:prstGeom prst="line">
            <a:avLst/>
          </a:prstGeom>
          <a:noFill/>
          <a:ln w="0" cap="sq">
            <a:solidFill>
              <a:schemeClr val="tx1"/>
            </a:solidFill>
            <a:miter lim="800000"/>
            <a:headEnd/>
            <a:tailEnd/>
          </a:ln>
          <a:effectLst/>
        </p:spPr>
        <p:txBody>
          <a:bodyPr/>
          <a:lstStyle/>
          <a:p>
            <a:endParaRPr lang="en-US"/>
          </a:p>
        </p:txBody>
      </p:sp>
      <p:sp>
        <p:nvSpPr>
          <p:cNvPr id="297031" name="Line 71"/>
          <p:cNvSpPr>
            <a:spLocks noChangeShapeType="1"/>
          </p:cNvSpPr>
          <p:nvPr/>
        </p:nvSpPr>
        <p:spPr bwMode="auto">
          <a:xfrm flipV="1">
            <a:off x="19351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2" name="Line 72"/>
          <p:cNvSpPr>
            <a:spLocks noChangeShapeType="1"/>
          </p:cNvSpPr>
          <p:nvPr/>
        </p:nvSpPr>
        <p:spPr bwMode="auto">
          <a:xfrm flipV="1">
            <a:off x="30019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3" name="Line 73"/>
          <p:cNvSpPr>
            <a:spLocks noChangeShapeType="1"/>
          </p:cNvSpPr>
          <p:nvPr/>
        </p:nvSpPr>
        <p:spPr bwMode="auto">
          <a:xfrm flipV="1">
            <a:off x="40687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4" name="Line 74"/>
          <p:cNvSpPr>
            <a:spLocks noChangeShapeType="1"/>
          </p:cNvSpPr>
          <p:nvPr/>
        </p:nvSpPr>
        <p:spPr bwMode="auto">
          <a:xfrm flipV="1">
            <a:off x="51276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5" name="Line 75"/>
          <p:cNvSpPr>
            <a:spLocks noChangeShapeType="1"/>
          </p:cNvSpPr>
          <p:nvPr/>
        </p:nvSpPr>
        <p:spPr bwMode="auto">
          <a:xfrm flipV="1">
            <a:off x="61944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6" name="Line 76"/>
          <p:cNvSpPr>
            <a:spLocks noChangeShapeType="1"/>
          </p:cNvSpPr>
          <p:nvPr/>
        </p:nvSpPr>
        <p:spPr bwMode="auto">
          <a:xfrm flipV="1">
            <a:off x="72612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7" name="Line 77"/>
          <p:cNvSpPr>
            <a:spLocks noChangeShapeType="1"/>
          </p:cNvSpPr>
          <p:nvPr/>
        </p:nvSpPr>
        <p:spPr bwMode="auto">
          <a:xfrm>
            <a:off x="1935163" y="2690813"/>
            <a:ext cx="323850" cy="1266825"/>
          </a:xfrm>
          <a:prstGeom prst="line">
            <a:avLst/>
          </a:prstGeom>
          <a:noFill/>
          <a:ln w="38100">
            <a:solidFill>
              <a:srgbClr val="FF6600"/>
            </a:solidFill>
            <a:round/>
            <a:headEnd/>
            <a:tailEnd/>
          </a:ln>
          <a:effectLst/>
        </p:spPr>
        <p:txBody>
          <a:bodyPr/>
          <a:lstStyle/>
          <a:p>
            <a:endParaRPr lang="en-US"/>
          </a:p>
        </p:txBody>
      </p:sp>
      <p:sp>
        <p:nvSpPr>
          <p:cNvPr id="297038" name="Rectangle 78"/>
          <p:cNvSpPr>
            <a:spLocks noChangeArrowheads="1"/>
          </p:cNvSpPr>
          <p:nvPr/>
        </p:nvSpPr>
        <p:spPr bwMode="auto">
          <a:xfrm>
            <a:off x="1258888" y="5940425"/>
            <a:ext cx="444500" cy="304800"/>
          </a:xfrm>
          <a:prstGeom prst="rect">
            <a:avLst/>
          </a:prstGeom>
          <a:noFill/>
          <a:ln w="9525">
            <a:noFill/>
            <a:miter lim="800000"/>
            <a:headEnd/>
            <a:tailEnd/>
          </a:ln>
          <a:effectLst/>
        </p:spPr>
        <p:txBody>
          <a:bodyPr wrap="none" lIns="0" tIns="0" rIns="0" bIns="0">
            <a:spAutoFit/>
          </a:bodyPr>
          <a:lstStyle/>
          <a:p>
            <a:r>
              <a:rPr lang="en-US" sz="2000"/>
              <a:t>0.01</a:t>
            </a:r>
            <a:endParaRPr lang="en-US" sz="2400"/>
          </a:p>
        </p:txBody>
      </p:sp>
      <p:sp>
        <p:nvSpPr>
          <p:cNvPr id="297039" name="Rectangle 79"/>
          <p:cNvSpPr>
            <a:spLocks noChangeArrowheads="1"/>
          </p:cNvSpPr>
          <p:nvPr/>
        </p:nvSpPr>
        <p:spPr bwMode="auto">
          <a:xfrm>
            <a:off x="1392238" y="1757363"/>
            <a:ext cx="317500" cy="304800"/>
          </a:xfrm>
          <a:prstGeom prst="rect">
            <a:avLst/>
          </a:prstGeom>
          <a:noFill/>
          <a:ln w="9525">
            <a:noFill/>
            <a:miter lim="800000"/>
            <a:headEnd/>
            <a:tailEnd/>
          </a:ln>
          <a:effectLst/>
        </p:spPr>
        <p:txBody>
          <a:bodyPr wrap="none" lIns="0" tIns="0" rIns="0" bIns="0">
            <a:spAutoFit/>
          </a:bodyPr>
          <a:lstStyle/>
          <a:p>
            <a:r>
              <a:rPr lang="en-US" sz="2000"/>
              <a:t>0.1</a:t>
            </a:r>
            <a:endParaRPr lang="en-US" sz="2400"/>
          </a:p>
        </p:txBody>
      </p:sp>
      <p:sp>
        <p:nvSpPr>
          <p:cNvPr id="297040" name="Rectangle 80"/>
          <p:cNvSpPr>
            <a:spLocks noChangeArrowheads="1"/>
          </p:cNvSpPr>
          <p:nvPr/>
        </p:nvSpPr>
        <p:spPr bwMode="auto">
          <a:xfrm>
            <a:off x="1582738" y="6340475"/>
            <a:ext cx="679450" cy="304800"/>
          </a:xfrm>
          <a:prstGeom prst="rect">
            <a:avLst/>
          </a:prstGeom>
          <a:noFill/>
          <a:ln w="9525">
            <a:noFill/>
            <a:miter lim="800000"/>
            <a:headEnd/>
            <a:tailEnd/>
          </a:ln>
          <a:effectLst/>
        </p:spPr>
        <p:txBody>
          <a:bodyPr wrap="none" lIns="0" tIns="0" rIns="0" bIns="0">
            <a:spAutoFit/>
          </a:bodyPr>
          <a:lstStyle/>
          <a:p>
            <a:r>
              <a:rPr lang="en-US" sz="2000"/>
              <a:t>1E+03</a:t>
            </a:r>
            <a:endParaRPr lang="en-US" sz="2400"/>
          </a:p>
        </p:txBody>
      </p:sp>
      <p:sp>
        <p:nvSpPr>
          <p:cNvPr id="297041" name="Rectangle 81"/>
          <p:cNvSpPr>
            <a:spLocks noChangeArrowheads="1"/>
          </p:cNvSpPr>
          <p:nvPr/>
        </p:nvSpPr>
        <p:spPr bwMode="auto">
          <a:xfrm>
            <a:off x="2649538" y="6340475"/>
            <a:ext cx="679450" cy="304800"/>
          </a:xfrm>
          <a:prstGeom prst="rect">
            <a:avLst/>
          </a:prstGeom>
          <a:noFill/>
          <a:ln w="9525">
            <a:noFill/>
            <a:miter lim="800000"/>
            <a:headEnd/>
            <a:tailEnd/>
          </a:ln>
          <a:effectLst/>
        </p:spPr>
        <p:txBody>
          <a:bodyPr wrap="none" lIns="0" tIns="0" rIns="0" bIns="0">
            <a:spAutoFit/>
          </a:bodyPr>
          <a:lstStyle/>
          <a:p>
            <a:r>
              <a:rPr lang="en-US" sz="2000"/>
              <a:t>1E+04</a:t>
            </a:r>
            <a:endParaRPr lang="en-US" sz="2400"/>
          </a:p>
        </p:txBody>
      </p:sp>
      <p:sp>
        <p:nvSpPr>
          <p:cNvPr id="297042" name="Rectangle 82"/>
          <p:cNvSpPr>
            <a:spLocks noChangeArrowheads="1"/>
          </p:cNvSpPr>
          <p:nvPr/>
        </p:nvSpPr>
        <p:spPr bwMode="auto">
          <a:xfrm>
            <a:off x="3716338" y="6340475"/>
            <a:ext cx="679450" cy="304800"/>
          </a:xfrm>
          <a:prstGeom prst="rect">
            <a:avLst/>
          </a:prstGeom>
          <a:noFill/>
          <a:ln w="9525">
            <a:noFill/>
            <a:miter lim="800000"/>
            <a:headEnd/>
            <a:tailEnd/>
          </a:ln>
          <a:effectLst/>
        </p:spPr>
        <p:txBody>
          <a:bodyPr wrap="none" lIns="0" tIns="0" rIns="0" bIns="0">
            <a:spAutoFit/>
          </a:bodyPr>
          <a:lstStyle/>
          <a:p>
            <a:r>
              <a:rPr lang="en-US" sz="2000"/>
              <a:t>1E+05</a:t>
            </a:r>
            <a:endParaRPr lang="en-US" sz="2400"/>
          </a:p>
        </p:txBody>
      </p:sp>
      <p:sp>
        <p:nvSpPr>
          <p:cNvPr id="297043" name="Rectangle 83"/>
          <p:cNvSpPr>
            <a:spLocks noChangeArrowheads="1"/>
          </p:cNvSpPr>
          <p:nvPr/>
        </p:nvSpPr>
        <p:spPr bwMode="auto">
          <a:xfrm>
            <a:off x="4775200" y="6340475"/>
            <a:ext cx="679450" cy="304800"/>
          </a:xfrm>
          <a:prstGeom prst="rect">
            <a:avLst/>
          </a:prstGeom>
          <a:noFill/>
          <a:ln w="9525">
            <a:noFill/>
            <a:miter lim="800000"/>
            <a:headEnd/>
            <a:tailEnd/>
          </a:ln>
          <a:effectLst/>
        </p:spPr>
        <p:txBody>
          <a:bodyPr wrap="none" lIns="0" tIns="0" rIns="0" bIns="0">
            <a:spAutoFit/>
          </a:bodyPr>
          <a:lstStyle/>
          <a:p>
            <a:r>
              <a:rPr lang="en-US" sz="2000"/>
              <a:t>1E+06</a:t>
            </a:r>
            <a:endParaRPr lang="en-US" sz="2400"/>
          </a:p>
        </p:txBody>
      </p:sp>
      <p:sp>
        <p:nvSpPr>
          <p:cNvPr id="297044" name="Rectangle 84"/>
          <p:cNvSpPr>
            <a:spLocks noChangeArrowheads="1"/>
          </p:cNvSpPr>
          <p:nvPr/>
        </p:nvSpPr>
        <p:spPr bwMode="auto">
          <a:xfrm>
            <a:off x="5842000" y="6340475"/>
            <a:ext cx="679450" cy="304800"/>
          </a:xfrm>
          <a:prstGeom prst="rect">
            <a:avLst/>
          </a:prstGeom>
          <a:noFill/>
          <a:ln w="9525">
            <a:noFill/>
            <a:miter lim="800000"/>
            <a:headEnd/>
            <a:tailEnd/>
          </a:ln>
          <a:effectLst/>
        </p:spPr>
        <p:txBody>
          <a:bodyPr wrap="none" lIns="0" tIns="0" rIns="0" bIns="0">
            <a:spAutoFit/>
          </a:bodyPr>
          <a:lstStyle/>
          <a:p>
            <a:r>
              <a:rPr lang="en-US" sz="2000"/>
              <a:t>1E+07</a:t>
            </a:r>
            <a:endParaRPr lang="en-US" sz="2400"/>
          </a:p>
        </p:txBody>
      </p:sp>
      <p:sp>
        <p:nvSpPr>
          <p:cNvPr id="297045" name="Rectangle 85"/>
          <p:cNvSpPr>
            <a:spLocks noChangeArrowheads="1"/>
          </p:cNvSpPr>
          <p:nvPr/>
        </p:nvSpPr>
        <p:spPr bwMode="auto">
          <a:xfrm>
            <a:off x="6908800" y="6340475"/>
            <a:ext cx="679450" cy="304800"/>
          </a:xfrm>
          <a:prstGeom prst="rect">
            <a:avLst/>
          </a:prstGeom>
          <a:noFill/>
          <a:ln w="9525">
            <a:noFill/>
            <a:miter lim="800000"/>
            <a:headEnd/>
            <a:tailEnd/>
          </a:ln>
          <a:effectLst/>
        </p:spPr>
        <p:txBody>
          <a:bodyPr wrap="none" lIns="0" tIns="0" rIns="0" bIns="0">
            <a:spAutoFit/>
          </a:bodyPr>
          <a:lstStyle/>
          <a:p>
            <a:r>
              <a:rPr lang="en-US" sz="2000"/>
              <a:t>1E+08</a:t>
            </a:r>
            <a:endParaRPr lang="en-US" sz="2400"/>
          </a:p>
        </p:txBody>
      </p:sp>
      <p:sp>
        <p:nvSpPr>
          <p:cNvPr id="297046" name="Rectangle 86"/>
          <p:cNvSpPr>
            <a:spLocks noChangeArrowheads="1"/>
          </p:cNvSpPr>
          <p:nvPr/>
        </p:nvSpPr>
        <p:spPr bwMode="auto">
          <a:xfrm>
            <a:off x="4506913" y="6492875"/>
            <a:ext cx="296862" cy="304800"/>
          </a:xfrm>
          <a:prstGeom prst="rect">
            <a:avLst/>
          </a:prstGeom>
          <a:noFill/>
          <a:ln w="9525">
            <a:noFill/>
            <a:miter lim="800000"/>
            <a:headEnd/>
            <a:tailEnd/>
          </a:ln>
          <a:effectLst/>
        </p:spPr>
        <p:txBody>
          <a:bodyPr wrap="none" lIns="0" tIns="0" rIns="0" bIns="0">
            <a:spAutoFit/>
          </a:bodyPr>
          <a:lstStyle/>
          <a:p>
            <a:r>
              <a:rPr lang="en-US" sz="2000" b="1"/>
              <a:t>Re</a:t>
            </a:r>
            <a:endParaRPr lang="en-US" sz="2400"/>
          </a:p>
        </p:txBody>
      </p:sp>
      <p:sp>
        <p:nvSpPr>
          <p:cNvPr id="297047" name="Rectangle 87"/>
          <p:cNvSpPr>
            <a:spLocks noChangeArrowheads="1"/>
          </p:cNvSpPr>
          <p:nvPr/>
        </p:nvSpPr>
        <p:spPr bwMode="auto">
          <a:xfrm rot="16200000">
            <a:off x="270669" y="3837782"/>
            <a:ext cx="1398587" cy="304800"/>
          </a:xfrm>
          <a:prstGeom prst="rect">
            <a:avLst/>
          </a:prstGeom>
          <a:noFill/>
          <a:ln w="9525">
            <a:noFill/>
            <a:miter lim="800000"/>
            <a:headEnd/>
            <a:tailEnd/>
          </a:ln>
          <a:effectLst/>
        </p:spPr>
        <p:txBody>
          <a:bodyPr wrap="none" lIns="0" tIns="0" rIns="0" bIns="0">
            <a:spAutoFit/>
          </a:bodyPr>
          <a:lstStyle/>
          <a:p>
            <a:r>
              <a:rPr lang="en-US" sz="2000"/>
              <a:t>friction factor</a:t>
            </a:r>
            <a:endParaRPr lang="en-US" sz="2400"/>
          </a:p>
        </p:txBody>
      </p:sp>
      <p:sp>
        <p:nvSpPr>
          <p:cNvPr id="297048" name="Line 88"/>
          <p:cNvSpPr>
            <a:spLocks noChangeShapeType="1"/>
          </p:cNvSpPr>
          <p:nvPr/>
        </p:nvSpPr>
        <p:spPr bwMode="auto">
          <a:xfrm>
            <a:off x="2120900" y="4351338"/>
            <a:ext cx="228600" cy="1587"/>
          </a:xfrm>
          <a:prstGeom prst="line">
            <a:avLst/>
          </a:prstGeom>
          <a:noFill/>
          <a:ln w="38100">
            <a:solidFill>
              <a:srgbClr val="FF6600"/>
            </a:solidFill>
            <a:round/>
            <a:headEnd/>
            <a:tailEnd/>
          </a:ln>
          <a:effectLst/>
        </p:spPr>
        <p:txBody>
          <a:bodyPr/>
          <a:lstStyle/>
          <a:p>
            <a:endParaRPr lang="en-US"/>
          </a:p>
        </p:txBody>
      </p:sp>
      <p:sp>
        <p:nvSpPr>
          <p:cNvPr id="297049" name="Rectangle 89"/>
          <p:cNvSpPr>
            <a:spLocks noChangeArrowheads="1"/>
          </p:cNvSpPr>
          <p:nvPr/>
        </p:nvSpPr>
        <p:spPr bwMode="auto">
          <a:xfrm>
            <a:off x="2387600" y="4256088"/>
            <a:ext cx="468313" cy="182562"/>
          </a:xfrm>
          <a:prstGeom prst="rect">
            <a:avLst/>
          </a:prstGeom>
          <a:noFill/>
          <a:ln w="9525">
            <a:noFill/>
            <a:miter lim="800000"/>
            <a:headEnd/>
            <a:tailEnd/>
          </a:ln>
          <a:effectLst/>
        </p:spPr>
        <p:txBody>
          <a:bodyPr wrap="none" lIns="0" tIns="0" rIns="0" bIns="0">
            <a:spAutoFit/>
          </a:bodyPr>
          <a:lstStyle/>
          <a:p>
            <a:r>
              <a:rPr lang="en-US" sz="1200"/>
              <a:t>laminar</a:t>
            </a:r>
            <a:endParaRPr lang="en-US" sz="2400"/>
          </a:p>
        </p:txBody>
      </p:sp>
      <p:sp>
        <p:nvSpPr>
          <p:cNvPr id="297052" name="Line 92"/>
          <p:cNvSpPr>
            <a:spLocks noChangeShapeType="1"/>
          </p:cNvSpPr>
          <p:nvPr/>
        </p:nvSpPr>
        <p:spPr bwMode="auto">
          <a:xfrm>
            <a:off x="7366000" y="2687638"/>
            <a:ext cx="228600" cy="1587"/>
          </a:xfrm>
          <a:prstGeom prst="line">
            <a:avLst/>
          </a:prstGeom>
          <a:noFill/>
          <a:ln w="38100">
            <a:solidFill>
              <a:srgbClr val="FFFF00"/>
            </a:solidFill>
            <a:round/>
            <a:headEnd/>
            <a:tailEnd/>
          </a:ln>
          <a:effectLst/>
        </p:spPr>
        <p:txBody>
          <a:bodyPr/>
          <a:lstStyle/>
          <a:p>
            <a:endParaRPr lang="en-US"/>
          </a:p>
        </p:txBody>
      </p:sp>
      <p:sp>
        <p:nvSpPr>
          <p:cNvPr id="297053" name="Rectangle 93"/>
          <p:cNvSpPr>
            <a:spLocks noChangeArrowheads="1"/>
          </p:cNvSpPr>
          <p:nvPr/>
        </p:nvSpPr>
        <p:spPr bwMode="auto">
          <a:xfrm>
            <a:off x="7632700" y="2592388"/>
            <a:ext cx="266700" cy="182562"/>
          </a:xfrm>
          <a:prstGeom prst="rect">
            <a:avLst/>
          </a:prstGeom>
          <a:noFill/>
          <a:ln w="9525">
            <a:noFill/>
            <a:miter lim="800000"/>
            <a:headEnd/>
            <a:tailEnd/>
          </a:ln>
          <a:effectLst/>
        </p:spPr>
        <p:txBody>
          <a:bodyPr wrap="none" lIns="0" tIns="0" rIns="0" bIns="0">
            <a:spAutoFit/>
          </a:bodyPr>
          <a:lstStyle/>
          <a:p>
            <a:r>
              <a:rPr lang="en-US" sz="1200"/>
              <a:t>0.04</a:t>
            </a:r>
            <a:endParaRPr lang="en-US" sz="2400"/>
          </a:p>
        </p:txBody>
      </p:sp>
      <p:sp>
        <p:nvSpPr>
          <p:cNvPr id="297054" name="Line 94"/>
          <p:cNvSpPr>
            <a:spLocks noChangeShapeType="1"/>
          </p:cNvSpPr>
          <p:nvPr/>
        </p:nvSpPr>
        <p:spPr bwMode="auto">
          <a:xfrm>
            <a:off x="7366000" y="2913063"/>
            <a:ext cx="228600" cy="1587"/>
          </a:xfrm>
          <a:prstGeom prst="line">
            <a:avLst/>
          </a:prstGeom>
          <a:noFill/>
          <a:ln w="38100">
            <a:solidFill>
              <a:srgbClr val="00FFFF"/>
            </a:solidFill>
            <a:round/>
            <a:headEnd/>
            <a:tailEnd/>
          </a:ln>
          <a:effectLst/>
        </p:spPr>
        <p:txBody>
          <a:bodyPr/>
          <a:lstStyle/>
          <a:p>
            <a:endParaRPr lang="en-US"/>
          </a:p>
        </p:txBody>
      </p:sp>
      <p:sp>
        <p:nvSpPr>
          <p:cNvPr id="297055" name="Rectangle 95"/>
          <p:cNvSpPr>
            <a:spLocks noChangeArrowheads="1"/>
          </p:cNvSpPr>
          <p:nvPr/>
        </p:nvSpPr>
        <p:spPr bwMode="auto">
          <a:xfrm>
            <a:off x="7632700" y="2817813"/>
            <a:ext cx="266700" cy="182562"/>
          </a:xfrm>
          <a:prstGeom prst="rect">
            <a:avLst/>
          </a:prstGeom>
          <a:noFill/>
          <a:ln w="9525">
            <a:noFill/>
            <a:miter lim="800000"/>
            <a:headEnd/>
            <a:tailEnd/>
          </a:ln>
          <a:effectLst/>
        </p:spPr>
        <p:txBody>
          <a:bodyPr wrap="none" lIns="0" tIns="0" rIns="0" bIns="0">
            <a:spAutoFit/>
          </a:bodyPr>
          <a:lstStyle/>
          <a:p>
            <a:r>
              <a:rPr lang="en-US" sz="1200"/>
              <a:t>0.03</a:t>
            </a:r>
            <a:endParaRPr lang="en-US" sz="2400"/>
          </a:p>
        </p:txBody>
      </p:sp>
      <p:sp>
        <p:nvSpPr>
          <p:cNvPr id="297056" name="Line 96"/>
          <p:cNvSpPr>
            <a:spLocks noChangeShapeType="1"/>
          </p:cNvSpPr>
          <p:nvPr/>
        </p:nvSpPr>
        <p:spPr bwMode="auto">
          <a:xfrm>
            <a:off x="7366000" y="3198813"/>
            <a:ext cx="228600" cy="1587"/>
          </a:xfrm>
          <a:prstGeom prst="line">
            <a:avLst/>
          </a:prstGeom>
          <a:noFill/>
          <a:ln w="38100">
            <a:solidFill>
              <a:srgbClr val="800080"/>
            </a:solidFill>
            <a:round/>
            <a:headEnd/>
            <a:tailEnd/>
          </a:ln>
          <a:effectLst/>
        </p:spPr>
        <p:txBody>
          <a:bodyPr/>
          <a:lstStyle/>
          <a:p>
            <a:endParaRPr lang="en-US"/>
          </a:p>
        </p:txBody>
      </p:sp>
      <p:sp>
        <p:nvSpPr>
          <p:cNvPr id="297057" name="Rectangle 97"/>
          <p:cNvSpPr>
            <a:spLocks noChangeArrowheads="1"/>
          </p:cNvSpPr>
          <p:nvPr/>
        </p:nvSpPr>
        <p:spPr bwMode="auto">
          <a:xfrm>
            <a:off x="7632700" y="3103563"/>
            <a:ext cx="266700" cy="182562"/>
          </a:xfrm>
          <a:prstGeom prst="rect">
            <a:avLst/>
          </a:prstGeom>
          <a:noFill/>
          <a:ln w="9525">
            <a:noFill/>
            <a:miter lim="800000"/>
            <a:headEnd/>
            <a:tailEnd/>
          </a:ln>
          <a:effectLst/>
        </p:spPr>
        <p:txBody>
          <a:bodyPr wrap="none" lIns="0" tIns="0" rIns="0" bIns="0">
            <a:spAutoFit/>
          </a:bodyPr>
          <a:lstStyle/>
          <a:p>
            <a:r>
              <a:rPr lang="en-US" sz="1200"/>
              <a:t>0.02</a:t>
            </a:r>
            <a:endParaRPr lang="en-US" sz="2400"/>
          </a:p>
        </p:txBody>
      </p:sp>
      <p:sp>
        <p:nvSpPr>
          <p:cNvPr id="297058" name="Line 98"/>
          <p:cNvSpPr>
            <a:spLocks noChangeShapeType="1"/>
          </p:cNvSpPr>
          <p:nvPr/>
        </p:nvSpPr>
        <p:spPr bwMode="auto">
          <a:xfrm>
            <a:off x="7366000" y="3395663"/>
            <a:ext cx="228600" cy="1587"/>
          </a:xfrm>
          <a:prstGeom prst="line">
            <a:avLst/>
          </a:prstGeom>
          <a:noFill/>
          <a:ln w="38100">
            <a:solidFill>
              <a:srgbClr val="800000"/>
            </a:solidFill>
            <a:round/>
            <a:headEnd/>
            <a:tailEnd/>
          </a:ln>
          <a:effectLst/>
        </p:spPr>
        <p:txBody>
          <a:bodyPr/>
          <a:lstStyle/>
          <a:p>
            <a:endParaRPr lang="en-US"/>
          </a:p>
        </p:txBody>
      </p:sp>
      <p:sp>
        <p:nvSpPr>
          <p:cNvPr id="297059" name="Rectangle 99"/>
          <p:cNvSpPr>
            <a:spLocks noChangeArrowheads="1"/>
          </p:cNvSpPr>
          <p:nvPr/>
        </p:nvSpPr>
        <p:spPr bwMode="auto">
          <a:xfrm>
            <a:off x="7632700" y="3300413"/>
            <a:ext cx="342900" cy="182562"/>
          </a:xfrm>
          <a:prstGeom prst="rect">
            <a:avLst/>
          </a:prstGeom>
          <a:noFill/>
          <a:ln w="9525">
            <a:noFill/>
            <a:miter lim="800000"/>
            <a:headEnd/>
            <a:tailEnd/>
          </a:ln>
          <a:effectLst/>
        </p:spPr>
        <p:txBody>
          <a:bodyPr wrap="none" lIns="0" tIns="0" rIns="0" bIns="0">
            <a:spAutoFit/>
          </a:bodyPr>
          <a:lstStyle/>
          <a:p>
            <a:r>
              <a:rPr lang="en-US" sz="1200"/>
              <a:t>0.015</a:t>
            </a:r>
            <a:endParaRPr lang="en-US" sz="2400"/>
          </a:p>
        </p:txBody>
      </p:sp>
      <p:sp>
        <p:nvSpPr>
          <p:cNvPr id="297060" name="Line 100"/>
          <p:cNvSpPr>
            <a:spLocks noChangeShapeType="1"/>
          </p:cNvSpPr>
          <p:nvPr/>
        </p:nvSpPr>
        <p:spPr bwMode="auto">
          <a:xfrm>
            <a:off x="7366000" y="3656013"/>
            <a:ext cx="228600" cy="1587"/>
          </a:xfrm>
          <a:prstGeom prst="line">
            <a:avLst/>
          </a:prstGeom>
          <a:noFill/>
          <a:ln w="38100">
            <a:solidFill>
              <a:srgbClr val="008080"/>
            </a:solidFill>
            <a:round/>
            <a:headEnd/>
            <a:tailEnd/>
          </a:ln>
          <a:effectLst/>
        </p:spPr>
        <p:txBody>
          <a:bodyPr/>
          <a:lstStyle/>
          <a:p>
            <a:endParaRPr lang="en-US"/>
          </a:p>
        </p:txBody>
      </p:sp>
      <p:sp>
        <p:nvSpPr>
          <p:cNvPr id="297061" name="Rectangle 101"/>
          <p:cNvSpPr>
            <a:spLocks noChangeArrowheads="1"/>
          </p:cNvSpPr>
          <p:nvPr/>
        </p:nvSpPr>
        <p:spPr bwMode="auto">
          <a:xfrm>
            <a:off x="7632700" y="3560763"/>
            <a:ext cx="266700" cy="182562"/>
          </a:xfrm>
          <a:prstGeom prst="rect">
            <a:avLst/>
          </a:prstGeom>
          <a:noFill/>
          <a:ln w="9525">
            <a:noFill/>
            <a:miter lim="800000"/>
            <a:headEnd/>
            <a:tailEnd/>
          </a:ln>
          <a:effectLst/>
        </p:spPr>
        <p:txBody>
          <a:bodyPr wrap="none" lIns="0" tIns="0" rIns="0" bIns="0">
            <a:spAutoFit/>
          </a:bodyPr>
          <a:lstStyle/>
          <a:p>
            <a:r>
              <a:rPr lang="en-US" sz="1200"/>
              <a:t>0.01</a:t>
            </a:r>
            <a:endParaRPr lang="en-US" sz="2400"/>
          </a:p>
        </p:txBody>
      </p:sp>
      <p:sp>
        <p:nvSpPr>
          <p:cNvPr id="297062" name="Line 102"/>
          <p:cNvSpPr>
            <a:spLocks noChangeShapeType="1"/>
          </p:cNvSpPr>
          <p:nvPr/>
        </p:nvSpPr>
        <p:spPr bwMode="auto">
          <a:xfrm>
            <a:off x="7366000" y="3789363"/>
            <a:ext cx="228600" cy="1587"/>
          </a:xfrm>
          <a:prstGeom prst="line">
            <a:avLst/>
          </a:prstGeom>
          <a:noFill/>
          <a:ln w="38100">
            <a:solidFill>
              <a:srgbClr val="0000FF"/>
            </a:solidFill>
            <a:round/>
            <a:headEnd/>
            <a:tailEnd/>
          </a:ln>
          <a:effectLst/>
        </p:spPr>
        <p:txBody>
          <a:bodyPr/>
          <a:lstStyle/>
          <a:p>
            <a:endParaRPr lang="en-US"/>
          </a:p>
        </p:txBody>
      </p:sp>
      <p:sp>
        <p:nvSpPr>
          <p:cNvPr id="297063" name="Rectangle 103"/>
          <p:cNvSpPr>
            <a:spLocks noChangeArrowheads="1"/>
          </p:cNvSpPr>
          <p:nvPr/>
        </p:nvSpPr>
        <p:spPr bwMode="auto">
          <a:xfrm>
            <a:off x="7632700" y="3694113"/>
            <a:ext cx="342900" cy="182562"/>
          </a:xfrm>
          <a:prstGeom prst="rect">
            <a:avLst/>
          </a:prstGeom>
          <a:noFill/>
          <a:ln w="9525">
            <a:noFill/>
            <a:miter lim="800000"/>
            <a:headEnd/>
            <a:tailEnd/>
          </a:ln>
          <a:effectLst/>
        </p:spPr>
        <p:txBody>
          <a:bodyPr wrap="none" lIns="0" tIns="0" rIns="0" bIns="0">
            <a:spAutoFit/>
          </a:bodyPr>
          <a:lstStyle/>
          <a:p>
            <a:r>
              <a:rPr lang="en-US" sz="1200"/>
              <a:t>0.008</a:t>
            </a:r>
            <a:endParaRPr lang="en-US" sz="2400"/>
          </a:p>
        </p:txBody>
      </p:sp>
      <p:sp>
        <p:nvSpPr>
          <p:cNvPr id="297064" name="Line 104"/>
          <p:cNvSpPr>
            <a:spLocks noChangeShapeType="1"/>
          </p:cNvSpPr>
          <p:nvPr/>
        </p:nvSpPr>
        <p:spPr bwMode="auto">
          <a:xfrm>
            <a:off x="7366000" y="3962400"/>
            <a:ext cx="228600" cy="1588"/>
          </a:xfrm>
          <a:prstGeom prst="line">
            <a:avLst/>
          </a:prstGeom>
          <a:noFill/>
          <a:ln w="38100">
            <a:solidFill>
              <a:srgbClr val="00CCFF"/>
            </a:solidFill>
            <a:round/>
            <a:headEnd/>
            <a:tailEnd/>
          </a:ln>
          <a:effectLst/>
        </p:spPr>
        <p:txBody>
          <a:bodyPr/>
          <a:lstStyle/>
          <a:p>
            <a:endParaRPr lang="en-US"/>
          </a:p>
        </p:txBody>
      </p:sp>
      <p:sp>
        <p:nvSpPr>
          <p:cNvPr id="297065" name="Rectangle 105"/>
          <p:cNvSpPr>
            <a:spLocks noChangeArrowheads="1"/>
          </p:cNvSpPr>
          <p:nvPr/>
        </p:nvSpPr>
        <p:spPr bwMode="auto">
          <a:xfrm>
            <a:off x="7632700" y="3865563"/>
            <a:ext cx="342900" cy="182562"/>
          </a:xfrm>
          <a:prstGeom prst="rect">
            <a:avLst/>
          </a:prstGeom>
          <a:noFill/>
          <a:ln w="9525">
            <a:noFill/>
            <a:miter lim="800000"/>
            <a:headEnd/>
            <a:tailEnd/>
          </a:ln>
          <a:effectLst/>
        </p:spPr>
        <p:txBody>
          <a:bodyPr wrap="none" lIns="0" tIns="0" rIns="0" bIns="0">
            <a:spAutoFit/>
          </a:bodyPr>
          <a:lstStyle/>
          <a:p>
            <a:r>
              <a:rPr lang="en-US" sz="1200"/>
              <a:t>0.006</a:t>
            </a:r>
            <a:endParaRPr lang="en-US" sz="2400"/>
          </a:p>
        </p:txBody>
      </p:sp>
      <p:sp>
        <p:nvSpPr>
          <p:cNvPr id="297066" name="Line 106"/>
          <p:cNvSpPr>
            <a:spLocks noChangeShapeType="1"/>
          </p:cNvSpPr>
          <p:nvPr/>
        </p:nvSpPr>
        <p:spPr bwMode="auto">
          <a:xfrm>
            <a:off x="7366000" y="4175125"/>
            <a:ext cx="228600" cy="1588"/>
          </a:xfrm>
          <a:prstGeom prst="line">
            <a:avLst/>
          </a:prstGeom>
          <a:noFill/>
          <a:ln w="38100">
            <a:solidFill>
              <a:srgbClr val="CCFFFF"/>
            </a:solidFill>
            <a:round/>
            <a:headEnd/>
            <a:tailEnd/>
          </a:ln>
          <a:effectLst/>
        </p:spPr>
        <p:txBody>
          <a:bodyPr/>
          <a:lstStyle/>
          <a:p>
            <a:endParaRPr lang="en-US"/>
          </a:p>
        </p:txBody>
      </p:sp>
      <p:sp>
        <p:nvSpPr>
          <p:cNvPr id="297067" name="Rectangle 107"/>
          <p:cNvSpPr>
            <a:spLocks noChangeArrowheads="1"/>
          </p:cNvSpPr>
          <p:nvPr/>
        </p:nvSpPr>
        <p:spPr bwMode="auto">
          <a:xfrm>
            <a:off x="7632700" y="4079875"/>
            <a:ext cx="342900" cy="182563"/>
          </a:xfrm>
          <a:prstGeom prst="rect">
            <a:avLst/>
          </a:prstGeom>
          <a:noFill/>
          <a:ln w="9525">
            <a:noFill/>
            <a:miter lim="800000"/>
            <a:headEnd/>
            <a:tailEnd/>
          </a:ln>
          <a:effectLst/>
        </p:spPr>
        <p:txBody>
          <a:bodyPr wrap="none" lIns="0" tIns="0" rIns="0" bIns="0">
            <a:spAutoFit/>
          </a:bodyPr>
          <a:lstStyle/>
          <a:p>
            <a:r>
              <a:rPr lang="en-US" sz="1200"/>
              <a:t>0.004</a:t>
            </a:r>
            <a:endParaRPr lang="en-US" sz="2400"/>
          </a:p>
        </p:txBody>
      </p:sp>
      <p:sp>
        <p:nvSpPr>
          <p:cNvPr id="297068" name="Line 108"/>
          <p:cNvSpPr>
            <a:spLocks noChangeShapeType="1"/>
          </p:cNvSpPr>
          <p:nvPr/>
        </p:nvSpPr>
        <p:spPr bwMode="auto">
          <a:xfrm>
            <a:off x="7366000" y="4524375"/>
            <a:ext cx="228600" cy="1588"/>
          </a:xfrm>
          <a:prstGeom prst="line">
            <a:avLst/>
          </a:prstGeom>
          <a:noFill/>
          <a:ln w="38100">
            <a:solidFill>
              <a:srgbClr val="CCFFCC"/>
            </a:solidFill>
            <a:round/>
            <a:headEnd/>
            <a:tailEnd/>
          </a:ln>
          <a:effectLst/>
        </p:spPr>
        <p:txBody>
          <a:bodyPr/>
          <a:lstStyle/>
          <a:p>
            <a:endParaRPr lang="en-US"/>
          </a:p>
        </p:txBody>
      </p:sp>
      <p:sp>
        <p:nvSpPr>
          <p:cNvPr id="297069" name="Rectangle 109"/>
          <p:cNvSpPr>
            <a:spLocks noChangeArrowheads="1"/>
          </p:cNvSpPr>
          <p:nvPr/>
        </p:nvSpPr>
        <p:spPr bwMode="auto">
          <a:xfrm>
            <a:off x="7632700" y="4429125"/>
            <a:ext cx="342900" cy="182563"/>
          </a:xfrm>
          <a:prstGeom prst="rect">
            <a:avLst/>
          </a:prstGeom>
          <a:noFill/>
          <a:ln w="9525">
            <a:noFill/>
            <a:miter lim="800000"/>
            <a:headEnd/>
            <a:tailEnd/>
          </a:ln>
          <a:effectLst/>
        </p:spPr>
        <p:txBody>
          <a:bodyPr wrap="none" lIns="0" tIns="0" rIns="0" bIns="0">
            <a:spAutoFit/>
          </a:bodyPr>
          <a:lstStyle/>
          <a:p>
            <a:r>
              <a:rPr lang="en-US" sz="1200"/>
              <a:t>0.002</a:t>
            </a:r>
            <a:endParaRPr lang="en-US" sz="2400"/>
          </a:p>
        </p:txBody>
      </p:sp>
      <p:sp>
        <p:nvSpPr>
          <p:cNvPr id="297070" name="Line 110"/>
          <p:cNvSpPr>
            <a:spLocks noChangeShapeType="1"/>
          </p:cNvSpPr>
          <p:nvPr/>
        </p:nvSpPr>
        <p:spPr bwMode="auto">
          <a:xfrm>
            <a:off x="7366000" y="4822825"/>
            <a:ext cx="228600" cy="1588"/>
          </a:xfrm>
          <a:prstGeom prst="line">
            <a:avLst/>
          </a:prstGeom>
          <a:noFill/>
          <a:ln w="38100">
            <a:solidFill>
              <a:srgbClr val="FFFF99"/>
            </a:solidFill>
            <a:round/>
            <a:headEnd/>
            <a:tailEnd/>
          </a:ln>
          <a:effectLst/>
        </p:spPr>
        <p:txBody>
          <a:bodyPr/>
          <a:lstStyle/>
          <a:p>
            <a:endParaRPr lang="en-US"/>
          </a:p>
        </p:txBody>
      </p:sp>
      <p:sp>
        <p:nvSpPr>
          <p:cNvPr id="297071" name="Rectangle 111"/>
          <p:cNvSpPr>
            <a:spLocks noChangeArrowheads="1"/>
          </p:cNvSpPr>
          <p:nvPr/>
        </p:nvSpPr>
        <p:spPr bwMode="auto">
          <a:xfrm>
            <a:off x="7632700" y="4727575"/>
            <a:ext cx="342900" cy="182563"/>
          </a:xfrm>
          <a:prstGeom prst="rect">
            <a:avLst/>
          </a:prstGeom>
          <a:noFill/>
          <a:ln w="9525">
            <a:noFill/>
            <a:miter lim="800000"/>
            <a:headEnd/>
            <a:tailEnd/>
          </a:ln>
          <a:effectLst/>
        </p:spPr>
        <p:txBody>
          <a:bodyPr wrap="none" lIns="0" tIns="0" rIns="0" bIns="0">
            <a:spAutoFit/>
          </a:bodyPr>
          <a:lstStyle/>
          <a:p>
            <a:r>
              <a:rPr lang="en-US" sz="1200"/>
              <a:t>0.001</a:t>
            </a:r>
            <a:endParaRPr lang="en-US" sz="2400"/>
          </a:p>
        </p:txBody>
      </p:sp>
      <p:sp>
        <p:nvSpPr>
          <p:cNvPr id="297072" name="Line 112"/>
          <p:cNvSpPr>
            <a:spLocks noChangeShapeType="1"/>
          </p:cNvSpPr>
          <p:nvPr/>
        </p:nvSpPr>
        <p:spPr bwMode="auto">
          <a:xfrm>
            <a:off x="7366000" y="4943475"/>
            <a:ext cx="228600" cy="1588"/>
          </a:xfrm>
          <a:prstGeom prst="line">
            <a:avLst/>
          </a:prstGeom>
          <a:noFill/>
          <a:ln w="38100">
            <a:solidFill>
              <a:srgbClr val="99CCFF"/>
            </a:solidFill>
            <a:round/>
            <a:headEnd/>
            <a:tailEnd/>
          </a:ln>
          <a:effectLst/>
        </p:spPr>
        <p:txBody>
          <a:bodyPr/>
          <a:lstStyle/>
          <a:p>
            <a:endParaRPr lang="en-US"/>
          </a:p>
        </p:txBody>
      </p:sp>
      <p:sp>
        <p:nvSpPr>
          <p:cNvPr id="297073" name="Rectangle 113"/>
          <p:cNvSpPr>
            <a:spLocks noChangeArrowheads="1"/>
          </p:cNvSpPr>
          <p:nvPr/>
        </p:nvSpPr>
        <p:spPr bwMode="auto">
          <a:xfrm>
            <a:off x="7632700" y="4848225"/>
            <a:ext cx="419100" cy="182563"/>
          </a:xfrm>
          <a:prstGeom prst="rect">
            <a:avLst/>
          </a:prstGeom>
          <a:noFill/>
          <a:ln w="9525">
            <a:noFill/>
            <a:miter lim="800000"/>
            <a:headEnd/>
            <a:tailEnd/>
          </a:ln>
          <a:effectLst/>
        </p:spPr>
        <p:txBody>
          <a:bodyPr wrap="none" lIns="0" tIns="0" rIns="0" bIns="0">
            <a:spAutoFit/>
          </a:bodyPr>
          <a:lstStyle/>
          <a:p>
            <a:r>
              <a:rPr lang="en-US" sz="1200"/>
              <a:t>0.0008</a:t>
            </a:r>
            <a:endParaRPr lang="en-US" sz="2400"/>
          </a:p>
        </p:txBody>
      </p:sp>
      <p:sp>
        <p:nvSpPr>
          <p:cNvPr id="297074" name="Line 114"/>
          <p:cNvSpPr>
            <a:spLocks noChangeShapeType="1"/>
          </p:cNvSpPr>
          <p:nvPr/>
        </p:nvSpPr>
        <p:spPr bwMode="auto">
          <a:xfrm>
            <a:off x="7366000" y="5241925"/>
            <a:ext cx="228600" cy="1588"/>
          </a:xfrm>
          <a:prstGeom prst="line">
            <a:avLst/>
          </a:prstGeom>
          <a:noFill/>
          <a:ln w="38100">
            <a:solidFill>
              <a:srgbClr val="FF99CC"/>
            </a:solidFill>
            <a:round/>
            <a:headEnd/>
            <a:tailEnd/>
          </a:ln>
          <a:effectLst/>
        </p:spPr>
        <p:txBody>
          <a:bodyPr/>
          <a:lstStyle/>
          <a:p>
            <a:endParaRPr lang="en-US"/>
          </a:p>
        </p:txBody>
      </p:sp>
      <p:sp>
        <p:nvSpPr>
          <p:cNvPr id="297075" name="Rectangle 115"/>
          <p:cNvSpPr>
            <a:spLocks noChangeArrowheads="1"/>
          </p:cNvSpPr>
          <p:nvPr/>
        </p:nvSpPr>
        <p:spPr bwMode="auto">
          <a:xfrm>
            <a:off x="7632700" y="5146675"/>
            <a:ext cx="419100" cy="182563"/>
          </a:xfrm>
          <a:prstGeom prst="rect">
            <a:avLst/>
          </a:prstGeom>
          <a:noFill/>
          <a:ln w="9525">
            <a:noFill/>
            <a:miter lim="800000"/>
            <a:headEnd/>
            <a:tailEnd/>
          </a:ln>
          <a:effectLst/>
        </p:spPr>
        <p:txBody>
          <a:bodyPr wrap="none" lIns="0" tIns="0" rIns="0" bIns="0">
            <a:spAutoFit/>
          </a:bodyPr>
          <a:lstStyle/>
          <a:p>
            <a:r>
              <a:rPr lang="en-US" sz="1200"/>
              <a:t>0.0004</a:t>
            </a:r>
            <a:endParaRPr lang="en-US" sz="2400"/>
          </a:p>
        </p:txBody>
      </p:sp>
      <p:sp>
        <p:nvSpPr>
          <p:cNvPr id="297076" name="Line 116"/>
          <p:cNvSpPr>
            <a:spLocks noChangeShapeType="1"/>
          </p:cNvSpPr>
          <p:nvPr/>
        </p:nvSpPr>
        <p:spPr bwMode="auto">
          <a:xfrm>
            <a:off x="7366000" y="5489575"/>
            <a:ext cx="228600" cy="1588"/>
          </a:xfrm>
          <a:prstGeom prst="line">
            <a:avLst/>
          </a:prstGeom>
          <a:noFill/>
          <a:ln w="38100">
            <a:solidFill>
              <a:srgbClr val="CC99FF"/>
            </a:solidFill>
            <a:round/>
            <a:headEnd/>
            <a:tailEnd/>
          </a:ln>
          <a:effectLst/>
        </p:spPr>
        <p:txBody>
          <a:bodyPr/>
          <a:lstStyle/>
          <a:p>
            <a:endParaRPr lang="en-US"/>
          </a:p>
        </p:txBody>
      </p:sp>
      <p:sp>
        <p:nvSpPr>
          <p:cNvPr id="297077" name="Rectangle 117"/>
          <p:cNvSpPr>
            <a:spLocks noChangeArrowheads="1"/>
          </p:cNvSpPr>
          <p:nvPr/>
        </p:nvSpPr>
        <p:spPr bwMode="auto">
          <a:xfrm>
            <a:off x="7632700" y="5394325"/>
            <a:ext cx="419100" cy="182563"/>
          </a:xfrm>
          <a:prstGeom prst="rect">
            <a:avLst/>
          </a:prstGeom>
          <a:noFill/>
          <a:ln w="9525">
            <a:noFill/>
            <a:miter lim="800000"/>
            <a:headEnd/>
            <a:tailEnd/>
          </a:ln>
          <a:effectLst/>
        </p:spPr>
        <p:txBody>
          <a:bodyPr wrap="none" lIns="0" tIns="0" rIns="0" bIns="0">
            <a:spAutoFit/>
          </a:bodyPr>
          <a:lstStyle/>
          <a:p>
            <a:r>
              <a:rPr lang="en-US" sz="1200"/>
              <a:t>0.0002</a:t>
            </a:r>
            <a:endParaRPr lang="en-US" sz="2400"/>
          </a:p>
        </p:txBody>
      </p:sp>
      <p:sp>
        <p:nvSpPr>
          <p:cNvPr id="297078" name="Line 118"/>
          <p:cNvSpPr>
            <a:spLocks noChangeShapeType="1"/>
          </p:cNvSpPr>
          <p:nvPr/>
        </p:nvSpPr>
        <p:spPr bwMode="auto">
          <a:xfrm>
            <a:off x="7366000" y="5727700"/>
            <a:ext cx="228600" cy="1588"/>
          </a:xfrm>
          <a:prstGeom prst="line">
            <a:avLst/>
          </a:prstGeom>
          <a:noFill/>
          <a:ln w="38100">
            <a:solidFill>
              <a:srgbClr val="FFCC99"/>
            </a:solidFill>
            <a:round/>
            <a:headEnd/>
            <a:tailEnd/>
          </a:ln>
          <a:effectLst/>
        </p:spPr>
        <p:txBody>
          <a:bodyPr/>
          <a:lstStyle/>
          <a:p>
            <a:endParaRPr lang="en-US"/>
          </a:p>
        </p:txBody>
      </p:sp>
      <p:sp>
        <p:nvSpPr>
          <p:cNvPr id="297079" name="Rectangle 119"/>
          <p:cNvSpPr>
            <a:spLocks noChangeArrowheads="1"/>
          </p:cNvSpPr>
          <p:nvPr/>
        </p:nvSpPr>
        <p:spPr bwMode="auto">
          <a:xfrm>
            <a:off x="7632700" y="5632450"/>
            <a:ext cx="419100" cy="182563"/>
          </a:xfrm>
          <a:prstGeom prst="rect">
            <a:avLst/>
          </a:prstGeom>
          <a:noFill/>
          <a:ln w="9525">
            <a:noFill/>
            <a:miter lim="800000"/>
            <a:headEnd/>
            <a:tailEnd/>
          </a:ln>
          <a:effectLst/>
        </p:spPr>
        <p:txBody>
          <a:bodyPr wrap="none" lIns="0" tIns="0" rIns="0" bIns="0">
            <a:spAutoFit/>
          </a:bodyPr>
          <a:lstStyle/>
          <a:p>
            <a:r>
              <a:rPr lang="en-US" sz="1200"/>
              <a:t>0.0001</a:t>
            </a:r>
            <a:endParaRPr lang="en-US" sz="2400"/>
          </a:p>
        </p:txBody>
      </p:sp>
      <p:sp>
        <p:nvSpPr>
          <p:cNvPr id="297080" name="Line 120"/>
          <p:cNvSpPr>
            <a:spLocks noChangeShapeType="1"/>
          </p:cNvSpPr>
          <p:nvPr/>
        </p:nvSpPr>
        <p:spPr bwMode="auto">
          <a:xfrm>
            <a:off x="7366000" y="5962650"/>
            <a:ext cx="228600" cy="1588"/>
          </a:xfrm>
          <a:prstGeom prst="line">
            <a:avLst/>
          </a:prstGeom>
          <a:noFill/>
          <a:ln w="38100">
            <a:solidFill>
              <a:srgbClr val="3366FF"/>
            </a:solidFill>
            <a:round/>
            <a:headEnd/>
            <a:tailEnd/>
          </a:ln>
          <a:effectLst/>
        </p:spPr>
        <p:txBody>
          <a:bodyPr/>
          <a:lstStyle/>
          <a:p>
            <a:endParaRPr lang="en-US"/>
          </a:p>
        </p:txBody>
      </p:sp>
      <p:sp>
        <p:nvSpPr>
          <p:cNvPr id="297081" name="Rectangle 121"/>
          <p:cNvSpPr>
            <a:spLocks noChangeArrowheads="1"/>
          </p:cNvSpPr>
          <p:nvPr/>
        </p:nvSpPr>
        <p:spPr bwMode="auto">
          <a:xfrm>
            <a:off x="7632700" y="5867400"/>
            <a:ext cx="495300" cy="182563"/>
          </a:xfrm>
          <a:prstGeom prst="rect">
            <a:avLst/>
          </a:prstGeom>
          <a:noFill/>
          <a:ln w="9525">
            <a:noFill/>
            <a:miter lim="800000"/>
            <a:headEnd/>
            <a:tailEnd/>
          </a:ln>
          <a:effectLst/>
        </p:spPr>
        <p:txBody>
          <a:bodyPr wrap="none" lIns="0" tIns="0" rIns="0" bIns="0">
            <a:spAutoFit/>
          </a:bodyPr>
          <a:lstStyle/>
          <a:p>
            <a:r>
              <a:rPr lang="en-US" sz="1200"/>
              <a:t>0.00005</a:t>
            </a:r>
            <a:endParaRPr lang="en-US" sz="2400"/>
          </a:p>
        </p:txBody>
      </p:sp>
      <p:sp>
        <p:nvSpPr>
          <p:cNvPr id="297082" name="Line 122"/>
          <p:cNvSpPr>
            <a:spLocks noChangeShapeType="1"/>
          </p:cNvSpPr>
          <p:nvPr/>
        </p:nvSpPr>
        <p:spPr bwMode="auto">
          <a:xfrm>
            <a:off x="7366000" y="6197600"/>
            <a:ext cx="228600" cy="1588"/>
          </a:xfrm>
          <a:prstGeom prst="line">
            <a:avLst/>
          </a:prstGeom>
          <a:noFill/>
          <a:ln w="38100">
            <a:solidFill>
              <a:srgbClr val="33CCCC"/>
            </a:solidFill>
            <a:round/>
            <a:headEnd/>
            <a:tailEnd/>
          </a:ln>
          <a:effectLst/>
        </p:spPr>
        <p:txBody>
          <a:bodyPr/>
          <a:lstStyle/>
          <a:p>
            <a:endParaRPr lang="en-US"/>
          </a:p>
        </p:txBody>
      </p:sp>
      <p:sp>
        <p:nvSpPr>
          <p:cNvPr id="297083" name="Rectangle 123"/>
          <p:cNvSpPr>
            <a:spLocks noChangeArrowheads="1"/>
          </p:cNvSpPr>
          <p:nvPr/>
        </p:nvSpPr>
        <p:spPr bwMode="auto">
          <a:xfrm>
            <a:off x="7632700" y="6102350"/>
            <a:ext cx="449263" cy="182563"/>
          </a:xfrm>
          <a:prstGeom prst="rect">
            <a:avLst/>
          </a:prstGeom>
          <a:noFill/>
          <a:ln w="9525">
            <a:noFill/>
            <a:miter lim="800000"/>
            <a:headEnd/>
            <a:tailEnd/>
          </a:ln>
          <a:effectLst/>
        </p:spPr>
        <p:txBody>
          <a:bodyPr wrap="none" lIns="0" tIns="0" rIns="0" bIns="0">
            <a:spAutoFit/>
          </a:bodyPr>
          <a:lstStyle/>
          <a:p>
            <a:r>
              <a:rPr lang="en-US" sz="1200"/>
              <a:t>smooth</a:t>
            </a:r>
            <a:endParaRPr lang="en-US" sz="2400"/>
          </a:p>
        </p:txBody>
      </p:sp>
      <p:grpSp>
        <p:nvGrpSpPr>
          <p:cNvPr id="297085" name="Group 125"/>
          <p:cNvGrpSpPr>
            <a:grpSpLocks/>
          </p:cNvGrpSpPr>
          <p:nvPr/>
        </p:nvGrpSpPr>
        <p:grpSpPr bwMode="auto">
          <a:xfrm>
            <a:off x="2439988" y="2262188"/>
            <a:ext cx="4897437" cy="3868737"/>
            <a:chOff x="1537" y="1460"/>
            <a:chExt cx="3085" cy="2437"/>
          </a:xfrm>
        </p:grpSpPr>
        <p:grpSp>
          <p:nvGrpSpPr>
            <p:cNvPr id="297086" name="Group 126"/>
            <p:cNvGrpSpPr>
              <a:grpSpLocks/>
            </p:cNvGrpSpPr>
            <p:nvPr/>
          </p:nvGrpSpPr>
          <p:grpSpPr bwMode="auto">
            <a:xfrm>
              <a:off x="1537" y="1460"/>
              <a:ext cx="3085" cy="151"/>
              <a:chOff x="1537" y="1460"/>
              <a:chExt cx="3085" cy="151"/>
            </a:xfrm>
          </p:grpSpPr>
          <p:sp>
            <p:nvSpPr>
              <p:cNvPr id="297087" name="Line 127"/>
              <p:cNvSpPr>
                <a:spLocks noChangeShapeType="1"/>
              </p:cNvSpPr>
              <p:nvPr/>
            </p:nvSpPr>
            <p:spPr bwMode="auto">
              <a:xfrm>
                <a:off x="1699" y="1514"/>
                <a:ext cx="54" cy="12"/>
              </a:xfrm>
              <a:prstGeom prst="line">
                <a:avLst/>
              </a:prstGeom>
              <a:noFill/>
              <a:ln w="38100">
                <a:solidFill>
                  <a:srgbClr val="FF00FF"/>
                </a:solidFill>
                <a:round/>
                <a:headEnd/>
                <a:tailEnd/>
              </a:ln>
              <a:effectLst/>
            </p:spPr>
            <p:txBody>
              <a:bodyPr/>
              <a:lstStyle/>
              <a:p>
                <a:endParaRPr lang="en-US"/>
              </a:p>
            </p:txBody>
          </p:sp>
          <p:sp>
            <p:nvSpPr>
              <p:cNvPr id="297088" name="Line 128"/>
              <p:cNvSpPr>
                <a:spLocks noChangeShapeType="1"/>
              </p:cNvSpPr>
              <p:nvPr/>
            </p:nvSpPr>
            <p:spPr bwMode="auto">
              <a:xfrm>
                <a:off x="1537" y="1460"/>
                <a:ext cx="54" cy="18"/>
              </a:xfrm>
              <a:prstGeom prst="line">
                <a:avLst/>
              </a:prstGeom>
              <a:noFill/>
              <a:ln w="38100">
                <a:solidFill>
                  <a:srgbClr val="FF00FF"/>
                </a:solidFill>
                <a:round/>
                <a:headEnd/>
                <a:tailEnd/>
              </a:ln>
              <a:effectLst/>
            </p:spPr>
            <p:txBody>
              <a:bodyPr/>
              <a:lstStyle/>
              <a:p>
                <a:endParaRPr lang="en-US"/>
              </a:p>
            </p:txBody>
          </p:sp>
          <p:sp>
            <p:nvSpPr>
              <p:cNvPr id="297089" name="Line 129"/>
              <p:cNvSpPr>
                <a:spLocks noChangeShapeType="1"/>
              </p:cNvSpPr>
              <p:nvPr/>
            </p:nvSpPr>
            <p:spPr bwMode="auto">
              <a:xfrm>
                <a:off x="1591" y="1478"/>
                <a:ext cx="54" cy="18"/>
              </a:xfrm>
              <a:prstGeom prst="line">
                <a:avLst/>
              </a:prstGeom>
              <a:noFill/>
              <a:ln w="38100">
                <a:solidFill>
                  <a:srgbClr val="FF00FF"/>
                </a:solidFill>
                <a:round/>
                <a:headEnd/>
                <a:tailEnd/>
              </a:ln>
              <a:effectLst/>
            </p:spPr>
            <p:txBody>
              <a:bodyPr/>
              <a:lstStyle/>
              <a:p>
                <a:endParaRPr lang="en-US"/>
              </a:p>
            </p:txBody>
          </p:sp>
          <p:sp>
            <p:nvSpPr>
              <p:cNvPr id="297090" name="Line 130"/>
              <p:cNvSpPr>
                <a:spLocks noChangeShapeType="1"/>
              </p:cNvSpPr>
              <p:nvPr/>
            </p:nvSpPr>
            <p:spPr bwMode="auto">
              <a:xfrm>
                <a:off x="1645" y="1496"/>
                <a:ext cx="54" cy="18"/>
              </a:xfrm>
              <a:prstGeom prst="line">
                <a:avLst/>
              </a:prstGeom>
              <a:noFill/>
              <a:ln w="38100">
                <a:solidFill>
                  <a:srgbClr val="FF00FF"/>
                </a:solidFill>
                <a:round/>
                <a:headEnd/>
                <a:tailEnd/>
              </a:ln>
              <a:effectLst/>
            </p:spPr>
            <p:txBody>
              <a:bodyPr/>
              <a:lstStyle/>
              <a:p>
                <a:endParaRPr lang="en-US"/>
              </a:p>
            </p:txBody>
          </p:sp>
          <p:sp>
            <p:nvSpPr>
              <p:cNvPr id="297091" name="Line 131"/>
              <p:cNvSpPr>
                <a:spLocks noChangeShapeType="1"/>
              </p:cNvSpPr>
              <p:nvPr/>
            </p:nvSpPr>
            <p:spPr bwMode="auto">
              <a:xfrm>
                <a:off x="1753" y="1526"/>
                <a:ext cx="54" cy="12"/>
              </a:xfrm>
              <a:prstGeom prst="line">
                <a:avLst/>
              </a:prstGeom>
              <a:noFill/>
              <a:ln w="38100">
                <a:solidFill>
                  <a:srgbClr val="FF00FF"/>
                </a:solidFill>
                <a:round/>
                <a:headEnd/>
                <a:tailEnd/>
              </a:ln>
              <a:effectLst/>
            </p:spPr>
            <p:txBody>
              <a:bodyPr/>
              <a:lstStyle/>
              <a:p>
                <a:endParaRPr lang="en-US"/>
              </a:p>
            </p:txBody>
          </p:sp>
          <p:sp>
            <p:nvSpPr>
              <p:cNvPr id="297092" name="Line 132"/>
              <p:cNvSpPr>
                <a:spLocks noChangeShapeType="1"/>
              </p:cNvSpPr>
              <p:nvPr/>
            </p:nvSpPr>
            <p:spPr bwMode="auto">
              <a:xfrm>
                <a:off x="1807" y="1538"/>
                <a:ext cx="48" cy="12"/>
              </a:xfrm>
              <a:prstGeom prst="line">
                <a:avLst/>
              </a:prstGeom>
              <a:noFill/>
              <a:ln w="38100">
                <a:solidFill>
                  <a:srgbClr val="FF00FF"/>
                </a:solidFill>
                <a:round/>
                <a:headEnd/>
                <a:tailEnd/>
              </a:ln>
              <a:effectLst/>
            </p:spPr>
            <p:txBody>
              <a:bodyPr/>
              <a:lstStyle/>
              <a:p>
                <a:endParaRPr lang="en-US"/>
              </a:p>
            </p:txBody>
          </p:sp>
          <p:sp>
            <p:nvSpPr>
              <p:cNvPr id="297093" name="Line 133"/>
              <p:cNvSpPr>
                <a:spLocks noChangeShapeType="1"/>
              </p:cNvSpPr>
              <p:nvPr/>
            </p:nvSpPr>
            <p:spPr bwMode="auto">
              <a:xfrm>
                <a:off x="1855" y="1550"/>
                <a:ext cx="54" cy="6"/>
              </a:xfrm>
              <a:prstGeom prst="line">
                <a:avLst/>
              </a:prstGeom>
              <a:noFill/>
              <a:ln w="38100">
                <a:solidFill>
                  <a:srgbClr val="FF00FF"/>
                </a:solidFill>
                <a:round/>
                <a:headEnd/>
                <a:tailEnd/>
              </a:ln>
              <a:effectLst/>
            </p:spPr>
            <p:txBody>
              <a:bodyPr/>
              <a:lstStyle/>
              <a:p>
                <a:endParaRPr lang="en-US"/>
              </a:p>
            </p:txBody>
          </p:sp>
          <p:sp>
            <p:nvSpPr>
              <p:cNvPr id="297094" name="Line 134"/>
              <p:cNvSpPr>
                <a:spLocks noChangeShapeType="1"/>
              </p:cNvSpPr>
              <p:nvPr/>
            </p:nvSpPr>
            <p:spPr bwMode="auto">
              <a:xfrm>
                <a:off x="1909" y="1556"/>
                <a:ext cx="54" cy="12"/>
              </a:xfrm>
              <a:prstGeom prst="line">
                <a:avLst/>
              </a:prstGeom>
              <a:noFill/>
              <a:ln w="38100">
                <a:solidFill>
                  <a:srgbClr val="FF00FF"/>
                </a:solidFill>
                <a:round/>
                <a:headEnd/>
                <a:tailEnd/>
              </a:ln>
              <a:effectLst/>
            </p:spPr>
            <p:txBody>
              <a:bodyPr/>
              <a:lstStyle/>
              <a:p>
                <a:endParaRPr lang="en-US"/>
              </a:p>
            </p:txBody>
          </p:sp>
          <p:sp>
            <p:nvSpPr>
              <p:cNvPr id="297095" name="Line 135"/>
              <p:cNvSpPr>
                <a:spLocks noChangeShapeType="1"/>
              </p:cNvSpPr>
              <p:nvPr/>
            </p:nvSpPr>
            <p:spPr bwMode="auto">
              <a:xfrm>
                <a:off x="1963" y="1568"/>
                <a:ext cx="54" cy="6"/>
              </a:xfrm>
              <a:prstGeom prst="line">
                <a:avLst/>
              </a:prstGeom>
              <a:noFill/>
              <a:ln w="38100">
                <a:solidFill>
                  <a:srgbClr val="FF00FF"/>
                </a:solidFill>
                <a:round/>
                <a:headEnd/>
                <a:tailEnd/>
              </a:ln>
              <a:effectLst/>
            </p:spPr>
            <p:txBody>
              <a:bodyPr/>
              <a:lstStyle/>
              <a:p>
                <a:endParaRPr lang="en-US"/>
              </a:p>
            </p:txBody>
          </p:sp>
          <p:sp>
            <p:nvSpPr>
              <p:cNvPr id="297096" name="Line 136"/>
              <p:cNvSpPr>
                <a:spLocks noChangeShapeType="1"/>
              </p:cNvSpPr>
              <p:nvPr/>
            </p:nvSpPr>
            <p:spPr bwMode="auto">
              <a:xfrm>
                <a:off x="2017" y="1574"/>
                <a:ext cx="54" cy="6"/>
              </a:xfrm>
              <a:prstGeom prst="line">
                <a:avLst/>
              </a:prstGeom>
              <a:noFill/>
              <a:ln w="38100">
                <a:solidFill>
                  <a:srgbClr val="FF00FF"/>
                </a:solidFill>
                <a:round/>
                <a:headEnd/>
                <a:tailEnd/>
              </a:ln>
              <a:effectLst/>
            </p:spPr>
            <p:txBody>
              <a:bodyPr/>
              <a:lstStyle/>
              <a:p>
                <a:endParaRPr lang="en-US"/>
              </a:p>
            </p:txBody>
          </p:sp>
          <p:sp>
            <p:nvSpPr>
              <p:cNvPr id="297097" name="Line 137"/>
              <p:cNvSpPr>
                <a:spLocks noChangeShapeType="1"/>
              </p:cNvSpPr>
              <p:nvPr/>
            </p:nvSpPr>
            <p:spPr bwMode="auto">
              <a:xfrm>
                <a:off x="2071" y="1580"/>
                <a:ext cx="54" cy="1"/>
              </a:xfrm>
              <a:prstGeom prst="line">
                <a:avLst/>
              </a:prstGeom>
              <a:noFill/>
              <a:ln w="38100">
                <a:solidFill>
                  <a:srgbClr val="FF00FF"/>
                </a:solidFill>
                <a:round/>
                <a:headEnd/>
                <a:tailEnd/>
              </a:ln>
              <a:effectLst/>
            </p:spPr>
            <p:txBody>
              <a:bodyPr/>
              <a:lstStyle/>
              <a:p>
                <a:endParaRPr lang="en-US"/>
              </a:p>
            </p:txBody>
          </p:sp>
          <p:sp>
            <p:nvSpPr>
              <p:cNvPr id="297098" name="Line 138"/>
              <p:cNvSpPr>
                <a:spLocks noChangeShapeType="1"/>
              </p:cNvSpPr>
              <p:nvPr/>
            </p:nvSpPr>
            <p:spPr bwMode="auto">
              <a:xfrm>
                <a:off x="2125" y="1580"/>
                <a:ext cx="54" cy="6"/>
              </a:xfrm>
              <a:prstGeom prst="line">
                <a:avLst/>
              </a:prstGeom>
              <a:noFill/>
              <a:ln w="38100">
                <a:solidFill>
                  <a:srgbClr val="FF00FF"/>
                </a:solidFill>
                <a:round/>
                <a:headEnd/>
                <a:tailEnd/>
              </a:ln>
              <a:effectLst/>
            </p:spPr>
            <p:txBody>
              <a:bodyPr/>
              <a:lstStyle/>
              <a:p>
                <a:endParaRPr lang="en-US"/>
              </a:p>
            </p:txBody>
          </p:sp>
          <p:sp>
            <p:nvSpPr>
              <p:cNvPr id="297099" name="Line 139"/>
              <p:cNvSpPr>
                <a:spLocks noChangeShapeType="1"/>
              </p:cNvSpPr>
              <p:nvPr/>
            </p:nvSpPr>
            <p:spPr bwMode="auto">
              <a:xfrm>
                <a:off x="2179" y="1586"/>
                <a:ext cx="48" cy="6"/>
              </a:xfrm>
              <a:prstGeom prst="line">
                <a:avLst/>
              </a:prstGeom>
              <a:noFill/>
              <a:ln w="38100">
                <a:solidFill>
                  <a:srgbClr val="FF00FF"/>
                </a:solidFill>
                <a:round/>
                <a:headEnd/>
                <a:tailEnd/>
              </a:ln>
              <a:effectLst/>
            </p:spPr>
            <p:txBody>
              <a:bodyPr/>
              <a:lstStyle/>
              <a:p>
                <a:endParaRPr lang="en-US"/>
              </a:p>
            </p:txBody>
          </p:sp>
          <p:sp>
            <p:nvSpPr>
              <p:cNvPr id="297100" name="Line 140"/>
              <p:cNvSpPr>
                <a:spLocks noChangeShapeType="1"/>
              </p:cNvSpPr>
              <p:nvPr/>
            </p:nvSpPr>
            <p:spPr bwMode="auto">
              <a:xfrm>
                <a:off x="2227" y="1592"/>
                <a:ext cx="54" cy="1"/>
              </a:xfrm>
              <a:prstGeom prst="line">
                <a:avLst/>
              </a:prstGeom>
              <a:noFill/>
              <a:ln w="38100">
                <a:solidFill>
                  <a:srgbClr val="FF00FF"/>
                </a:solidFill>
                <a:round/>
                <a:headEnd/>
                <a:tailEnd/>
              </a:ln>
              <a:effectLst/>
            </p:spPr>
            <p:txBody>
              <a:bodyPr/>
              <a:lstStyle/>
              <a:p>
                <a:endParaRPr lang="en-US"/>
              </a:p>
            </p:txBody>
          </p:sp>
          <p:sp>
            <p:nvSpPr>
              <p:cNvPr id="297101" name="Line 141"/>
              <p:cNvSpPr>
                <a:spLocks noChangeShapeType="1"/>
              </p:cNvSpPr>
              <p:nvPr/>
            </p:nvSpPr>
            <p:spPr bwMode="auto">
              <a:xfrm>
                <a:off x="2281" y="1592"/>
                <a:ext cx="54" cy="1"/>
              </a:xfrm>
              <a:prstGeom prst="line">
                <a:avLst/>
              </a:prstGeom>
              <a:noFill/>
              <a:ln w="38100">
                <a:solidFill>
                  <a:srgbClr val="FF00FF"/>
                </a:solidFill>
                <a:round/>
                <a:headEnd/>
                <a:tailEnd/>
              </a:ln>
              <a:effectLst/>
            </p:spPr>
            <p:txBody>
              <a:bodyPr/>
              <a:lstStyle/>
              <a:p>
                <a:endParaRPr lang="en-US"/>
              </a:p>
            </p:txBody>
          </p:sp>
          <p:sp>
            <p:nvSpPr>
              <p:cNvPr id="297102" name="Freeform 142"/>
              <p:cNvSpPr>
                <a:spLocks/>
              </p:cNvSpPr>
              <p:nvPr/>
            </p:nvSpPr>
            <p:spPr bwMode="auto">
              <a:xfrm>
                <a:off x="2335" y="159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3" name="Line 143"/>
              <p:cNvSpPr>
                <a:spLocks noChangeShapeType="1"/>
              </p:cNvSpPr>
              <p:nvPr/>
            </p:nvSpPr>
            <p:spPr bwMode="auto">
              <a:xfrm>
                <a:off x="2389" y="1598"/>
                <a:ext cx="54" cy="1"/>
              </a:xfrm>
              <a:prstGeom prst="line">
                <a:avLst/>
              </a:prstGeom>
              <a:noFill/>
              <a:ln w="38100">
                <a:solidFill>
                  <a:srgbClr val="FF00FF"/>
                </a:solidFill>
                <a:round/>
                <a:headEnd/>
                <a:tailEnd/>
              </a:ln>
              <a:effectLst/>
            </p:spPr>
            <p:txBody>
              <a:bodyPr/>
              <a:lstStyle/>
              <a:p>
                <a:endParaRPr lang="en-US"/>
              </a:p>
            </p:txBody>
          </p:sp>
          <p:sp>
            <p:nvSpPr>
              <p:cNvPr id="297104" name="Line 144"/>
              <p:cNvSpPr>
                <a:spLocks noChangeShapeType="1"/>
              </p:cNvSpPr>
              <p:nvPr/>
            </p:nvSpPr>
            <p:spPr bwMode="auto">
              <a:xfrm>
                <a:off x="2443" y="1598"/>
                <a:ext cx="54" cy="1"/>
              </a:xfrm>
              <a:prstGeom prst="line">
                <a:avLst/>
              </a:prstGeom>
              <a:noFill/>
              <a:ln w="38100">
                <a:solidFill>
                  <a:srgbClr val="FF00FF"/>
                </a:solidFill>
                <a:round/>
                <a:headEnd/>
                <a:tailEnd/>
              </a:ln>
              <a:effectLst/>
            </p:spPr>
            <p:txBody>
              <a:bodyPr/>
              <a:lstStyle/>
              <a:p>
                <a:endParaRPr lang="en-US"/>
              </a:p>
            </p:txBody>
          </p:sp>
          <p:sp>
            <p:nvSpPr>
              <p:cNvPr id="297105" name="Freeform 145"/>
              <p:cNvSpPr>
                <a:spLocks/>
              </p:cNvSpPr>
              <p:nvPr/>
            </p:nvSpPr>
            <p:spPr bwMode="auto">
              <a:xfrm>
                <a:off x="2497" y="1598"/>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6" name="Line 146"/>
              <p:cNvSpPr>
                <a:spLocks noChangeShapeType="1"/>
              </p:cNvSpPr>
              <p:nvPr/>
            </p:nvSpPr>
            <p:spPr bwMode="auto">
              <a:xfrm>
                <a:off x="2551" y="1604"/>
                <a:ext cx="48" cy="1"/>
              </a:xfrm>
              <a:prstGeom prst="line">
                <a:avLst/>
              </a:prstGeom>
              <a:noFill/>
              <a:ln w="38100">
                <a:solidFill>
                  <a:srgbClr val="FF00FF"/>
                </a:solidFill>
                <a:round/>
                <a:headEnd/>
                <a:tailEnd/>
              </a:ln>
              <a:effectLst/>
            </p:spPr>
            <p:txBody>
              <a:bodyPr/>
              <a:lstStyle/>
              <a:p>
                <a:endParaRPr lang="en-US"/>
              </a:p>
            </p:txBody>
          </p:sp>
          <p:sp>
            <p:nvSpPr>
              <p:cNvPr id="297107" name="Line 147"/>
              <p:cNvSpPr>
                <a:spLocks noChangeShapeType="1"/>
              </p:cNvSpPr>
              <p:nvPr/>
            </p:nvSpPr>
            <p:spPr bwMode="auto">
              <a:xfrm>
                <a:off x="2599" y="1604"/>
                <a:ext cx="54" cy="1"/>
              </a:xfrm>
              <a:prstGeom prst="line">
                <a:avLst/>
              </a:prstGeom>
              <a:noFill/>
              <a:ln w="38100">
                <a:solidFill>
                  <a:srgbClr val="FF00FF"/>
                </a:solidFill>
                <a:round/>
                <a:headEnd/>
                <a:tailEnd/>
              </a:ln>
              <a:effectLst/>
            </p:spPr>
            <p:txBody>
              <a:bodyPr/>
              <a:lstStyle/>
              <a:p>
                <a:endParaRPr lang="en-US"/>
              </a:p>
            </p:txBody>
          </p:sp>
          <p:sp>
            <p:nvSpPr>
              <p:cNvPr id="297108" name="Line 148"/>
              <p:cNvSpPr>
                <a:spLocks noChangeShapeType="1"/>
              </p:cNvSpPr>
              <p:nvPr/>
            </p:nvSpPr>
            <p:spPr bwMode="auto">
              <a:xfrm>
                <a:off x="2653" y="1604"/>
                <a:ext cx="54" cy="1"/>
              </a:xfrm>
              <a:prstGeom prst="line">
                <a:avLst/>
              </a:prstGeom>
              <a:noFill/>
              <a:ln w="38100">
                <a:solidFill>
                  <a:srgbClr val="FF00FF"/>
                </a:solidFill>
                <a:round/>
                <a:headEnd/>
                <a:tailEnd/>
              </a:ln>
              <a:effectLst/>
            </p:spPr>
            <p:txBody>
              <a:bodyPr/>
              <a:lstStyle/>
              <a:p>
                <a:endParaRPr lang="en-US"/>
              </a:p>
            </p:txBody>
          </p:sp>
          <p:sp>
            <p:nvSpPr>
              <p:cNvPr id="297109" name="Line 149"/>
              <p:cNvSpPr>
                <a:spLocks noChangeShapeType="1"/>
              </p:cNvSpPr>
              <p:nvPr/>
            </p:nvSpPr>
            <p:spPr bwMode="auto">
              <a:xfrm>
                <a:off x="2707" y="1604"/>
                <a:ext cx="54" cy="1"/>
              </a:xfrm>
              <a:prstGeom prst="line">
                <a:avLst/>
              </a:prstGeom>
              <a:noFill/>
              <a:ln w="38100">
                <a:solidFill>
                  <a:srgbClr val="FF00FF"/>
                </a:solidFill>
                <a:round/>
                <a:headEnd/>
                <a:tailEnd/>
              </a:ln>
              <a:effectLst/>
            </p:spPr>
            <p:txBody>
              <a:bodyPr/>
              <a:lstStyle/>
              <a:p>
                <a:endParaRPr lang="en-US"/>
              </a:p>
            </p:txBody>
          </p:sp>
          <p:sp>
            <p:nvSpPr>
              <p:cNvPr id="297110" name="Line 150"/>
              <p:cNvSpPr>
                <a:spLocks noChangeShapeType="1"/>
              </p:cNvSpPr>
              <p:nvPr/>
            </p:nvSpPr>
            <p:spPr bwMode="auto">
              <a:xfrm>
                <a:off x="2761" y="1604"/>
                <a:ext cx="54" cy="1"/>
              </a:xfrm>
              <a:prstGeom prst="line">
                <a:avLst/>
              </a:prstGeom>
              <a:noFill/>
              <a:ln w="38100">
                <a:solidFill>
                  <a:srgbClr val="FF00FF"/>
                </a:solidFill>
                <a:round/>
                <a:headEnd/>
                <a:tailEnd/>
              </a:ln>
              <a:effectLst/>
            </p:spPr>
            <p:txBody>
              <a:bodyPr/>
              <a:lstStyle/>
              <a:p>
                <a:endParaRPr lang="en-US"/>
              </a:p>
            </p:txBody>
          </p:sp>
          <p:sp>
            <p:nvSpPr>
              <p:cNvPr id="297111" name="Line 151"/>
              <p:cNvSpPr>
                <a:spLocks noChangeShapeType="1"/>
              </p:cNvSpPr>
              <p:nvPr/>
            </p:nvSpPr>
            <p:spPr bwMode="auto">
              <a:xfrm>
                <a:off x="2815" y="1604"/>
                <a:ext cx="54" cy="1"/>
              </a:xfrm>
              <a:prstGeom prst="line">
                <a:avLst/>
              </a:prstGeom>
              <a:noFill/>
              <a:ln w="38100">
                <a:solidFill>
                  <a:srgbClr val="FF00FF"/>
                </a:solidFill>
                <a:round/>
                <a:headEnd/>
                <a:tailEnd/>
              </a:ln>
              <a:effectLst/>
            </p:spPr>
            <p:txBody>
              <a:bodyPr/>
              <a:lstStyle/>
              <a:p>
                <a:endParaRPr lang="en-US"/>
              </a:p>
            </p:txBody>
          </p:sp>
          <p:sp>
            <p:nvSpPr>
              <p:cNvPr id="297112" name="Line 152"/>
              <p:cNvSpPr>
                <a:spLocks noChangeShapeType="1"/>
              </p:cNvSpPr>
              <p:nvPr/>
            </p:nvSpPr>
            <p:spPr bwMode="auto">
              <a:xfrm>
                <a:off x="2869" y="1604"/>
                <a:ext cx="55" cy="1"/>
              </a:xfrm>
              <a:prstGeom prst="line">
                <a:avLst/>
              </a:prstGeom>
              <a:noFill/>
              <a:ln w="38100">
                <a:solidFill>
                  <a:srgbClr val="FF00FF"/>
                </a:solidFill>
                <a:round/>
                <a:headEnd/>
                <a:tailEnd/>
              </a:ln>
              <a:effectLst/>
            </p:spPr>
            <p:txBody>
              <a:bodyPr/>
              <a:lstStyle/>
              <a:p>
                <a:endParaRPr lang="en-US"/>
              </a:p>
            </p:txBody>
          </p:sp>
          <p:sp>
            <p:nvSpPr>
              <p:cNvPr id="297113" name="Line 153"/>
              <p:cNvSpPr>
                <a:spLocks noChangeShapeType="1"/>
              </p:cNvSpPr>
              <p:nvPr/>
            </p:nvSpPr>
            <p:spPr bwMode="auto">
              <a:xfrm>
                <a:off x="2924" y="1604"/>
                <a:ext cx="48" cy="1"/>
              </a:xfrm>
              <a:prstGeom prst="line">
                <a:avLst/>
              </a:prstGeom>
              <a:noFill/>
              <a:ln w="38100">
                <a:solidFill>
                  <a:srgbClr val="FF00FF"/>
                </a:solidFill>
                <a:round/>
                <a:headEnd/>
                <a:tailEnd/>
              </a:ln>
              <a:effectLst/>
            </p:spPr>
            <p:txBody>
              <a:bodyPr/>
              <a:lstStyle/>
              <a:p>
                <a:endParaRPr lang="en-US"/>
              </a:p>
            </p:txBody>
          </p:sp>
          <p:sp>
            <p:nvSpPr>
              <p:cNvPr id="297114" name="Freeform 154"/>
              <p:cNvSpPr>
                <a:spLocks/>
              </p:cNvSpPr>
              <p:nvPr/>
            </p:nvSpPr>
            <p:spPr bwMode="auto">
              <a:xfrm>
                <a:off x="2972" y="160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15" name="Line 155"/>
              <p:cNvSpPr>
                <a:spLocks noChangeShapeType="1"/>
              </p:cNvSpPr>
              <p:nvPr/>
            </p:nvSpPr>
            <p:spPr bwMode="auto">
              <a:xfrm>
                <a:off x="3026" y="1610"/>
                <a:ext cx="54" cy="1"/>
              </a:xfrm>
              <a:prstGeom prst="line">
                <a:avLst/>
              </a:prstGeom>
              <a:noFill/>
              <a:ln w="38100">
                <a:solidFill>
                  <a:srgbClr val="FF00FF"/>
                </a:solidFill>
                <a:round/>
                <a:headEnd/>
                <a:tailEnd/>
              </a:ln>
              <a:effectLst/>
            </p:spPr>
            <p:txBody>
              <a:bodyPr/>
              <a:lstStyle/>
              <a:p>
                <a:endParaRPr lang="en-US"/>
              </a:p>
            </p:txBody>
          </p:sp>
          <p:sp>
            <p:nvSpPr>
              <p:cNvPr id="297116" name="Line 156"/>
              <p:cNvSpPr>
                <a:spLocks noChangeShapeType="1"/>
              </p:cNvSpPr>
              <p:nvPr/>
            </p:nvSpPr>
            <p:spPr bwMode="auto">
              <a:xfrm>
                <a:off x="3080" y="1610"/>
                <a:ext cx="54" cy="1"/>
              </a:xfrm>
              <a:prstGeom prst="line">
                <a:avLst/>
              </a:prstGeom>
              <a:noFill/>
              <a:ln w="38100">
                <a:solidFill>
                  <a:srgbClr val="FF00FF"/>
                </a:solidFill>
                <a:round/>
                <a:headEnd/>
                <a:tailEnd/>
              </a:ln>
              <a:effectLst/>
            </p:spPr>
            <p:txBody>
              <a:bodyPr/>
              <a:lstStyle/>
              <a:p>
                <a:endParaRPr lang="en-US"/>
              </a:p>
            </p:txBody>
          </p:sp>
          <p:sp>
            <p:nvSpPr>
              <p:cNvPr id="297117" name="Line 157"/>
              <p:cNvSpPr>
                <a:spLocks noChangeShapeType="1"/>
              </p:cNvSpPr>
              <p:nvPr/>
            </p:nvSpPr>
            <p:spPr bwMode="auto">
              <a:xfrm>
                <a:off x="3134" y="1610"/>
                <a:ext cx="54" cy="1"/>
              </a:xfrm>
              <a:prstGeom prst="line">
                <a:avLst/>
              </a:prstGeom>
              <a:noFill/>
              <a:ln w="38100">
                <a:solidFill>
                  <a:srgbClr val="FF00FF"/>
                </a:solidFill>
                <a:round/>
                <a:headEnd/>
                <a:tailEnd/>
              </a:ln>
              <a:effectLst/>
            </p:spPr>
            <p:txBody>
              <a:bodyPr/>
              <a:lstStyle/>
              <a:p>
                <a:endParaRPr lang="en-US"/>
              </a:p>
            </p:txBody>
          </p:sp>
          <p:sp>
            <p:nvSpPr>
              <p:cNvPr id="297118" name="Line 158"/>
              <p:cNvSpPr>
                <a:spLocks noChangeShapeType="1"/>
              </p:cNvSpPr>
              <p:nvPr/>
            </p:nvSpPr>
            <p:spPr bwMode="auto">
              <a:xfrm>
                <a:off x="3188" y="1610"/>
                <a:ext cx="54" cy="1"/>
              </a:xfrm>
              <a:prstGeom prst="line">
                <a:avLst/>
              </a:prstGeom>
              <a:noFill/>
              <a:ln w="38100">
                <a:solidFill>
                  <a:srgbClr val="FF00FF"/>
                </a:solidFill>
                <a:round/>
                <a:headEnd/>
                <a:tailEnd/>
              </a:ln>
              <a:effectLst/>
            </p:spPr>
            <p:txBody>
              <a:bodyPr/>
              <a:lstStyle/>
              <a:p>
                <a:endParaRPr lang="en-US"/>
              </a:p>
            </p:txBody>
          </p:sp>
          <p:sp>
            <p:nvSpPr>
              <p:cNvPr id="297119" name="Line 159"/>
              <p:cNvSpPr>
                <a:spLocks noChangeShapeType="1"/>
              </p:cNvSpPr>
              <p:nvPr/>
            </p:nvSpPr>
            <p:spPr bwMode="auto">
              <a:xfrm>
                <a:off x="3242" y="1610"/>
                <a:ext cx="48" cy="1"/>
              </a:xfrm>
              <a:prstGeom prst="line">
                <a:avLst/>
              </a:prstGeom>
              <a:noFill/>
              <a:ln w="38100">
                <a:solidFill>
                  <a:srgbClr val="FF00FF"/>
                </a:solidFill>
                <a:round/>
                <a:headEnd/>
                <a:tailEnd/>
              </a:ln>
              <a:effectLst/>
            </p:spPr>
            <p:txBody>
              <a:bodyPr/>
              <a:lstStyle/>
              <a:p>
                <a:endParaRPr lang="en-US"/>
              </a:p>
            </p:txBody>
          </p:sp>
          <p:sp>
            <p:nvSpPr>
              <p:cNvPr id="297120" name="Line 160"/>
              <p:cNvSpPr>
                <a:spLocks noChangeShapeType="1"/>
              </p:cNvSpPr>
              <p:nvPr/>
            </p:nvSpPr>
            <p:spPr bwMode="auto">
              <a:xfrm>
                <a:off x="3290" y="1610"/>
                <a:ext cx="54" cy="1"/>
              </a:xfrm>
              <a:prstGeom prst="line">
                <a:avLst/>
              </a:prstGeom>
              <a:noFill/>
              <a:ln w="38100">
                <a:solidFill>
                  <a:srgbClr val="FF00FF"/>
                </a:solidFill>
                <a:round/>
                <a:headEnd/>
                <a:tailEnd/>
              </a:ln>
              <a:effectLst/>
            </p:spPr>
            <p:txBody>
              <a:bodyPr/>
              <a:lstStyle/>
              <a:p>
                <a:endParaRPr lang="en-US"/>
              </a:p>
            </p:txBody>
          </p:sp>
          <p:sp>
            <p:nvSpPr>
              <p:cNvPr id="297121" name="Line 161"/>
              <p:cNvSpPr>
                <a:spLocks noChangeShapeType="1"/>
              </p:cNvSpPr>
              <p:nvPr/>
            </p:nvSpPr>
            <p:spPr bwMode="auto">
              <a:xfrm>
                <a:off x="3344" y="1610"/>
                <a:ext cx="54" cy="1"/>
              </a:xfrm>
              <a:prstGeom prst="line">
                <a:avLst/>
              </a:prstGeom>
              <a:noFill/>
              <a:ln w="38100">
                <a:solidFill>
                  <a:srgbClr val="FF00FF"/>
                </a:solidFill>
                <a:round/>
                <a:headEnd/>
                <a:tailEnd/>
              </a:ln>
              <a:effectLst/>
            </p:spPr>
            <p:txBody>
              <a:bodyPr/>
              <a:lstStyle/>
              <a:p>
                <a:endParaRPr lang="en-US"/>
              </a:p>
            </p:txBody>
          </p:sp>
          <p:sp>
            <p:nvSpPr>
              <p:cNvPr id="297122" name="Line 162"/>
              <p:cNvSpPr>
                <a:spLocks noChangeShapeType="1"/>
              </p:cNvSpPr>
              <p:nvPr/>
            </p:nvSpPr>
            <p:spPr bwMode="auto">
              <a:xfrm>
                <a:off x="3398" y="1610"/>
                <a:ext cx="54" cy="1"/>
              </a:xfrm>
              <a:prstGeom prst="line">
                <a:avLst/>
              </a:prstGeom>
              <a:noFill/>
              <a:ln w="38100">
                <a:solidFill>
                  <a:srgbClr val="FF00FF"/>
                </a:solidFill>
                <a:round/>
                <a:headEnd/>
                <a:tailEnd/>
              </a:ln>
              <a:effectLst/>
            </p:spPr>
            <p:txBody>
              <a:bodyPr/>
              <a:lstStyle/>
              <a:p>
                <a:endParaRPr lang="en-US"/>
              </a:p>
            </p:txBody>
          </p:sp>
          <p:sp>
            <p:nvSpPr>
              <p:cNvPr id="297123" name="Line 163"/>
              <p:cNvSpPr>
                <a:spLocks noChangeShapeType="1"/>
              </p:cNvSpPr>
              <p:nvPr/>
            </p:nvSpPr>
            <p:spPr bwMode="auto">
              <a:xfrm>
                <a:off x="3452" y="1610"/>
                <a:ext cx="54" cy="1"/>
              </a:xfrm>
              <a:prstGeom prst="line">
                <a:avLst/>
              </a:prstGeom>
              <a:noFill/>
              <a:ln w="38100">
                <a:solidFill>
                  <a:srgbClr val="FF00FF"/>
                </a:solidFill>
                <a:round/>
                <a:headEnd/>
                <a:tailEnd/>
              </a:ln>
              <a:effectLst/>
            </p:spPr>
            <p:txBody>
              <a:bodyPr/>
              <a:lstStyle/>
              <a:p>
                <a:endParaRPr lang="en-US"/>
              </a:p>
            </p:txBody>
          </p:sp>
          <p:sp>
            <p:nvSpPr>
              <p:cNvPr id="297124" name="Line 164"/>
              <p:cNvSpPr>
                <a:spLocks noChangeShapeType="1"/>
              </p:cNvSpPr>
              <p:nvPr/>
            </p:nvSpPr>
            <p:spPr bwMode="auto">
              <a:xfrm>
                <a:off x="3506" y="1610"/>
                <a:ext cx="54" cy="1"/>
              </a:xfrm>
              <a:prstGeom prst="line">
                <a:avLst/>
              </a:prstGeom>
              <a:noFill/>
              <a:ln w="38100">
                <a:solidFill>
                  <a:srgbClr val="FF00FF"/>
                </a:solidFill>
                <a:round/>
                <a:headEnd/>
                <a:tailEnd/>
              </a:ln>
              <a:effectLst/>
            </p:spPr>
            <p:txBody>
              <a:bodyPr/>
              <a:lstStyle/>
              <a:p>
                <a:endParaRPr lang="en-US"/>
              </a:p>
            </p:txBody>
          </p:sp>
          <p:sp>
            <p:nvSpPr>
              <p:cNvPr id="297125" name="Line 165"/>
              <p:cNvSpPr>
                <a:spLocks noChangeShapeType="1"/>
              </p:cNvSpPr>
              <p:nvPr/>
            </p:nvSpPr>
            <p:spPr bwMode="auto">
              <a:xfrm>
                <a:off x="3560" y="1610"/>
                <a:ext cx="54" cy="1"/>
              </a:xfrm>
              <a:prstGeom prst="line">
                <a:avLst/>
              </a:prstGeom>
              <a:noFill/>
              <a:ln w="38100">
                <a:solidFill>
                  <a:srgbClr val="FF00FF"/>
                </a:solidFill>
                <a:round/>
                <a:headEnd/>
                <a:tailEnd/>
              </a:ln>
              <a:effectLst/>
            </p:spPr>
            <p:txBody>
              <a:bodyPr/>
              <a:lstStyle/>
              <a:p>
                <a:endParaRPr lang="en-US"/>
              </a:p>
            </p:txBody>
          </p:sp>
          <p:sp>
            <p:nvSpPr>
              <p:cNvPr id="297126" name="Line 166"/>
              <p:cNvSpPr>
                <a:spLocks noChangeShapeType="1"/>
              </p:cNvSpPr>
              <p:nvPr/>
            </p:nvSpPr>
            <p:spPr bwMode="auto">
              <a:xfrm>
                <a:off x="3614" y="1610"/>
                <a:ext cx="48" cy="1"/>
              </a:xfrm>
              <a:prstGeom prst="line">
                <a:avLst/>
              </a:prstGeom>
              <a:noFill/>
              <a:ln w="38100">
                <a:solidFill>
                  <a:srgbClr val="FF00FF"/>
                </a:solidFill>
                <a:round/>
                <a:headEnd/>
                <a:tailEnd/>
              </a:ln>
              <a:effectLst/>
            </p:spPr>
            <p:txBody>
              <a:bodyPr/>
              <a:lstStyle/>
              <a:p>
                <a:endParaRPr lang="en-US"/>
              </a:p>
            </p:txBody>
          </p:sp>
          <p:sp>
            <p:nvSpPr>
              <p:cNvPr id="297127" name="Line 167"/>
              <p:cNvSpPr>
                <a:spLocks noChangeShapeType="1"/>
              </p:cNvSpPr>
              <p:nvPr/>
            </p:nvSpPr>
            <p:spPr bwMode="auto">
              <a:xfrm>
                <a:off x="3662" y="1610"/>
                <a:ext cx="54" cy="1"/>
              </a:xfrm>
              <a:prstGeom prst="line">
                <a:avLst/>
              </a:prstGeom>
              <a:noFill/>
              <a:ln w="38100">
                <a:solidFill>
                  <a:srgbClr val="FF00FF"/>
                </a:solidFill>
                <a:round/>
                <a:headEnd/>
                <a:tailEnd/>
              </a:ln>
              <a:effectLst/>
            </p:spPr>
            <p:txBody>
              <a:bodyPr/>
              <a:lstStyle/>
              <a:p>
                <a:endParaRPr lang="en-US"/>
              </a:p>
            </p:txBody>
          </p:sp>
          <p:sp>
            <p:nvSpPr>
              <p:cNvPr id="297128" name="Line 168"/>
              <p:cNvSpPr>
                <a:spLocks noChangeShapeType="1"/>
              </p:cNvSpPr>
              <p:nvPr/>
            </p:nvSpPr>
            <p:spPr bwMode="auto">
              <a:xfrm>
                <a:off x="3716" y="1610"/>
                <a:ext cx="54" cy="1"/>
              </a:xfrm>
              <a:prstGeom prst="line">
                <a:avLst/>
              </a:prstGeom>
              <a:noFill/>
              <a:ln w="38100">
                <a:solidFill>
                  <a:srgbClr val="FF00FF"/>
                </a:solidFill>
                <a:round/>
                <a:headEnd/>
                <a:tailEnd/>
              </a:ln>
              <a:effectLst/>
            </p:spPr>
            <p:txBody>
              <a:bodyPr/>
              <a:lstStyle/>
              <a:p>
                <a:endParaRPr lang="en-US"/>
              </a:p>
            </p:txBody>
          </p:sp>
          <p:sp>
            <p:nvSpPr>
              <p:cNvPr id="297129" name="Line 169"/>
              <p:cNvSpPr>
                <a:spLocks noChangeShapeType="1"/>
              </p:cNvSpPr>
              <p:nvPr/>
            </p:nvSpPr>
            <p:spPr bwMode="auto">
              <a:xfrm>
                <a:off x="3770" y="1610"/>
                <a:ext cx="54" cy="1"/>
              </a:xfrm>
              <a:prstGeom prst="line">
                <a:avLst/>
              </a:prstGeom>
              <a:noFill/>
              <a:ln w="38100">
                <a:solidFill>
                  <a:srgbClr val="FF00FF"/>
                </a:solidFill>
                <a:round/>
                <a:headEnd/>
                <a:tailEnd/>
              </a:ln>
              <a:effectLst/>
            </p:spPr>
            <p:txBody>
              <a:bodyPr/>
              <a:lstStyle/>
              <a:p>
                <a:endParaRPr lang="en-US"/>
              </a:p>
            </p:txBody>
          </p:sp>
          <p:sp>
            <p:nvSpPr>
              <p:cNvPr id="297130" name="Line 170"/>
              <p:cNvSpPr>
                <a:spLocks noChangeShapeType="1"/>
              </p:cNvSpPr>
              <p:nvPr/>
            </p:nvSpPr>
            <p:spPr bwMode="auto">
              <a:xfrm>
                <a:off x="3824" y="1610"/>
                <a:ext cx="54" cy="1"/>
              </a:xfrm>
              <a:prstGeom prst="line">
                <a:avLst/>
              </a:prstGeom>
              <a:noFill/>
              <a:ln w="38100">
                <a:solidFill>
                  <a:srgbClr val="FF00FF"/>
                </a:solidFill>
                <a:round/>
                <a:headEnd/>
                <a:tailEnd/>
              </a:ln>
              <a:effectLst/>
            </p:spPr>
            <p:txBody>
              <a:bodyPr/>
              <a:lstStyle/>
              <a:p>
                <a:endParaRPr lang="en-US"/>
              </a:p>
            </p:txBody>
          </p:sp>
          <p:sp>
            <p:nvSpPr>
              <p:cNvPr id="297131" name="Line 171"/>
              <p:cNvSpPr>
                <a:spLocks noChangeShapeType="1"/>
              </p:cNvSpPr>
              <p:nvPr/>
            </p:nvSpPr>
            <p:spPr bwMode="auto">
              <a:xfrm>
                <a:off x="3878" y="1610"/>
                <a:ext cx="54" cy="1"/>
              </a:xfrm>
              <a:prstGeom prst="line">
                <a:avLst/>
              </a:prstGeom>
              <a:noFill/>
              <a:ln w="38100">
                <a:solidFill>
                  <a:srgbClr val="FF00FF"/>
                </a:solidFill>
                <a:round/>
                <a:headEnd/>
                <a:tailEnd/>
              </a:ln>
              <a:effectLst/>
            </p:spPr>
            <p:txBody>
              <a:bodyPr/>
              <a:lstStyle/>
              <a:p>
                <a:endParaRPr lang="en-US"/>
              </a:p>
            </p:txBody>
          </p:sp>
          <p:sp>
            <p:nvSpPr>
              <p:cNvPr id="297132" name="Line 172"/>
              <p:cNvSpPr>
                <a:spLocks noChangeShapeType="1"/>
              </p:cNvSpPr>
              <p:nvPr/>
            </p:nvSpPr>
            <p:spPr bwMode="auto">
              <a:xfrm>
                <a:off x="3932" y="1610"/>
                <a:ext cx="54" cy="1"/>
              </a:xfrm>
              <a:prstGeom prst="line">
                <a:avLst/>
              </a:prstGeom>
              <a:noFill/>
              <a:ln w="38100">
                <a:solidFill>
                  <a:srgbClr val="FF00FF"/>
                </a:solidFill>
                <a:round/>
                <a:headEnd/>
                <a:tailEnd/>
              </a:ln>
              <a:effectLst/>
            </p:spPr>
            <p:txBody>
              <a:bodyPr/>
              <a:lstStyle/>
              <a:p>
                <a:endParaRPr lang="en-US"/>
              </a:p>
            </p:txBody>
          </p:sp>
          <p:sp>
            <p:nvSpPr>
              <p:cNvPr id="297133" name="Line 173"/>
              <p:cNvSpPr>
                <a:spLocks noChangeShapeType="1"/>
              </p:cNvSpPr>
              <p:nvPr/>
            </p:nvSpPr>
            <p:spPr bwMode="auto">
              <a:xfrm>
                <a:off x="3986" y="1610"/>
                <a:ext cx="48" cy="1"/>
              </a:xfrm>
              <a:prstGeom prst="line">
                <a:avLst/>
              </a:prstGeom>
              <a:noFill/>
              <a:ln w="38100">
                <a:solidFill>
                  <a:srgbClr val="FF00FF"/>
                </a:solidFill>
                <a:round/>
                <a:headEnd/>
                <a:tailEnd/>
              </a:ln>
              <a:effectLst/>
            </p:spPr>
            <p:txBody>
              <a:bodyPr/>
              <a:lstStyle/>
              <a:p>
                <a:endParaRPr lang="en-US"/>
              </a:p>
            </p:txBody>
          </p:sp>
          <p:sp>
            <p:nvSpPr>
              <p:cNvPr id="297134" name="Line 174"/>
              <p:cNvSpPr>
                <a:spLocks noChangeShapeType="1"/>
              </p:cNvSpPr>
              <p:nvPr/>
            </p:nvSpPr>
            <p:spPr bwMode="auto">
              <a:xfrm>
                <a:off x="4034" y="1610"/>
                <a:ext cx="54" cy="1"/>
              </a:xfrm>
              <a:prstGeom prst="line">
                <a:avLst/>
              </a:prstGeom>
              <a:noFill/>
              <a:ln w="38100">
                <a:solidFill>
                  <a:srgbClr val="FF00FF"/>
                </a:solidFill>
                <a:round/>
                <a:headEnd/>
                <a:tailEnd/>
              </a:ln>
              <a:effectLst/>
            </p:spPr>
            <p:txBody>
              <a:bodyPr/>
              <a:lstStyle/>
              <a:p>
                <a:endParaRPr lang="en-US"/>
              </a:p>
            </p:txBody>
          </p:sp>
          <p:sp>
            <p:nvSpPr>
              <p:cNvPr id="297135" name="Line 175"/>
              <p:cNvSpPr>
                <a:spLocks noChangeShapeType="1"/>
              </p:cNvSpPr>
              <p:nvPr/>
            </p:nvSpPr>
            <p:spPr bwMode="auto">
              <a:xfrm>
                <a:off x="4088" y="1610"/>
                <a:ext cx="54" cy="1"/>
              </a:xfrm>
              <a:prstGeom prst="line">
                <a:avLst/>
              </a:prstGeom>
              <a:noFill/>
              <a:ln w="38100">
                <a:solidFill>
                  <a:srgbClr val="FF00FF"/>
                </a:solidFill>
                <a:round/>
                <a:headEnd/>
                <a:tailEnd/>
              </a:ln>
              <a:effectLst/>
            </p:spPr>
            <p:txBody>
              <a:bodyPr/>
              <a:lstStyle/>
              <a:p>
                <a:endParaRPr lang="en-US"/>
              </a:p>
            </p:txBody>
          </p:sp>
          <p:sp>
            <p:nvSpPr>
              <p:cNvPr id="297136" name="Line 176"/>
              <p:cNvSpPr>
                <a:spLocks noChangeShapeType="1"/>
              </p:cNvSpPr>
              <p:nvPr/>
            </p:nvSpPr>
            <p:spPr bwMode="auto">
              <a:xfrm>
                <a:off x="4142" y="1610"/>
                <a:ext cx="54" cy="1"/>
              </a:xfrm>
              <a:prstGeom prst="line">
                <a:avLst/>
              </a:prstGeom>
              <a:noFill/>
              <a:ln w="38100">
                <a:solidFill>
                  <a:srgbClr val="FF00FF"/>
                </a:solidFill>
                <a:round/>
                <a:headEnd/>
                <a:tailEnd/>
              </a:ln>
              <a:effectLst/>
            </p:spPr>
            <p:txBody>
              <a:bodyPr/>
              <a:lstStyle/>
              <a:p>
                <a:endParaRPr lang="en-US"/>
              </a:p>
            </p:txBody>
          </p:sp>
          <p:sp>
            <p:nvSpPr>
              <p:cNvPr id="297137" name="Line 177"/>
              <p:cNvSpPr>
                <a:spLocks noChangeShapeType="1"/>
              </p:cNvSpPr>
              <p:nvPr/>
            </p:nvSpPr>
            <p:spPr bwMode="auto">
              <a:xfrm>
                <a:off x="4196" y="1610"/>
                <a:ext cx="54" cy="1"/>
              </a:xfrm>
              <a:prstGeom prst="line">
                <a:avLst/>
              </a:prstGeom>
              <a:noFill/>
              <a:ln w="38100">
                <a:solidFill>
                  <a:srgbClr val="FF00FF"/>
                </a:solidFill>
                <a:round/>
                <a:headEnd/>
                <a:tailEnd/>
              </a:ln>
              <a:effectLst/>
            </p:spPr>
            <p:txBody>
              <a:bodyPr/>
              <a:lstStyle/>
              <a:p>
                <a:endParaRPr lang="en-US"/>
              </a:p>
            </p:txBody>
          </p:sp>
          <p:sp>
            <p:nvSpPr>
              <p:cNvPr id="297138" name="Line 178"/>
              <p:cNvSpPr>
                <a:spLocks noChangeShapeType="1"/>
              </p:cNvSpPr>
              <p:nvPr/>
            </p:nvSpPr>
            <p:spPr bwMode="auto">
              <a:xfrm>
                <a:off x="4250" y="1610"/>
                <a:ext cx="54" cy="1"/>
              </a:xfrm>
              <a:prstGeom prst="line">
                <a:avLst/>
              </a:prstGeom>
              <a:noFill/>
              <a:ln w="38100">
                <a:solidFill>
                  <a:srgbClr val="FF00FF"/>
                </a:solidFill>
                <a:round/>
                <a:headEnd/>
                <a:tailEnd/>
              </a:ln>
              <a:effectLst/>
            </p:spPr>
            <p:txBody>
              <a:bodyPr/>
              <a:lstStyle/>
              <a:p>
                <a:endParaRPr lang="en-US"/>
              </a:p>
            </p:txBody>
          </p:sp>
          <p:sp>
            <p:nvSpPr>
              <p:cNvPr id="297139" name="Line 179"/>
              <p:cNvSpPr>
                <a:spLocks noChangeShapeType="1"/>
              </p:cNvSpPr>
              <p:nvPr/>
            </p:nvSpPr>
            <p:spPr bwMode="auto">
              <a:xfrm>
                <a:off x="4304" y="1610"/>
                <a:ext cx="54" cy="1"/>
              </a:xfrm>
              <a:prstGeom prst="line">
                <a:avLst/>
              </a:prstGeom>
              <a:noFill/>
              <a:ln w="38100">
                <a:solidFill>
                  <a:srgbClr val="FF00FF"/>
                </a:solidFill>
                <a:round/>
                <a:headEnd/>
                <a:tailEnd/>
              </a:ln>
              <a:effectLst/>
            </p:spPr>
            <p:txBody>
              <a:bodyPr/>
              <a:lstStyle/>
              <a:p>
                <a:endParaRPr lang="en-US"/>
              </a:p>
            </p:txBody>
          </p:sp>
          <p:sp>
            <p:nvSpPr>
              <p:cNvPr id="297140" name="Line 180"/>
              <p:cNvSpPr>
                <a:spLocks noChangeShapeType="1"/>
              </p:cNvSpPr>
              <p:nvPr/>
            </p:nvSpPr>
            <p:spPr bwMode="auto">
              <a:xfrm>
                <a:off x="4358" y="1610"/>
                <a:ext cx="48" cy="1"/>
              </a:xfrm>
              <a:prstGeom prst="line">
                <a:avLst/>
              </a:prstGeom>
              <a:noFill/>
              <a:ln w="38100">
                <a:solidFill>
                  <a:srgbClr val="FF00FF"/>
                </a:solidFill>
                <a:round/>
                <a:headEnd/>
                <a:tailEnd/>
              </a:ln>
              <a:effectLst/>
            </p:spPr>
            <p:txBody>
              <a:bodyPr/>
              <a:lstStyle/>
              <a:p>
                <a:endParaRPr lang="en-US"/>
              </a:p>
            </p:txBody>
          </p:sp>
          <p:sp>
            <p:nvSpPr>
              <p:cNvPr id="297141" name="Line 181"/>
              <p:cNvSpPr>
                <a:spLocks noChangeShapeType="1"/>
              </p:cNvSpPr>
              <p:nvPr/>
            </p:nvSpPr>
            <p:spPr bwMode="auto">
              <a:xfrm>
                <a:off x="4406" y="1610"/>
                <a:ext cx="54" cy="1"/>
              </a:xfrm>
              <a:prstGeom prst="line">
                <a:avLst/>
              </a:prstGeom>
              <a:noFill/>
              <a:ln w="38100">
                <a:solidFill>
                  <a:srgbClr val="FF00FF"/>
                </a:solidFill>
                <a:round/>
                <a:headEnd/>
                <a:tailEnd/>
              </a:ln>
              <a:effectLst/>
            </p:spPr>
            <p:txBody>
              <a:bodyPr/>
              <a:lstStyle/>
              <a:p>
                <a:endParaRPr lang="en-US"/>
              </a:p>
            </p:txBody>
          </p:sp>
          <p:sp>
            <p:nvSpPr>
              <p:cNvPr id="297142" name="Line 182"/>
              <p:cNvSpPr>
                <a:spLocks noChangeShapeType="1"/>
              </p:cNvSpPr>
              <p:nvPr/>
            </p:nvSpPr>
            <p:spPr bwMode="auto">
              <a:xfrm>
                <a:off x="4460" y="1610"/>
                <a:ext cx="54" cy="1"/>
              </a:xfrm>
              <a:prstGeom prst="line">
                <a:avLst/>
              </a:prstGeom>
              <a:noFill/>
              <a:ln w="38100">
                <a:solidFill>
                  <a:srgbClr val="FF00FF"/>
                </a:solidFill>
                <a:round/>
                <a:headEnd/>
                <a:tailEnd/>
              </a:ln>
              <a:effectLst/>
            </p:spPr>
            <p:txBody>
              <a:bodyPr/>
              <a:lstStyle/>
              <a:p>
                <a:endParaRPr lang="en-US"/>
              </a:p>
            </p:txBody>
          </p:sp>
          <p:sp>
            <p:nvSpPr>
              <p:cNvPr id="297143" name="Line 183"/>
              <p:cNvSpPr>
                <a:spLocks noChangeShapeType="1"/>
              </p:cNvSpPr>
              <p:nvPr/>
            </p:nvSpPr>
            <p:spPr bwMode="auto">
              <a:xfrm>
                <a:off x="4514" y="1610"/>
                <a:ext cx="54" cy="1"/>
              </a:xfrm>
              <a:prstGeom prst="line">
                <a:avLst/>
              </a:prstGeom>
              <a:noFill/>
              <a:ln w="38100">
                <a:solidFill>
                  <a:srgbClr val="FF00FF"/>
                </a:solidFill>
                <a:round/>
                <a:headEnd/>
                <a:tailEnd/>
              </a:ln>
              <a:effectLst/>
            </p:spPr>
            <p:txBody>
              <a:bodyPr/>
              <a:lstStyle/>
              <a:p>
                <a:endParaRPr lang="en-US"/>
              </a:p>
            </p:txBody>
          </p:sp>
          <p:sp>
            <p:nvSpPr>
              <p:cNvPr id="297144" name="Line 184"/>
              <p:cNvSpPr>
                <a:spLocks noChangeShapeType="1"/>
              </p:cNvSpPr>
              <p:nvPr/>
            </p:nvSpPr>
            <p:spPr bwMode="auto">
              <a:xfrm>
                <a:off x="4568" y="1610"/>
                <a:ext cx="54" cy="1"/>
              </a:xfrm>
              <a:prstGeom prst="line">
                <a:avLst/>
              </a:prstGeom>
              <a:noFill/>
              <a:ln w="38100">
                <a:solidFill>
                  <a:srgbClr val="FF00FF"/>
                </a:solidFill>
                <a:round/>
                <a:headEnd/>
                <a:tailEnd/>
              </a:ln>
              <a:effectLst/>
            </p:spPr>
            <p:txBody>
              <a:bodyPr/>
              <a:lstStyle/>
              <a:p>
                <a:endParaRPr lang="en-US"/>
              </a:p>
            </p:txBody>
          </p:sp>
        </p:grpSp>
        <p:sp>
          <p:nvSpPr>
            <p:cNvPr id="297145" name="Line 185"/>
            <p:cNvSpPr>
              <a:spLocks noChangeShapeType="1"/>
            </p:cNvSpPr>
            <p:nvPr/>
          </p:nvSpPr>
          <p:spPr bwMode="auto">
            <a:xfrm>
              <a:off x="1537" y="1550"/>
              <a:ext cx="54" cy="24"/>
            </a:xfrm>
            <a:prstGeom prst="line">
              <a:avLst/>
            </a:prstGeom>
            <a:noFill/>
            <a:ln w="38100">
              <a:solidFill>
                <a:srgbClr val="FFFF00"/>
              </a:solidFill>
              <a:round/>
              <a:headEnd/>
              <a:tailEnd/>
            </a:ln>
            <a:effectLst/>
          </p:spPr>
          <p:txBody>
            <a:bodyPr/>
            <a:lstStyle/>
            <a:p>
              <a:endParaRPr lang="en-US"/>
            </a:p>
          </p:txBody>
        </p:sp>
        <p:sp>
          <p:nvSpPr>
            <p:cNvPr id="297146" name="Line 186"/>
            <p:cNvSpPr>
              <a:spLocks noChangeShapeType="1"/>
            </p:cNvSpPr>
            <p:nvPr/>
          </p:nvSpPr>
          <p:spPr bwMode="auto">
            <a:xfrm>
              <a:off x="1591" y="1574"/>
              <a:ext cx="54" cy="18"/>
            </a:xfrm>
            <a:prstGeom prst="line">
              <a:avLst/>
            </a:prstGeom>
            <a:noFill/>
            <a:ln w="38100">
              <a:solidFill>
                <a:srgbClr val="FFFF00"/>
              </a:solidFill>
              <a:round/>
              <a:headEnd/>
              <a:tailEnd/>
            </a:ln>
            <a:effectLst/>
          </p:spPr>
          <p:txBody>
            <a:bodyPr/>
            <a:lstStyle/>
            <a:p>
              <a:endParaRPr lang="en-US"/>
            </a:p>
          </p:txBody>
        </p:sp>
        <p:sp>
          <p:nvSpPr>
            <p:cNvPr id="297147" name="Line 187"/>
            <p:cNvSpPr>
              <a:spLocks noChangeShapeType="1"/>
            </p:cNvSpPr>
            <p:nvPr/>
          </p:nvSpPr>
          <p:spPr bwMode="auto">
            <a:xfrm>
              <a:off x="1645" y="1592"/>
              <a:ext cx="54" cy="18"/>
            </a:xfrm>
            <a:prstGeom prst="line">
              <a:avLst/>
            </a:prstGeom>
            <a:noFill/>
            <a:ln w="38100">
              <a:solidFill>
                <a:srgbClr val="FFFF00"/>
              </a:solidFill>
              <a:round/>
              <a:headEnd/>
              <a:tailEnd/>
            </a:ln>
            <a:effectLst/>
          </p:spPr>
          <p:txBody>
            <a:bodyPr/>
            <a:lstStyle/>
            <a:p>
              <a:endParaRPr lang="en-US"/>
            </a:p>
          </p:txBody>
        </p:sp>
        <p:sp>
          <p:nvSpPr>
            <p:cNvPr id="297148" name="Line 188"/>
            <p:cNvSpPr>
              <a:spLocks noChangeShapeType="1"/>
            </p:cNvSpPr>
            <p:nvPr/>
          </p:nvSpPr>
          <p:spPr bwMode="auto">
            <a:xfrm>
              <a:off x="1699" y="1610"/>
              <a:ext cx="54" cy="18"/>
            </a:xfrm>
            <a:prstGeom prst="line">
              <a:avLst/>
            </a:prstGeom>
            <a:noFill/>
            <a:ln w="38100">
              <a:solidFill>
                <a:srgbClr val="FFFF00"/>
              </a:solidFill>
              <a:round/>
              <a:headEnd/>
              <a:tailEnd/>
            </a:ln>
            <a:effectLst/>
          </p:spPr>
          <p:txBody>
            <a:bodyPr/>
            <a:lstStyle/>
            <a:p>
              <a:endParaRPr lang="en-US"/>
            </a:p>
          </p:txBody>
        </p:sp>
        <p:sp>
          <p:nvSpPr>
            <p:cNvPr id="297149" name="Line 189"/>
            <p:cNvSpPr>
              <a:spLocks noChangeShapeType="1"/>
            </p:cNvSpPr>
            <p:nvPr/>
          </p:nvSpPr>
          <p:spPr bwMode="auto">
            <a:xfrm>
              <a:off x="1753" y="1628"/>
              <a:ext cx="54" cy="12"/>
            </a:xfrm>
            <a:prstGeom prst="line">
              <a:avLst/>
            </a:prstGeom>
            <a:noFill/>
            <a:ln w="38100">
              <a:solidFill>
                <a:srgbClr val="FFFF00"/>
              </a:solidFill>
              <a:round/>
              <a:headEnd/>
              <a:tailEnd/>
            </a:ln>
            <a:effectLst/>
          </p:spPr>
          <p:txBody>
            <a:bodyPr/>
            <a:lstStyle/>
            <a:p>
              <a:endParaRPr lang="en-US"/>
            </a:p>
          </p:txBody>
        </p:sp>
        <p:sp>
          <p:nvSpPr>
            <p:cNvPr id="297150" name="Line 190"/>
            <p:cNvSpPr>
              <a:spLocks noChangeShapeType="1"/>
            </p:cNvSpPr>
            <p:nvPr/>
          </p:nvSpPr>
          <p:spPr bwMode="auto">
            <a:xfrm>
              <a:off x="1807" y="1640"/>
              <a:ext cx="48" cy="12"/>
            </a:xfrm>
            <a:prstGeom prst="line">
              <a:avLst/>
            </a:prstGeom>
            <a:noFill/>
            <a:ln w="38100">
              <a:solidFill>
                <a:srgbClr val="FFFF00"/>
              </a:solidFill>
              <a:round/>
              <a:headEnd/>
              <a:tailEnd/>
            </a:ln>
            <a:effectLst/>
          </p:spPr>
          <p:txBody>
            <a:bodyPr/>
            <a:lstStyle/>
            <a:p>
              <a:endParaRPr lang="en-US"/>
            </a:p>
          </p:txBody>
        </p:sp>
        <p:sp>
          <p:nvSpPr>
            <p:cNvPr id="297151" name="Line 191"/>
            <p:cNvSpPr>
              <a:spLocks noChangeShapeType="1"/>
            </p:cNvSpPr>
            <p:nvPr/>
          </p:nvSpPr>
          <p:spPr bwMode="auto">
            <a:xfrm>
              <a:off x="1855" y="1652"/>
              <a:ext cx="54" cy="12"/>
            </a:xfrm>
            <a:prstGeom prst="line">
              <a:avLst/>
            </a:prstGeom>
            <a:noFill/>
            <a:ln w="38100">
              <a:solidFill>
                <a:srgbClr val="FFFF00"/>
              </a:solidFill>
              <a:round/>
              <a:headEnd/>
              <a:tailEnd/>
            </a:ln>
            <a:effectLst/>
          </p:spPr>
          <p:txBody>
            <a:bodyPr/>
            <a:lstStyle/>
            <a:p>
              <a:endParaRPr lang="en-US"/>
            </a:p>
          </p:txBody>
        </p:sp>
        <p:sp>
          <p:nvSpPr>
            <p:cNvPr id="297152" name="Line 192"/>
            <p:cNvSpPr>
              <a:spLocks noChangeShapeType="1"/>
            </p:cNvSpPr>
            <p:nvPr/>
          </p:nvSpPr>
          <p:spPr bwMode="auto">
            <a:xfrm>
              <a:off x="1909" y="1664"/>
              <a:ext cx="54" cy="12"/>
            </a:xfrm>
            <a:prstGeom prst="line">
              <a:avLst/>
            </a:prstGeom>
            <a:noFill/>
            <a:ln w="38100">
              <a:solidFill>
                <a:srgbClr val="FFFF00"/>
              </a:solidFill>
              <a:round/>
              <a:headEnd/>
              <a:tailEnd/>
            </a:ln>
            <a:effectLst/>
          </p:spPr>
          <p:txBody>
            <a:bodyPr/>
            <a:lstStyle/>
            <a:p>
              <a:endParaRPr lang="en-US"/>
            </a:p>
          </p:txBody>
        </p:sp>
        <p:sp>
          <p:nvSpPr>
            <p:cNvPr id="297153" name="Line 193"/>
            <p:cNvSpPr>
              <a:spLocks noChangeShapeType="1"/>
            </p:cNvSpPr>
            <p:nvPr/>
          </p:nvSpPr>
          <p:spPr bwMode="auto">
            <a:xfrm>
              <a:off x="1963" y="1676"/>
              <a:ext cx="54" cy="6"/>
            </a:xfrm>
            <a:prstGeom prst="line">
              <a:avLst/>
            </a:prstGeom>
            <a:noFill/>
            <a:ln w="38100">
              <a:solidFill>
                <a:srgbClr val="FFFF00"/>
              </a:solidFill>
              <a:round/>
              <a:headEnd/>
              <a:tailEnd/>
            </a:ln>
            <a:effectLst/>
          </p:spPr>
          <p:txBody>
            <a:bodyPr/>
            <a:lstStyle/>
            <a:p>
              <a:endParaRPr lang="en-US"/>
            </a:p>
          </p:txBody>
        </p:sp>
        <p:sp>
          <p:nvSpPr>
            <p:cNvPr id="297154" name="Line 194"/>
            <p:cNvSpPr>
              <a:spLocks noChangeShapeType="1"/>
            </p:cNvSpPr>
            <p:nvPr/>
          </p:nvSpPr>
          <p:spPr bwMode="auto">
            <a:xfrm>
              <a:off x="2017" y="1682"/>
              <a:ext cx="54" cy="6"/>
            </a:xfrm>
            <a:prstGeom prst="line">
              <a:avLst/>
            </a:prstGeom>
            <a:noFill/>
            <a:ln w="38100">
              <a:solidFill>
                <a:srgbClr val="FFFF00"/>
              </a:solidFill>
              <a:round/>
              <a:headEnd/>
              <a:tailEnd/>
            </a:ln>
            <a:effectLst/>
          </p:spPr>
          <p:txBody>
            <a:bodyPr/>
            <a:lstStyle/>
            <a:p>
              <a:endParaRPr lang="en-US"/>
            </a:p>
          </p:txBody>
        </p:sp>
        <p:sp>
          <p:nvSpPr>
            <p:cNvPr id="297155" name="Line 195"/>
            <p:cNvSpPr>
              <a:spLocks noChangeShapeType="1"/>
            </p:cNvSpPr>
            <p:nvPr/>
          </p:nvSpPr>
          <p:spPr bwMode="auto">
            <a:xfrm>
              <a:off x="2071" y="1688"/>
              <a:ext cx="54" cy="6"/>
            </a:xfrm>
            <a:prstGeom prst="line">
              <a:avLst/>
            </a:prstGeom>
            <a:noFill/>
            <a:ln w="38100">
              <a:solidFill>
                <a:srgbClr val="FFFF00"/>
              </a:solidFill>
              <a:round/>
              <a:headEnd/>
              <a:tailEnd/>
            </a:ln>
            <a:effectLst/>
          </p:spPr>
          <p:txBody>
            <a:bodyPr/>
            <a:lstStyle/>
            <a:p>
              <a:endParaRPr lang="en-US"/>
            </a:p>
          </p:txBody>
        </p:sp>
        <p:sp>
          <p:nvSpPr>
            <p:cNvPr id="297156" name="Line 196"/>
            <p:cNvSpPr>
              <a:spLocks noChangeShapeType="1"/>
            </p:cNvSpPr>
            <p:nvPr/>
          </p:nvSpPr>
          <p:spPr bwMode="auto">
            <a:xfrm>
              <a:off x="2125" y="1694"/>
              <a:ext cx="54" cy="6"/>
            </a:xfrm>
            <a:prstGeom prst="line">
              <a:avLst/>
            </a:prstGeom>
            <a:noFill/>
            <a:ln w="38100">
              <a:solidFill>
                <a:srgbClr val="FFFF00"/>
              </a:solidFill>
              <a:round/>
              <a:headEnd/>
              <a:tailEnd/>
            </a:ln>
            <a:effectLst/>
          </p:spPr>
          <p:txBody>
            <a:bodyPr/>
            <a:lstStyle/>
            <a:p>
              <a:endParaRPr lang="en-US"/>
            </a:p>
          </p:txBody>
        </p:sp>
        <p:sp>
          <p:nvSpPr>
            <p:cNvPr id="297157" name="Line 197"/>
            <p:cNvSpPr>
              <a:spLocks noChangeShapeType="1"/>
            </p:cNvSpPr>
            <p:nvPr/>
          </p:nvSpPr>
          <p:spPr bwMode="auto">
            <a:xfrm>
              <a:off x="2179" y="1700"/>
              <a:ext cx="48" cy="1"/>
            </a:xfrm>
            <a:prstGeom prst="line">
              <a:avLst/>
            </a:prstGeom>
            <a:noFill/>
            <a:ln w="38100">
              <a:solidFill>
                <a:srgbClr val="FFFF00"/>
              </a:solidFill>
              <a:round/>
              <a:headEnd/>
              <a:tailEnd/>
            </a:ln>
            <a:effectLst/>
          </p:spPr>
          <p:txBody>
            <a:bodyPr/>
            <a:lstStyle/>
            <a:p>
              <a:endParaRPr lang="en-US"/>
            </a:p>
          </p:txBody>
        </p:sp>
        <p:sp>
          <p:nvSpPr>
            <p:cNvPr id="297158" name="Freeform 198"/>
            <p:cNvSpPr>
              <a:spLocks/>
            </p:cNvSpPr>
            <p:nvPr/>
          </p:nvSpPr>
          <p:spPr bwMode="auto">
            <a:xfrm>
              <a:off x="2227" y="1700"/>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59" name="Line 199"/>
            <p:cNvSpPr>
              <a:spLocks noChangeShapeType="1"/>
            </p:cNvSpPr>
            <p:nvPr/>
          </p:nvSpPr>
          <p:spPr bwMode="auto">
            <a:xfrm>
              <a:off x="2281" y="1706"/>
              <a:ext cx="54" cy="1"/>
            </a:xfrm>
            <a:prstGeom prst="line">
              <a:avLst/>
            </a:prstGeom>
            <a:noFill/>
            <a:ln w="38100">
              <a:solidFill>
                <a:srgbClr val="FFFF00"/>
              </a:solidFill>
              <a:round/>
              <a:headEnd/>
              <a:tailEnd/>
            </a:ln>
            <a:effectLst/>
          </p:spPr>
          <p:txBody>
            <a:bodyPr/>
            <a:lstStyle/>
            <a:p>
              <a:endParaRPr lang="en-US"/>
            </a:p>
          </p:txBody>
        </p:sp>
        <p:sp>
          <p:nvSpPr>
            <p:cNvPr id="297160" name="Freeform 200"/>
            <p:cNvSpPr>
              <a:spLocks/>
            </p:cNvSpPr>
            <p:nvPr/>
          </p:nvSpPr>
          <p:spPr bwMode="auto">
            <a:xfrm>
              <a:off x="2335" y="170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1" name="Line 201"/>
            <p:cNvSpPr>
              <a:spLocks noChangeShapeType="1"/>
            </p:cNvSpPr>
            <p:nvPr/>
          </p:nvSpPr>
          <p:spPr bwMode="auto">
            <a:xfrm>
              <a:off x="2389" y="1712"/>
              <a:ext cx="54" cy="1"/>
            </a:xfrm>
            <a:prstGeom prst="line">
              <a:avLst/>
            </a:prstGeom>
            <a:noFill/>
            <a:ln w="38100">
              <a:solidFill>
                <a:srgbClr val="FFFF00"/>
              </a:solidFill>
              <a:round/>
              <a:headEnd/>
              <a:tailEnd/>
            </a:ln>
            <a:effectLst/>
          </p:spPr>
          <p:txBody>
            <a:bodyPr/>
            <a:lstStyle/>
            <a:p>
              <a:endParaRPr lang="en-US"/>
            </a:p>
          </p:txBody>
        </p:sp>
        <p:sp>
          <p:nvSpPr>
            <p:cNvPr id="297162" name="Line 202"/>
            <p:cNvSpPr>
              <a:spLocks noChangeShapeType="1"/>
            </p:cNvSpPr>
            <p:nvPr/>
          </p:nvSpPr>
          <p:spPr bwMode="auto">
            <a:xfrm>
              <a:off x="2443" y="1712"/>
              <a:ext cx="54" cy="1"/>
            </a:xfrm>
            <a:prstGeom prst="line">
              <a:avLst/>
            </a:prstGeom>
            <a:noFill/>
            <a:ln w="38100">
              <a:solidFill>
                <a:srgbClr val="FFFF00"/>
              </a:solidFill>
              <a:round/>
              <a:headEnd/>
              <a:tailEnd/>
            </a:ln>
            <a:effectLst/>
          </p:spPr>
          <p:txBody>
            <a:bodyPr/>
            <a:lstStyle/>
            <a:p>
              <a:endParaRPr lang="en-US"/>
            </a:p>
          </p:txBody>
        </p:sp>
        <p:sp>
          <p:nvSpPr>
            <p:cNvPr id="297163" name="Freeform 203"/>
            <p:cNvSpPr>
              <a:spLocks/>
            </p:cNvSpPr>
            <p:nvPr/>
          </p:nvSpPr>
          <p:spPr bwMode="auto">
            <a:xfrm>
              <a:off x="2497" y="1712"/>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4" name="Line 204"/>
            <p:cNvSpPr>
              <a:spLocks noChangeShapeType="1"/>
            </p:cNvSpPr>
            <p:nvPr/>
          </p:nvSpPr>
          <p:spPr bwMode="auto">
            <a:xfrm>
              <a:off x="2551" y="1718"/>
              <a:ext cx="48" cy="1"/>
            </a:xfrm>
            <a:prstGeom prst="line">
              <a:avLst/>
            </a:prstGeom>
            <a:noFill/>
            <a:ln w="38100">
              <a:solidFill>
                <a:srgbClr val="FFFF00"/>
              </a:solidFill>
              <a:round/>
              <a:headEnd/>
              <a:tailEnd/>
            </a:ln>
            <a:effectLst/>
          </p:spPr>
          <p:txBody>
            <a:bodyPr/>
            <a:lstStyle/>
            <a:p>
              <a:endParaRPr lang="en-US"/>
            </a:p>
          </p:txBody>
        </p:sp>
        <p:sp>
          <p:nvSpPr>
            <p:cNvPr id="297165" name="Line 205"/>
            <p:cNvSpPr>
              <a:spLocks noChangeShapeType="1"/>
            </p:cNvSpPr>
            <p:nvPr/>
          </p:nvSpPr>
          <p:spPr bwMode="auto">
            <a:xfrm>
              <a:off x="2599" y="1718"/>
              <a:ext cx="54" cy="1"/>
            </a:xfrm>
            <a:prstGeom prst="line">
              <a:avLst/>
            </a:prstGeom>
            <a:noFill/>
            <a:ln w="38100">
              <a:solidFill>
                <a:srgbClr val="FFFF00"/>
              </a:solidFill>
              <a:round/>
              <a:headEnd/>
              <a:tailEnd/>
            </a:ln>
            <a:effectLst/>
          </p:spPr>
          <p:txBody>
            <a:bodyPr/>
            <a:lstStyle/>
            <a:p>
              <a:endParaRPr lang="en-US"/>
            </a:p>
          </p:txBody>
        </p:sp>
        <p:sp>
          <p:nvSpPr>
            <p:cNvPr id="297166" name="Line 206"/>
            <p:cNvSpPr>
              <a:spLocks noChangeShapeType="1"/>
            </p:cNvSpPr>
            <p:nvPr/>
          </p:nvSpPr>
          <p:spPr bwMode="auto">
            <a:xfrm>
              <a:off x="2653" y="1718"/>
              <a:ext cx="54" cy="1"/>
            </a:xfrm>
            <a:prstGeom prst="line">
              <a:avLst/>
            </a:prstGeom>
            <a:noFill/>
            <a:ln w="38100">
              <a:solidFill>
                <a:srgbClr val="FFFF00"/>
              </a:solidFill>
              <a:round/>
              <a:headEnd/>
              <a:tailEnd/>
            </a:ln>
            <a:effectLst/>
          </p:spPr>
          <p:txBody>
            <a:bodyPr/>
            <a:lstStyle/>
            <a:p>
              <a:endParaRPr lang="en-US"/>
            </a:p>
          </p:txBody>
        </p:sp>
        <p:sp>
          <p:nvSpPr>
            <p:cNvPr id="297167" name="Line 207"/>
            <p:cNvSpPr>
              <a:spLocks noChangeShapeType="1"/>
            </p:cNvSpPr>
            <p:nvPr/>
          </p:nvSpPr>
          <p:spPr bwMode="auto">
            <a:xfrm>
              <a:off x="2707" y="1718"/>
              <a:ext cx="54" cy="1"/>
            </a:xfrm>
            <a:prstGeom prst="line">
              <a:avLst/>
            </a:prstGeom>
            <a:noFill/>
            <a:ln w="38100">
              <a:solidFill>
                <a:srgbClr val="FFFF00"/>
              </a:solidFill>
              <a:round/>
              <a:headEnd/>
              <a:tailEnd/>
            </a:ln>
            <a:effectLst/>
          </p:spPr>
          <p:txBody>
            <a:bodyPr/>
            <a:lstStyle/>
            <a:p>
              <a:endParaRPr lang="en-US"/>
            </a:p>
          </p:txBody>
        </p:sp>
        <p:sp>
          <p:nvSpPr>
            <p:cNvPr id="297168" name="Line 208"/>
            <p:cNvSpPr>
              <a:spLocks noChangeShapeType="1"/>
            </p:cNvSpPr>
            <p:nvPr/>
          </p:nvSpPr>
          <p:spPr bwMode="auto">
            <a:xfrm>
              <a:off x="2761" y="1718"/>
              <a:ext cx="54" cy="1"/>
            </a:xfrm>
            <a:prstGeom prst="line">
              <a:avLst/>
            </a:prstGeom>
            <a:noFill/>
            <a:ln w="38100">
              <a:solidFill>
                <a:srgbClr val="FFFF00"/>
              </a:solidFill>
              <a:round/>
              <a:headEnd/>
              <a:tailEnd/>
            </a:ln>
            <a:effectLst/>
          </p:spPr>
          <p:txBody>
            <a:bodyPr/>
            <a:lstStyle/>
            <a:p>
              <a:endParaRPr lang="en-US"/>
            </a:p>
          </p:txBody>
        </p:sp>
        <p:sp>
          <p:nvSpPr>
            <p:cNvPr id="297169" name="Freeform 209"/>
            <p:cNvSpPr>
              <a:spLocks/>
            </p:cNvSpPr>
            <p:nvPr/>
          </p:nvSpPr>
          <p:spPr bwMode="auto">
            <a:xfrm>
              <a:off x="2815" y="17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70" name="Line 210"/>
            <p:cNvSpPr>
              <a:spLocks noChangeShapeType="1"/>
            </p:cNvSpPr>
            <p:nvPr/>
          </p:nvSpPr>
          <p:spPr bwMode="auto">
            <a:xfrm>
              <a:off x="2869" y="1724"/>
              <a:ext cx="55" cy="1"/>
            </a:xfrm>
            <a:prstGeom prst="line">
              <a:avLst/>
            </a:prstGeom>
            <a:noFill/>
            <a:ln w="38100">
              <a:solidFill>
                <a:srgbClr val="FFFF00"/>
              </a:solidFill>
              <a:round/>
              <a:headEnd/>
              <a:tailEnd/>
            </a:ln>
            <a:effectLst/>
          </p:spPr>
          <p:txBody>
            <a:bodyPr/>
            <a:lstStyle/>
            <a:p>
              <a:endParaRPr lang="en-US"/>
            </a:p>
          </p:txBody>
        </p:sp>
        <p:sp>
          <p:nvSpPr>
            <p:cNvPr id="297171" name="Line 211"/>
            <p:cNvSpPr>
              <a:spLocks noChangeShapeType="1"/>
            </p:cNvSpPr>
            <p:nvPr/>
          </p:nvSpPr>
          <p:spPr bwMode="auto">
            <a:xfrm>
              <a:off x="2924" y="1724"/>
              <a:ext cx="48" cy="1"/>
            </a:xfrm>
            <a:prstGeom prst="line">
              <a:avLst/>
            </a:prstGeom>
            <a:noFill/>
            <a:ln w="38100">
              <a:solidFill>
                <a:srgbClr val="FFFF00"/>
              </a:solidFill>
              <a:round/>
              <a:headEnd/>
              <a:tailEnd/>
            </a:ln>
            <a:effectLst/>
          </p:spPr>
          <p:txBody>
            <a:bodyPr/>
            <a:lstStyle/>
            <a:p>
              <a:endParaRPr lang="en-US"/>
            </a:p>
          </p:txBody>
        </p:sp>
        <p:sp>
          <p:nvSpPr>
            <p:cNvPr id="297172" name="Line 212"/>
            <p:cNvSpPr>
              <a:spLocks noChangeShapeType="1"/>
            </p:cNvSpPr>
            <p:nvPr/>
          </p:nvSpPr>
          <p:spPr bwMode="auto">
            <a:xfrm>
              <a:off x="2972" y="1724"/>
              <a:ext cx="54" cy="1"/>
            </a:xfrm>
            <a:prstGeom prst="line">
              <a:avLst/>
            </a:prstGeom>
            <a:noFill/>
            <a:ln w="38100">
              <a:solidFill>
                <a:srgbClr val="FFFF00"/>
              </a:solidFill>
              <a:round/>
              <a:headEnd/>
              <a:tailEnd/>
            </a:ln>
            <a:effectLst/>
          </p:spPr>
          <p:txBody>
            <a:bodyPr/>
            <a:lstStyle/>
            <a:p>
              <a:endParaRPr lang="en-US"/>
            </a:p>
          </p:txBody>
        </p:sp>
        <p:sp>
          <p:nvSpPr>
            <p:cNvPr id="297173" name="Line 213"/>
            <p:cNvSpPr>
              <a:spLocks noChangeShapeType="1"/>
            </p:cNvSpPr>
            <p:nvPr/>
          </p:nvSpPr>
          <p:spPr bwMode="auto">
            <a:xfrm>
              <a:off x="3026" y="1724"/>
              <a:ext cx="54" cy="1"/>
            </a:xfrm>
            <a:prstGeom prst="line">
              <a:avLst/>
            </a:prstGeom>
            <a:noFill/>
            <a:ln w="38100">
              <a:solidFill>
                <a:srgbClr val="FFFF00"/>
              </a:solidFill>
              <a:round/>
              <a:headEnd/>
              <a:tailEnd/>
            </a:ln>
            <a:effectLst/>
          </p:spPr>
          <p:txBody>
            <a:bodyPr/>
            <a:lstStyle/>
            <a:p>
              <a:endParaRPr lang="en-US"/>
            </a:p>
          </p:txBody>
        </p:sp>
        <p:sp>
          <p:nvSpPr>
            <p:cNvPr id="297174" name="Line 214"/>
            <p:cNvSpPr>
              <a:spLocks noChangeShapeType="1"/>
            </p:cNvSpPr>
            <p:nvPr/>
          </p:nvSpPr>
          <p:spPr bwMode="auto">
            <a:xfrm>
              <a:off x="3080" y="1724"/>
              <a:ext cx="54" cy="1"/>
            </a:xfrm>
            <a:prstGeom prst="line">
              <a:avLst/>
            </a:prstGeom>
            <a:noFill/>
            <a:ln w="38100">
              <a:solidFill>
                <a:srgbClr val="FFFF00"/>
              </a:solidFill>
              <a:round/>
              <a:headEnd/>
              <a:tailEnd/>
            </a:ln>
            <a:effectLst/>
          </p:spPr>
          <p:txBody>
            <a:bodyPr/>
            <a:lstStyle/>
            <a:p>
              <a:endParaRPr lang="en-US"/>
            </a:p>
          </p:txBody>
        </p:sp>
        <p:sp>
          <p:nvSpPr>
            <p:cNvPr id="297175" name="Line 215"/>
            <p:cNvSpPr>
              <a:spLocks noChangeShapeType="1"/>
            </p:cNvSpPr>
            <p:nvPr/>
          </p:nvSpPr>
          <p:spPr bwMode="auto">
            <a:xfrm>
              <a:off x="3134" y="1724"/>
              <a:ext cx="54" cy="1"/>
            </a:xfrm>
            <a:prstGeom prst="line">
              <a:avLst/>
            </a:prstGeom>
            <a:noFill/>
            <a:ln w="38100">
              <a:solidFill>
                <a:srgbClr val="FFFF00"/>
              </a:solidFill>
              <a:round/>
              <a:headEnd/>
              <a:tailEnd/>
            </a:ln>
            <a:effectLst/>
          </p:spPr>
          <p:txBody>
            <a:bodyPr/>
            <a:lstStyle/>
            <a:p>
              <a:endParaRPr lang="en-US"/>
            </a:p>
          </p:txBody>
        </p:sp>
        <p:sp>
          <p:nvSpPr>
            <p:cNvPr id="297176" name="Line 216"/>
            <p:cNvSpPr>
              <a:spLocks noChangeShapeType="1"/>
            </p:cNvSpPr>
            <p:nvPr/>
          </p:nvSpPr>
          <p:spPr bwMode="auto">
            <a:xfrm>
              <a:off x="3188" y="1724"/>
              <a:ext cx="54" cy="1"/>
            </a:xfrm>
            <a:prstGeom prst="line">
              <a:avLst/>
            </a:prstGeom>
            <a:noFill/>
            <a:ln w="38100">
              <a:solidFill>
                <a:srgbClr val="FFFF00"/>
              </a:solidFill>
              <a:round/>
              <a:headEnd/>
              <a:tailEnd/>
            </a:ln>
            <a:effectLst/>
          </p:spPr>
          <p:txBody>
            <a:bodyPr/>
            <a:lstStyle/>
            <a:p>
              <a:endParaRPr lang="en-US"/>
            </a:p>
          </p:txBody>
        </p:sp>
        <p:sp>
          <p:nvSpPr>
            <p:cNvPr id="297177" name="Line 217"/>
            <p:cNvSpPr>
              <a:spLocks noChangeShapeType="1"/>
            </p:cNvSpPr>
            <p:nvPr/>
          </p:nvSpPr>
          <p:spPr bwMode="auto">
            <a:xfrm>
              <a:off x="3242" y="1724"/>
              <a:ext cx="48" cy="1"/>
            </a:xfrm>
            <a:prstGeom prst="line">
              <a:avLst/>
            </a:prstGeom>
            <a:noFill/>
            <a:ln w="38100">
              <a:solidFill>
                <a:srgbClr val="FFFF00"/>
              </a:solidFill>
              <a:round/>
              <a:headEnd/>
              <a:tailEnd/>
            </a:ln>
            <a:effectLst/>
          </p:spPr>
          <p:txBody>
            <a:bodyPr/>
            <a:lstStyle/>
            <a:p>
              <a:endParaRPr lang="en-US"/>
            </a:p>
          </p:txBody>
        </p:sp>
        <p:sp>
          <p:nvSpPr>
            <p:cNvPr id="297178" name="Line 218"/>
            <p:cNvSpPr>
              <a:spLocks noChangeShapeType="1"/>
            </p:cNvSpPr>
            <p:nvPr/>
          </p:nvSpPr>
          <p:spPr bwMode="auto">
            <a:xfrm>
              <a:off x="3290" y="1724"/>
              <a:ext cx="54" cy="1"/>
            </a:xfrm>
            <a:prstGeom prst="line">
              <a:avLst/>
            </a:prstGeom>
            <a:noFill/>
            <a:ln w="38100">
              <a:solidFill>
                <a:srgbClr val="FFFF00"/>
              </a:solidFill>
              <a:round/>
              <a:headEnd/>
              <a:tailEnd/>
            </a:ln>
            <a:effectLst/>
          </p:spPr>
          <p:txBody>
            <a:bodyPr/>
            <a:lstStyle/>
            <a:p>
              <a:endParaRPr lang="en-US"/>
            </a:p>
          </p:txBody>
        </p:sp>
        <p:sp>
          <p:nvSpPr>
            <p:cNvPr id="297179" name="Line 219"/>
            <p:cNvSpPr>
              <a:spLocks noChangeShapeType="1"/>
            </p:cNvSpPr>
            <p:nvPr/>
          </p:nvSpPr>
          <p:spPr bwMode="auto">
            <a:xfrm>
              <a:off x="3344" y="1724"/>
              <a:ext cx="54" cy="1"/>
            </a:xfrm>
            <a:prstGeom prst="line">
              <a:avLst/>
            </a:prstGeom>
            <a:noFill/>
            <a:ln w="38100">
              <a:solidFill>
                <a:srgbClr val="FFFF00"/>
              </a:solidFill>
              <a:round/>
              <a:headEnd/>
              <a:tailEnd/>
            </a:ln>
            <a:effectLst/>
          </p:spPr>
          <p:txBody>
            <a:bodyPr/>
            <a:lstStyle/>
            <a:p>
              <a:endParaRPr lang="en-US"/>
            </a:p>
          </p:txBody>
        </p:sp>
        <p:sp>
          <p:nvSpPr>
            <p:cNvPr id="297180" name="Line 220"/>
            <p:cNvSpPr>
              <a:spLocks noChangeShapeType="1"/>
            </p:cNvSpPr>
            <p:nvPr/>
          </p:nvSpPr>
          <p:spPr bwMode="auto">
            <a:xfrm>
              <a:off x="3398" y="1724"/>
              <a:ext cx="54" cy="1"/>
            </a:xfrm>
            <a:prstGeom prst="line">
              <a:avLst/>
            </a:prstGeom>
            <a:noFill/>
            <a:ln w="38100">
              <a:solidFill>
                <a:srgbClr val="FFFF00"/>
              </a:solidFill>
              <a:round/>
              <a:headEnd/>
              <a:tailEnd/>
            </a:ln>
            <a:effectLst/>
          </p:spPr>
          <p:txBody>
            <a:bodyPr/>
            <a:lstStyle/>
            <a:p>
              <a:endParaRPr lang="en-US"/>
            </a:p>
          </p:txBody>
        </p:sp>
        <p:sp>
          <p:nvSpPr>
            <p:cNvPr id="297181" name="Line 221"/>
            <p:cNvSpPr>
              <a:spLocks noChangeShapeType="1"/>
            </p:cNvSpPr>
            <p:nvPr/>
          </p:nvSpPr>
          <p:spPr bwMode="auto">
            <a:xfrm>
              <a:off x="3452" y="1724"/>
              <a:ext cx="54" cy="1"/>
            </a:xfrm>
            <a:prstGeom prst="line">
              <a:avLst/>
            </a:prstGeom>
            <a:noFill/>
            <a:ln w="38100">
              <a:solidFill>
                <a:srgbClr val="FFFF00"/>
              </a:solidFill>
              <a:round/>
              <a:headEnd/>
              <a:tailEnd/>
            </a:ln>
            <a:effectLst/>
          </p:spPr>
          <p:txBody>
            <a:bodyPr/>
            <a:lstStyle/>
            <a:p>
              <a:endParaRPr lang="en-US"/>
            </a:p>
          </p:txBody>
        </p:sp>
        <p:sp>
          <p:nvSpPr>
            <p:cNvPr id="297182" name="Line 222"/>
            <p:cNvSpPr>
              <a:spLocks noChangeShapeType="1"/>
            </p:cNvSpPr>
            <p:nvPr/>
          </p:nvSpPr>
          <p:spPr bwMode="auto">
            <a:xfrm>
              <a:off x="3506" y="1724"/>
              <a:ext cx="54" cy="1"/>
            </a:xfrm>
            <a:prstGeom prst="line">
              <a:avLst/>
            </a:prstGeom>
            <a:noFill/>
            <a:ln w="38100">
              <a:solidFill>
                <a:srgbClr val="FFFF00"/>
              </a:solidFill>
              <a:round/>
              <a:headEnd/>
              <a:tailEnd/>
            </a:ln>
            <a:effectLst/>
          </p:spPr>
          <p:txBody>
            <a:bodyPr/>
            <a:lstStyle/>
            <a:p>
              <a:endParaRPr lang="en-US"/>
            </a:p>
          </p:txBody>
        </p:sp>
        <p:sp>
          <p:nvSpPr>
            <p:cNvPr id="297183" name="Line 223"/>
            <p:cNvSpPr>
              <a:spLocks noChangeShapeType="1"/>
            </p:cNvSpPr>
            <p:nvPr/>
          </p:nvSpPr>
          <p:spPr bwMode="auto">
            <a:xfrm>
              <a:off x="3560" y="1724"/>
              <a:ext cx="54" cy="1"/>
            </a:xfrm>
            <a:prstGeom prst="line">
              <a:avLst/>
            </a:prstGeom>
            <a:noFill/>
            <a:ln w="38100">
              <a:solidFill>
                <a:srgbClr val="FFFF00"/>
              </a:solidFill>
              <a:round/>
              <a:headEnd/>
              <a:tailEnd/>
            </a:ln>
            <a:effectLst/>
          </p:spPr>
          <p:txBody>
            <a:bodyPr/>
            <a:lstStyle/>
            <a:p>
              <a:endParaRPr lang="en-US"/>
            </a:p>
          </p:txBody>
        </p:sp>
        <p:sp>
          <p:nvSpPr>
            <p:cNvPr id="297184" name="Line 224"/>
            <p:cNvSpPr>
              <a:spLocks noChangeShapeType="1"/>
            </p:cNvSpPr>
            <p:nvPr/>
          </p:nvSpPr>
          <p:spPr bwMode="auto">
            <a:xfrm>
              <a:off x="3614" y="1724"/>
              <a:ext cx="48" cy="1"/>
            </a:xfrm>
            <a:prstGeom prst="line">
              <a:avLst/>
            </a:prstGeom>
            <a:noFill/>
            <a:ln w="38100">
              <a:solidFill>
                <a:srgbClr val="FFFF00"/>
              </a:solidFill>
              <a:round/>
              <a:headEnd/>
              <a:tailEnd/>
            </a:ln>
            <a:effectLst/>
          </p:spPr>
          <p:txBody>
            <a:bodyPr/>
            <a:lstStyle/>
            <a:p>
              <a:endParaRPr lang="en-US"/>
            </a:p>
          </p:txBody>
        </p:sp>
        <p:sp>
          <p:nvSpPr>
            <p:cNvPr id="297185" name="Line 225"/>
            <p:cNvSpPr>
              <a:spLocks noChangeShapeType="1"/>
            </p:cNvSpPr>
            <p:nvPr/>
          </p:nvSpPr>
          <p:spPr bwMode="auto">
            <a:xfrm>
              <a:off x="3662" y="1724"/>
              <a:ext cx="54" cy="1"/>
            </a:xfrm>
            <a:prstGeom prst="line">
              <a:avLst/>
            </a:prstGeom>
            <a:noFill/>
            <a:ln w="38100">
              <a:solidFill>
                <a:srgbClr val="FFFF00"/>
              </a:solidFill>
              <a:round/>
              <a:headEnd/>
              <a:tailEnd/>
            </a:ln>
            <a:effectLst/>
          </p:spPr>
          <p:txBody>
            <a:bodyPr/>
            <a:lstStyle/>
            <a:p>
              <a:endParaRPr lang="en-US"/>
            </a:p>
          </p:txBody>
        </p:sp>
        <p:sp>
          <p:nvSpPr>
            <p:cNvPr id="297186" name="Line 226"/>
            <p:cNvSpPr>
              <a:spLocks noChangeShapeType="1"/>
            </p:cNvSpPr>
            <p:nvPr/>
          </p:nvSpPr>
          <p:spPr bwMode="auto">
            <a:xfrm>
              <a:off x="3716" y="1724"/>
              <a:ext cx="54" cy="1"/>
            </a:xfrm>
            <a:prstGeom prst="line">
              <a:avLst/>
            </a:prstGeom>
            <a:noFill/>
            <a:ln w="38100">
              <a:solidFill>
                <a:srgbClr val="FFFF00"/>
              </a:solidFill>
              <a:round/>
              <a:headEnd/>
              <a:tailEnd/>
            </a:ln>
            <a:effectLst/>
          </p:spPr>
          <p:txBody>
            <a:bodyPr/>
            <a:lstStyle/>
            <a:p>
              <a:endParaRPr lang="en-US"/>
            </a:p>
          </p:txBody>
        </p:sp>
        <p:sp>
          <p:nvSpPr>
            <p:cNvPr id="297187" name="Line 227"/>
            <p:cNvSpPr>
              <a:spLocks noChangeShapeType="1"/>
            </p:cNvSpPr>
            <p:nvPr/>
          </p:nvSpPr>
          <p:spPr bwMode="auto">
            <a:xfrm>
              <a:off x="3770" y="1724"/>
              <a:ext cx="54" cy="1"/>
            </a:xfrm>
            <a:prstGeom prst="line">
              <a:avLst/>
            </a:prstGeom>
            <a:noFill/>
            <a:ln w="38100">
              <a:solidFill>
                <a:srgbClr val="FFFF00"/>
              </a:solidFill>
              <a:round/>
              <a:headEnd/>
              <a:tailEnd/>
            </a:ln>
            <a:effectLst/>
          </p:spPr>
          <p:txBody>
            <a:bodyPr/>
            <a:lstStyle/>
            <a:p>
              <a:endParaRPr lang="en-US"/>
            </a:p>
          </p:txBody>
        </p:sp>
        <p:sp>
          <p:nvSpPr>
            <p:cNvPr id="297188" name="Line 228"/>
            <p:cNvSpPr>
              <a:spLocks noChangeShapeType="1"/>
            </p:cNvSpPr>
            <p:nvPr/>
          </p:nvSpPr>
          <p:spPr bwMode="auto">
            <a:xfrm>
              <a:off x="3824" y="1724"/>
              <a:ext cx="54" cy="1"/>
            </a:xfrm>
            <a:prstGeom prst="line">
              <a:avLst/>
            </a:prstGeom>
            <a:noFill/>
            <a:ln w="38100">
              <a:solidFill>
                <a:srgbClr val="FFFF00"/>
              </a:solidFill>
              <a:round/>
              <a:headEnd/>
              <a:tailEnd/>
            </a:ln>
            <a:effectLst/>
          </p:spPr>
          <p:txBody>
            <a:bodyPr/>
            <a:lstStyle/>
            <a:p>
              <a:endParaRPr lang="en-US"/>
            </a:p>
          </p:txBody>
        </p:sp>
        <p:sp>
          <p:nvSpPr>
            <p:cNvPr id="297189" name="Line 229"/>
            <p:cNvSpPr>
              <a:spLocks noChangeShapeType="1"/>
            </p:cNvSpPr>
            <p:nvPr/>
          </p:nvSpPr>
          <p:spPr bwMode="auto">
            <a:xfrm>
              <a:off x="3878" y="1724"/>
              <a:ext cx="54" cy="1"/>
            </a:xfrm>
            <a:prstGeom prst="line">
              <a:avLst/>
            </a:prstGeom>
            <a:noFill/>
            <a:ln w="38100">
              <a:solidFill>
                <a:srgbClr val="FFFF00"/>
              </a:solidFill>
              <a:round/>
              <a:headEnd/>
              <a:tailEnd/>
            </a:ln>
            <a:effectLst/>
          </p:spPr>
          <p:txBody>
            <a:bodyPr/>
            <a:lstStyle/>
            <a:p>
              <a:endParaRPr lang="en-US"/>
            </a:p>
          </p:txBody>
        </p:sp>
        <p:sp>
          <p:nvSpPr>
            <p:cNvPr id="297190" name="Line 230"/>
            <p:cNvSpPr>
              <a:spLocks noChangeShapeType="1"/>
            </p:cNvSpPr>
            <p:nvPr/>
          </p:nvSpPr>
          <p:spPr bwMode="auto">
            <a:xfrm>
              <a:off x="3932" y="1724"/>
              <a:ext cx="54" cy="1"/>
            </a:xfrm>
            <a:prstGeom prst="line">
              <a:avLst/>
            </a:prstGeom>
            <a:noFill/>
            <a:ln w="38100">
              <a:solidFill>
                <a:srgbClr val="FFFF00"/>
              </a:solidFill>
              <a:round/>
              <a:headEnd/>
              <a:tailEnd/>
            </a:ln>
            <a:effectLst/>
          </p:spPr>
          <p:txBody>
            <a:bodyPr/>
            <a:lstStyle/>
            <a:p>
              <a:endParaRPr lang="en-US"/>
            </a:p>
          </p:txBody>
        </p:sp>
        <p:sp>
          <p:nvSpPr>
            <p:cNvPr id="297191" name="Line 231"/>
            <p:cNvSpPr>
              <a:spLocks noChangeShapeType="1"/>
            </p:cNvSpPr>
            <p:nvPr/>
          </p:nvSpPr>
          <p:spPr bwMode="auto">
            <a:xfrm>
              <a:off x="3986" y="1724"/>
              <a:ext cx="48" cy="1"/>
            </a:xfrm>
            <a:prstGeom prst="line">
              <a:avLst/>
            </a:prstGeom>
            <a:noFill/>
            <a:ln w="38100">
              <a:solidFill>
                <a:srgbClr val="FFFF00"/>
              </a:solidFill>
              <a:round/>
              <a:headEnd/>
              <a:tailEnd/>
            </a:ln>
            <a:effectLst/>
          </p:spPr>
          <p:txBody>
            <a:bodyPr/>
            <a:lstStyle/>
            <a:p>
              <a:endParaRPr lang="en-US"/>
            </a:p>
          </p:txBody>
        </p:sp>
        <p:sp>
          <p:nvSpPr>
            <p:cNvPr id="297192" name="Line 232"/>
            <p:cNvSpPr>
              <a:spLocks noChangeShapeType="1"/>
            </p:cNvSpPr>
            <p:nvPr/>
          </p:nvSpPr>
          <p:spPr bwMode="auto">
            <a:xfrm>
              <a:off x="4034" y="1724"/>
              <a:ext cx="54" cy="1"/>
            </a:xfrm>
            <a:prstGeom prst="line">
              <a:avLst/>
            </a:prstGeom>
            <a:noFill/>
            <a:ln w="38100">
              <a:solidFill>
                <a:srgbClr val="FFFF00"/>
              </a:solidFill>
              <a:round/>
              <a:headEnd/>
              <a:tailEnd/>
            </a:ln>
            <a:effectLst/>
          </p:spPr>
          <p:txBody>
            <a:bodyPr/>
            <a:lstStyle/>
            <a:p>
              <a:endParaRPr lang="en-US"/>
            </a:p>
          </p:txBody>
        </p:sp>
        <p:sp>
          <p:nvSpPr>
            <p:cNvPr id="297193" name="Line 233"/>
            <p:cNvSpPr>
              <a:spLocks noChangeShapeType="1"/>
            </p:cNvSpPr>
            <p:nvPr/>
          </p:nvSpPr>
          <p:spPr bwMode="auto">
            <a:xfrm>
              <a:off x="4088" y="1724"/>
              <a:ext cx="54" cy="1"/>
            </a:xfrm>
            <a:prstGeom prst="line">
              <a:avLst/>
            </a:prstGeom>
            <a:noFill/>
            <a:ln w="38100">
              <a:solidFill>
                <a:srgbClr val="FFFF00"/>
              </a:solidFill>
              <a:round/>
              <a:headEnd/>
              <a:tailEnd/>
            </a:ln>
            <a:effectLst/>
          </p:spPr>
          <p:txBody>
            <a:bodyPr/>
            <a:lstStyle/>
            <a:p>
              <a:endParaRPr lang="en-US"/>
            </a:p>
          </p:txBody>
        </p:sp>
        <p:sp>
          <p:nvSpPr>
            <p:cNvPr id="297194" name="Line 234"/>
            <p:cNvSpPr>
              <a:spLocks noChangeShapeType="1"/>
            </p:cNvSpPr>
            <p:nvPr/>
          </p:nvSpPr>
          <p:spPr bwMode="auto">
            <a:xfrm>
              <a:off x="4142" y="1724"/>
              <a:ext cx="54" cy="1"/>
            </a:xfrm>
            <a:prstGeom prst="line">
              <a:avLst/>
            </a:prstGeom>
            <a:noFill/>
            <a:ln w="38100">
              <a:solidFill>
                <a:srgbClr val="FFFF00"/>
              </a:solidFill>
              <a:round/>
              <a:headEnd/>
              <a:tailEnd/>
            </a:ln>
            <a:effectLst/>
          </p:spPr>
          <p:txBody>
            <a:bodyPr/>
            <a:lstStyle/>
            <a:p>
              <a:endParaRPr lang="en-US"/>
            </a:p>
          </p:txBody>
        </p:sp>
        <p:sp>
          <p:nvSpPr>
            <p:cNvPr id="297195" name="Line 235"/>
            <p:cNvSpPr>
              <a:spLocks noChangeShapeType="1"/>
            </p:cNvSpPr>
            <p:nvPr/>
          </p:nvSpPr>
          <p:spPr bwMode="auto">
            <a:xfrm>
              <a:off x="4196" y="1724"/>
              <a:ext cx="54" cy="1"/>
            </a:xfrm>
            <a:prstGeom prst="line">
              <a:avLst/>
            </a:prstGeom>
            <a:noFill/>
            <a:ln w="38100">
              <a:solidFill>
                <a:srgbClr val="FFFF00"/>
              </a:solidFill>
              <a:round/>
              <a:headEnd/>
              <a:tailEnd/>
            </a:ln>
            <a:effectLst/>
          </p:spPr>
          <p:txBody>
            <a:bodyPr/>
            <a:lstStyle/>
            <a:p>
              <a:endParaRPr lang="en-US"/>
            </a:p>
          </p:txBody>
        </p:sp>
        <p:sp>
          <p:nvSpPr>
            <p:cNvPr id="297196" name="Line 236"/>
            <p:cNvSpPr>
              <a:spLocks noChangeShapeType="1"/>
            </p:cNvSpPr>
            <p:nvPr/>
          </p:nvSpPr>
          <p:spPr bwMode="auto">
            <a:xfrm>
              <a:off x="4250" y="1724"/>
              <a:ext cx="54" cy="1"/>
            </a:xfrm>
            <a:prstGeom prst="line">
              <a:avLst/>
            </a:prstGeom>
            <a:noFill/>
            <a:ln w="38100">
              <a:solidFill>
                <a:srgbClr val="FFFF00"/>
              </a:solidFill>
              <a:round/>
              <a:headEnd/>
              <a:tailEnd/>
            </a:ln>
            <a:effectLst/>
          </p:spPr>
          <p:txBody>
            <a:bodyPr/>
            <a:lstStyle/>
            <a:p>
              <a:endParaRPr lang="en-US"/>
            </a:p>
          </p:txBody>
        </p:sp>
        <p:sp>
          <p:nvSpPr>
            <p:cNvPr id="297197" name="Line 237"/>
            <p:cNvSpPr>
              <a:spLocks noChangeShapeType="1"/>
            </p:cNvSpPr>
            <p:nvPr/>
          </p:nvSpPr>
          <p:spPr bwMode="auto">
            <a:xfrm>
              <a:off x="4304" y="1724"/>
              <a:ext cx="54" cy="1"/>
            </a:xfrm>
            <a:prstGeom prst="line">
              <a:avLst/>
            </a:prstGeom>
            <a:noFill/>
            <a:ln w="38100">
              <a:solidFill>
                <a:srgbClr val="FFFF00"/>
              </a:solidFill>
              <a:round/>
              <a:headEnd/>
              <a:tailEnd/>
            </a:ln>
            <a:effectLst/>
          </p:spPr>
          <p:txBody>
            <a:bodyPr/>
            <a:lstStyle/>
            <a:p>
              <a:endParaRPr lang="en-US"/>
            </a:p>
          </p:txBody>
        </p:sp>
        <p:sp>
          <p:nvSpPr>
            <p:cNvPr id="297198" name="Line 238"/>
            <p:cNvSpPr>
              <a:spLocks noChangeShapeType="1"/>
            </p:cNvSpPr>
            <p:nvPr/>
          </p:nvSpPr>
          <p:spPr bwMode="auto">
            <a:xfrm>
              <a:off x="4358" y="1724"/>
              <a:ext cx="48" cy="1"/>
            </a:xfrm>
            <a:prstGeom prst="line">
              <a:avLst/>
            </a:prstGeom>
            <a:noFill/>
            <a:ln w="38100">
              <a:solidFill>
                <a:srgbClr val="FFFF00"/>
              </a:solidFill>
              <a:round/>
              <a:headEnd/>
              <a:tailEnd/>
            </a:ln>
            <a:effectLst/>
          </p:spPr>
          <p:txBody>
            <a:bodyPr/>
            <a:lstStyle/>
            <a:p>
              <a:endParaRPr lang="en-US"/>
            </a:p>
          </p:txBody>
        </p:sp>
        <p:sp>
          <p:nvSpPr>
            <p:cNvPr id="297199" name="Line 239"/>
            <p:cNvSpPr>
              <a:spLocks noChangeShapeType="1"/>
            </p:cNvSpPr>
            <p:nvPr/>
          </p:nvSpPr>
          <p:spPr bwMode="auto">
            <a:xfrm>
              <a:off x="4406" y="1724"/>
              <a:ext cx="54" cy="1"/>
            </a:xfrm>
            <a:prstGeom prst="line">
              <a:avLst/>
            </a:prstGeom>
            <a:noFill/>
            <a:ln w="38100">
              <a:solidFill>
                <a:srgbClr val="FFFF00"/>
              </a:solidFill>
              <a:round/>
              <a:headEnd/>
              <a:tailEnd/>
            </a:ln>
            <a:effectLst/>
          </p:spPr>
          <p:txBody>
            <a:bodyPr/>
            <a:lstStyle/>
            <a:p>
              <a:endParaRPr lang="en-US"/>
            </a:p>
          </p:txBody>
        </p:sp>
        <p:sp>
          <p:nvSpPr>
            <p:cNvPr id="297200" name="Line 240"/>
            <p:cNvSpPr>
              <a:spLocks noChangeShapeType="1"/>
            </p:cNvSpPr>
            <p:nvPr/>
          </p:nvSpPr>
          <p:spPr bwMode="auto">
            <a:xfrm>
              <a:off x="4460" y="1724"/>
              <a:ext cx="54" cy="1"/>
            </a:xfrm>
            <a:prstGeom prst="line">
              <a:avLst/>
            </a:prstGeom>
            <a:noFill/>
            <a:ln w="38100">
              <a:solidFill>
                <a:srgbClr val="FFFF00"/>
              </a:solidFill>
              <a:round/>
              <a:headEnd/>
              <a:tailEnd/>
            </a:ln>
            <a:effectLst/>
          </p:spPr>
          <p:txBody>
            <a:bodyPr/>
            <a:lstStyle/>
            <a:p>
              <a:endParaRPr lang="en-US"/>
            </a:p>
          </p:txBody>
        </p:sp>
        <p:sp>
          <p:nvSpPr>
            <p:cNvPr id="297201" name="Line 241"/>
            <p:cNvSpPr>
              <a:spLocks noChangeShapeType="1"/>
            </p:cNvSpPr>
            <p:nvPr/>
          </p:nvSpPr>
          <p:spPr bwMode="auto">
            <a:xfrm>
              <a:off x="4514" y="1724"/>
              <a:ext cx="54" cy="1"/>
            </a:xfrm>
            <a:prstGeom prst="line">
              <a:avLst/>
            </a:prstGeom>
            <a:noFill/>
            <a:ln w="38100">
              <a:solidFill>
                <a:srgbClr val="FFFF00"/>
              </a:solidFill>
              <a:round/>
              <a:headEnd/>
              <a:tailEnd/>
            </a:ln>
            <a:effectLst/>
          </p:spPr>
          <p:txBody>
            <a:bodyPr/>
            <a:lstStyle/>
            <a:p>
              <a:endParaRPr lang="en-US"/>
            </a:p>
          </p:txBody>
        </p:sp>
        <p:sp>
          <p:nvSpPr>
            <p:cNvPr id="297202" name="Line 242"/>
            <p:cNvSpPr>
              <a:spLocks noChangeShapeType="1"/>
            </p:cNvSpPr>
            <p:nvPr/>
          </p:nvSpPr>
          <p:spPr bwMode="auto">
            <a:xfrm>
              <a:off x="4568" y="1724"/>
              <a:ext cx="54" cy="1"/>
            </a:xfrm>
            <a:prstGeom prst="line">
              <a:avLst/>
            </a:prstGeom>
            <a:noFill/>
            <a:ln w="38100">
              <a:solidFill>
                <a:srgbClr val="FFFF00"/>
              </a:solidFill>
              <a:round/>
              <a:headEnd/>
              <a:tailEnd/>
            </a:ln>
            <a:effectLst/>
          </p:spPr>
          <p:txBody>
            <a:bodyPr/>
            <a:lstStyle/>
            <a:p>
              <a:endParaRPr lang="en-US"/>
            </a:p>
          </p:txBody>
        </p:sp>
        <p:sp>
          <p:nvSpPr>
            <p:cNvPr id="297203" name="Line 243"/>
            <p:cNvSpPr>
              <a:spLocks noChangeShapeType="1"/>
            </p:cNvSpPr>
            <p:nvPr/>
          </p:nvSpPr>
          <p:spPr bwMode="auto">
            <a:xfrm>
              <a:off x="1537" y="1658"/>
              <a:ext cx="54" cy="24"/>
            </a:xfrm>
            <a:prstGeom prst="line">
              <a:avLst/>
            </a:prstGeom>
            <a:noFill/>
            <a:ln w="38100">
              <a:solidFill>
                <a:srgbClr val="00FFFF"/>
              </a:solidFill>
              <a:round/>
              <a:headEnd/>
              <a:tailEnd/>
            </a:ln>
            <a:effectLst/>
          </p:spPr>
          <p:txBody>
            <a:bodyPr/>
            <a:lstStyle/>
            <a:p>
              <a:endParaRPr lang="en-US"/>
            </a:p>
          </p:txBody>
        </p:sp>
        <p:sp>
          <p:nvSpPr>
            <p:cNvPr id="297204" name="Line 244"/>
            <p:cNvSpPr>
              <a:spLocks noChangeShapeType="1"/>
            </p:cNvSpPr>
            <p:nvPr/>
          </p:nvSpPr>
          <p:spPr bwMode="auto">
            <a:xfrm>
              <a:off x="1591" y="1682"/>
              <a:ext cx="54" cy="24"/>
            </a:xfrm>
            <a:prstGeom prst="line">
              <a:avLst/>
            </a:prstGeom>
            <a:noFill/>
            <a:ln w="38100">
              <a:solidFill>
                <a:srgbClr val="00FFFF"/>
              </a:solidFill>
              <a:round/>
              <a:headEnd/>
              <a:tailEnd/>
            </a:ln>
            <a:effectLst/>
          </p:spPr>
          <p:txBody>
            <a:bodyPr/>
            <a:lstStyle/>
            <a:p>
              <a:endParaRPr lang="en-US"/>
            </a:p>
          </p:txBody>
        </p:sp>
        <p:sp>
          <p:nvSpPr>
            <p:cNvPr id="297205" name="Line 245"/>
            <p:cNvSpPr>
              <a:spLocks noChangeShapeType="1"/>
            </p:cNvSpPr>
            <p:nvPr/>
          </p:nvSpPr>
          <p:spPr bwMode="auto">
            <a:xfrm>
              <a:off x="1645" y="1706"/>
              <a:ext cx="54" cy="24"/>
            </a:xfrm>
            <a:prstGeom prst="line">
              <a:avLst/>
            </a:prstGeom>
            <a:noFill/>
            <a:ln w="38100">
              <a:solidFill>
                <a:srgbClr val="00FFFF"/>
              </a:solidFill>
              <a:round/>
              <a:headEnd/>
              <a:tailEnd/>
            </a:ln>
            <a:effectLst/>
          </p:spPr>
          <p:txBody>
            <a:bodyPr/>
            <a:lstStyle/>
            <a:p>
              <a:endParaRPr lang="en-US"/>
            </a:p>
          </p:txBody>
        </p:sp>
        <p:sp>
          <p:nvSpPr>
            <p:cNvPr id="297206" name="Line 246"/>
            <p:cNvSpPr>
              <a:spLocks noChangeShapeType="1"/>
            </p:cNvSpPr>
            <p:nvPr/>
          </p:nvSpPr>
          <p:spPr bwMode="auto">
            <a:xfrm>
              <a:off x="1699" y="1730"/>
              <a:ext cx="54" cy="18"/>
            </a:xfrm>
            <a:prstGeom prst="line">
              <a:avLst/>
            </a:prstGeom>
            <a:noFill/>
            <a:ln w="38100">
              <a:solidFill>
                <a:srgbClr val="00FFFF"/>
              </a:solidFill>
              <a:round/>
              <a:headEnd/>
              <a:tailEnd/>
            </a:ln>
            <a:effectLst/>
          </p:spPr>
          <p:txBody>
            <a:bodyPr/>
            <a:lstStyle/>
            <a:p>
              <a:endParaRPr lang="en-US"/>
            </a:p>
          </p:txBody>
        </p:sp>
        <p:sp>
          <p:nvSpPr>
            <p:cNvPr id="297207" name="Line 247"/>
            <p:cNvSpPr>
              <a:spLocks noChangeShapeType="1"/>
            </p:cNvSpPr>
            <p:nvPr/>
          </p:nvSpPr>
          <p:spPr bwMode="auto">
            <a:xfrm>
              <a:off x="1753" y="1748"/>
              <a:ext cx="54" cy="18"/>
            </a:xfrm>
            <a:prstGeom prst="line">
              <a:avLst/>
            </a:prstGeom>
            <a:noFill/>
            <a:ln w="38100">
              <a:solidFill>
                <a:srgbClr val="00FFFF"/>
              </a:solidFill>
              <a:round/>
              <a:headEnd/>
              <a:tailEnd/>
            </a:ln>
            <a:effectLst/>
          </p:spPr>
          <p:txBody>
            <a:bodyPr/>
            <a:lstStyle/>
            <a:p>
              <a:endParaRPr lang="en-US"/>
            </a:p>
          </p:txBody>
        </p:sp>
        <p:sp>
          <p:nvSpPr>
            <p:cNvPr id="297208" name="Line 248"/>
            <p:cNvSpPr>
              <a:spLocks noChangeShapeType="1"/>
            </p:cNvSpPr>
            <p:nvPr/>
          </p:nvSpPr>
          <p:spPr bwMode="auto">
            <a:xfrm>
              <a:off x="1807" y="1766"/>
              <a:ext cx="48" cy="12"/>
            </a:xfrm>
            <a:prstGeom prst="line">
              <a:avLst/>
            </a:prstGeom>
            <a:noFill/>
            <a:ln w="38100">
              <a:solidFill>
                <a:srgbClr val="00FFFF"/>
              </a:solidFill>
              <a:round/>
              <a:headEnd/>
              <a:tailEnd/>
            </a:ln>
            <a:effectLst/>
          </p:spPr>
          <p:txBody>
            <a:bodyPr/>
            <a:lstStyle/>
            <a:p>
              <a:endParaRPr lang="en-US"/>
            </a:p>
          </p:txBody>
        </p:sp>
        <p:sp>
          <p:nvSpPr>
            <p:cNvPr id="297209" name="Line 249"/>
            <p:cNvSpPr>
              <a:spLocks noChangeShapeType="1"/>
            </p:cNvSpPr>
            <p:nvPr/>
          </p:nvSpPr>
          <p:spPr bwMode="auto">
            <a:xfrm>
              <a:off x="1855" y="1778"/>
              <a:ext cx="54" cy="12"/>
            </a:xfrm>
            <a:prstGeom prst="line">
              <a:avLst/>
            </a:prstGeom>
            <a:noFill/>
            <a:ln w="38100">
              <a:solidFill>
                <a:srgbClr val="00FFFF"/>
              </a:solidFill>
              <a:round/>
              <a:headEnd/>
              <a:tailEnd/>
            </a:ln>
            <a:effectLst/>
          </p:spPr>
          <p:txBody>
            <a:bodyPr/>
            <a:lstStyle/>
            <a:p>
              <a:endParaRPr lang="en-US"/>
            </a:p>
          </p:txBody>
        </p:sp>
        <p:sp>
          <p:nvSpPr>
            <p:cNvPr id="297210" name="Line 250"/>
            <p:cNvSpPr>
              <a:spLocks noChangeShapeType="1"/>
            </p:cNvSpPr>
            <p:nvPr/>
          </p:nvSpPr>
          <p:spPr bwMode="auto">
            <a:xfrm>
              <a:off x="1909" y="1790"/>
              <a:ext cx="54" cy="12"/>
            </a:xfrm>
            <a:prstGeom prst="line">
              <a:avLst/>
            </a:prstGeom>
            <a:noFill/>
            <a:ln w="38100">
              <a:solidFill>
                <a:srgbClr val="00FFFF"/>
              </a:solidFill>
              <a:round/>
              <a:headEnd/>
              <a:tailEnd/>
            </a:ln>
            <a:effectLst/>
          </p:spPr>
          <p:txBody>
            <a:bodyPr/>
            <a:lstStyle/>
            <a:p>
              <a:endParaRPr lang="en-US"/>
            </a:p>
          </p:txBody>
        </p:sp>
        <p:sp>
          <p:nvSpPr>
            <p:cNvPr id="297211" name="Line 251"/>
            <p:cNvSpPr>
              <a:spLocks noChangeShapeType="1"/>
            </p:cNvSpPr>
            <p:nvPr/>
          </p:nvSpPr>
          <p:spPr bwMode="auto">
            <a:xfrm>
              <a:off x="1963" y="1802"/>
              <a:ext cx="54" cy="12"/>
            </a:xfrm>
            <a:prstGeom prst="line">
              <a:avLst/>
            </a:prstGeom>
            <a:noFill/>
            <a:ln w="38100">
              <a:solidFill>
                <a:srgbClr val="00FFFF"/>
              </a:solidFill>
              <a:round/>
              <a:headEnd/>
              <a:tailEnd/>
            </a:ln>
            <a:effectLst/>
          </p:spPr>
          <p:txBody>
            <a:bodyPr/>
            <a:lstStyle/>
            <a:p>
              <a:endParaRPr lang="en-US"/>
            </a:p>
          </p:txBody>
        </p:sp>
        <p:sp>
          <p:nvSpPr>
            <p:cNvPr id="297212" name="Line 252"/>
            <p:cNvSpPr>
              <a:spLocks noChangeShapeType="1"/>
            </p:cNvSpPr>
            <p:nvPr/>
          </p:nvSpPr>
          <p:spPr bwMode="auto">
            <a:xfrm>
              <a:off x="2017" y="1814"/>
              <a:ext cx="54" cy="6"/>
            </a:xfrm>
            <a:prstGeom prst="line">
              <a:avLst/>
            </a:prstGeom>
            <a:noFill/>
            <a:ln w="38100">
              <a:solidFill>
                <a:srgbClr val="00FFFF"/>
              </a:solidFill>
              <a:round/>
              <a:headEnd/>
              <a:tailEnd/>
            </a:ln>
            <a:effectLst/>
          </p:spPr>
          <p:txBody>
            <a:bodyPr/>
            <a:lstStyle/>
            <a:p>
              <a:endParaRPr lang="en-US"/>
            </a:p>
          </p:txBody>
        </p:sp>
        <p:sp>
          <p:nvSpPr>
            <p:cNvPr id="297213" name="Line 253"/>
            <p:cNvSpPr>
              <a:spLocks noChangeShapeType="1"/>
            </p:cNvSpPr>
            <p:nvPr/>
          </p:nvSpPr>
          <p:spPr bwMode="auto">
            <a:xfrm>
              <a:off x="2071" y="1820"/>
              <a:ext cx="54" cy="6"/>
            </a:xfrm>
            <a:prstGeom prst="line">
              <a:avLst/>
            </a:prstGeom>
            <a:noFill/>
            <a:ln w="38100">
              <a:solidFill>
                <a:srgbClr val="00FFFF"/>
              </a:solidFill>
              <a:round/>
              <a:headEnd/>
              <a:tailEnd/>
            </a:ln>
            <a:effectLst/>
          </p:spPr>
          <p:txBody>
            <a:bodyPr/>
            <a:lstStyle/>
            <a:p>
              <a:endParaRPr lang="en-US"/>
            </a:p>
          </p:txBody>
        </p:sp>
        <p:sp>
          <p:nvSpPr>
            <p:cNvPr id="297214" name="Line 254"/>
            <p:cNvSpPr>
              <a:spLocks noChangeShapeType="1"/>
            </p:cNvSpPr>
            <p:nvPr/>
          </p:nvSpPr>
          <p:spPr bwMode="auto">
            <a:xfrm>
              <a:off x="2125" y="1826"/>
              <a:ext cx="54" cy="6"/>
            </a:xfrm>
            <a:prstGeom prst="line">
              <a:avLst/>
            </a:prstGeom>
            <a:noFill/>
            <a:ln w="38100">
              <a:solidFill>
                <a:srgbClr val="00FFFF"/>
              </a:solidFill>
              <a:round/>
              <a:headEnd/>
              <a:tailEnd/>
            </a:ln>
            <a:effectLst/>
          </p:spPr>
          <p:txBody>
            <a:bodyPr/>
            <a:lstStyle/>
            <a:p>
              <a:endParaRPr lang="en-US"/>
            </a:p>
          </p:txBody>
        </p:sp>
        <p:sp>
          <p:nvSpPr>
            <p:cNvPr id="297215" name="Line 255"/>
            <p:cNvSpPr>
              <a:spLocks noChangeShapeType="1"/>
            </p:cNvSpPr>
            <p:nvPr/>
          </p:nvSpPr>
          <p:spPr bwMode="auto">
            <a:xfrm>
              <a:off x="2179" y="1832"/>
              <a:ext cx="48" cy="6"/>
            </a:xfrm>
            <a:prstGeom prst="line">
              <a:avLst/>
            </a:prstGeom>
            <a:noFill/>
            <a:ln w="38100">
              <a:solidFill>
                <a:srgbClr val="00FFFF"/>
              </a:solidFill>
              <a:round/>
              <a:headEnd/>
              <a:tailEnd/>
            </a:ln>
            <a:effectLst/>
          </p:spPr>
          <p:txBody>
            <a:bodyPr/>
            <a:lstStyle/>
            <a:p>
              <a:endParaRPr lang="en-US"/>
            </a:p>
          </p:txBody>
        </p:sp>
        <p:sp>
          <p:nvSpPr>
            <p:cNvPr id="297216" name="Line 256"/>
            <p:cNvSpPr>
              <a:spLocks noChangeShapeType="1"/>
            </p:cNvSpPr>
            <p:nvPr/>
          </p:nvSpPr>
          <p:spPr bwMode="auto">
            <a:xfrm>
              <a:off x="2227" y="1838"/>
              <a:ext cx="54" cy="1"/>
            </a:xfrm>
            <a:prstGeom prst="line">
              <a:avLst/>
            </a:prstGeom>
            <a:noFill/>
            <a:ln w="38100">
              <a:solidFill>
                <a:srgbClr val="00FFFF"/>
              </a:solidFill>
              <a:round/>
              <a:headEnd/>
              <a:tailEnd/>
            </a:ln>
            <a:effectLst/>
          </p:spPr>
          <p:txBody>
            <a:bodyPr/>
            <a:lstStyle/>
            <a:p>
              <a:endParaRPr lang="en-US"/>
            </a:p>
          </p:txBody>
        </p:sp>
        <p:sp>
          <p:nvSpPr>
            <p:cNvPr id="297217" name="Line 257"/>
            <p:cNvSpPr>
              <a:spLocks noChangeShapeType="1"/>
            </p:cNvSpPr>
            <p:nvPr/>
          </p:nvSpPr>
          <p:spPr bwMode="auto">
            <a:xfrm>
              <a:off x="2281" y="1838"/>
              <a:ext cx="54" cy="6"/>
            </a:xfrm>
            <a:prstGeom prst="line">
              <a:avLst/>
            </a:prstGeom>
            <a:noFill/>
            <a:ln w="38100">
              <a:solidFill>
                <a:srgbClr val="00FFFF"/>
              </a:solidFill>
              <a:round/>
              <a:headEnd/>
              <a:tailEnd/>
            </a:ln>
            <a:effectLst/>
          </p:spPr>
          <p:txBody>
            <a:bodyPr/>
            <a:lstStyle/>
            <a:p>
              <a:endParaRPr lang="en-US"/>
            </a:p>
          </p:txBody>
        </p:sp>
        <p:sp>
          <p:nvSpPr>
            <p:cNvPr id="297218" name="Line 258"/>
            <p:cNvSpPr>
              <a:spLocks noChangeShapeType="1"/>
            </p:cNvSpPr>
            <p:nvPr/>
          </p:nvSpPr>
          <p:spPr bwMode="auto">
            <a:xfrm>
              <a:off x="2335" y="1844"/>
              <a:ext cx="54" cy="6"/>
            </a:xfrm>
            <a:prstGeom prst="line">
              <a:avLst/>
            </a:prstGeom>
            <a:noFill/>
            <a:ln w="38100">
              <a:solidFill>
                <a:srgbClr val="00FFFF"/>
              </a:solidFill>
              <a:round/>
              <a:headEnd/>
              <a:tailEnd/>
            </a:ln>
            <a:effectLst/>
          </p:spPr>
          <p:txBody>
            <a:bodyPr/>
            <a:lstStyle/>
            <a:p>
              <a:endParaRPr lang="en-US"/>
            </a:p>
          </p:txBody>
        </p:sp>
        <p:sp>
          <p:nvSpPr>
            <p:cNvPr id="297219" name="Line 259"/>
            <p:cNvSpPr>
              <a:spLocks noChangeShapeType="1"/>
            </p:cNvSpPr>
            <p:nvPr/>
          </p:nvSpPr>
          <p:spPr bwMode="auto">
            <a:xfrm>
              <a:off x="2389" y="1850"/>
              <a:ext cx="54" cy="1"/>
            </a:xfrm>
            <a:prstGeom prst="line">
              <a:avLst/>
            </a:prstGeom>
            <a:noFill/>
            <a:ln w="38100">
              <a:solidFill>
                <a:srgbClr val="00FFFF"/>
              </a:solidFill>
              <a:round/>
              <a:headEnd/>
              <a:tailEnd/>
            </a:ln>
            <a:effectLst/>
          </p:spPr>
          <p:txBody>
            <a:bodyPr/>
            <a:lstStyle/>
            <a:p>
              <a:endParaRPr lang="en-US"/>
            </a:p>
          </p:txBody>
        </p:sp>
        <p:sp>
          <p:nvSpPr>
            <p:cNvPr id="297220" name="Line 260"/>
            <p:cNvSpPr>
              <a:spLocks noChangeShapeType="1"/>
            </p:cNvSpPr>
            <p:nvPr/>
          </p:nvSpPr>
          <p:spPr bwMode="auto">
            <a:xfrm>
              <a:off x="2443" y="1850"/>
              <a:ext cx="54" cy="1"/>
            </a:xfrm>
            <a:prstGeom prst="line">
              <a:avLst/>
            </a:prstGeom>
            <a:noFill/>
            <a:ln w="38100">
              <a:solidFill>
                <a:srgbClr val="00FFFF"/>
              </a:solidFill>
              <a:round/>
              <a:headEnd/>
              <a:tailEnd/>
            </a:ln>
            <a:effectLst/>
          </p:spPr>
          <p:txBody>
            <a:bodyPr/>
            <a:lstStyle/>
            <a:p>
              <a:endParaRPr lang="en-US"/>
            </a:p>
          </p:txBody>
        </p:sp>
        <p:sp>
          <p:nvSpPr>
            <p:cNvPr id="297221" name="Freeform 261"/>
            <p:cNvSpPr>
              <a:spLocks/>
            </p:cNvSpPr>
            <p:nvPr/>
          </p:nvSpPr>
          <p:spPr bwMode="auto">
            <a:xfrm>
              <a:off x="2497" y="18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2" name="Line 262"/>
            <p:cNvSpPr>
              <a:spLocks noChangeShapeType="1"/>
            </p:cNvSpPr>
            <p:nvPr/>
          </p:nvSpPr>
          <p:spPr bwMode="auto">
            <a:xfrm>
              <a:off x="2551" y="1856"/>
              <a:ext cx="48" cy="1"/>
            </a:xfrm>
            <a:prstGeom prst="line">
              <a:avLst/>
            </a:prstGeom>
            <a:noFill/>
            <a:ln w="38100">
              <a:solidFill>
                <a:srgbClr val="00FFFF"/>
              </a:solidFill>
              <a:round/>
              <a:headEnd/>
              <a:tailEnd/>
            </a:ln>
            <a:effectLst/>
          </p:spPr>
          <p:txBody>
            <a:bodyPr/>
            <a:lstStyle/>
            <a:p>
              <a:endParaRPr lang="en-US"/>
            </a:p>
          </p:txBody>
        </p:sp>
        <p:sp>
          <p:nvSpPr>
            <p:cNvPr id="297223" name="Line 263"/>
            <p:cNvSpPr>
              <a:spLocks noChangeShapeType="1"/>
            </p:cNvSpPr>
            <p:nvPr/>
          </p:nvSpPr>
          <p:spPr bwMode="auto">
            <a:xfrm>
              <a:off x="2599" y="1856"/>
              <a:ext cx="54" cy="1"/>
            </a:xfrm>
            <a:prstGeom prst="line">
              <a:avLst/>
            </a:prstGeom>
            <a:noFill/>
            <a:ln w="38100">
              <a:solidFill>
                <a:srgbClr val="00FFFF"/>
              </a:solidFill>
              <a:round/>
              <a:headEnd/>
              <a:tailEnd/>
            </a:ln>
            <a:effectLst/>
          </p:spPr>
          <p:txBody>
            <a:bodyPr/>
            <a:lstStyle/>
            <a:p>
              <a:endParaRPr lang="en-US"/>
            </a:p>
          </p:txBody>
        </p:sp>
        <p:sp>
          <p:nvSpPr>
            <p:cNvPr id="297224" name="Line 264"/>
            <p:cNvSpPr>
              <a:spLocks noChangeShapeType="1"/>
            </p:cNvSpPr>
            <p:nvPr/>
          </p:nvSpPr>
          <p:spPr bwMode="auto">
            <a:xfrm>
              <a:off x="2653" y="1856"/>
              <a:ext cx="54" cy="1"/>
            </a:xfrm>
            <a:prstGeom prst="line">
              <a:avLst/>
            </a:prstGeom>
            <a:noFill/>
            <a:ln w="38100">
              <a:solidFill>
                <a:srgbClr val="00FFFF"/>
              </a:solidFill>
              <a:round/>
              <a:headEnd/>
              <a:tailEnd/>
            </a:ln>
            <a:effectLst/>
          </p:spPr>
          <p:txBody>
            <a:bodyPr/>
            <a:lstStyle/>
            <a:p>
              <a:endParaRPr lang="en-US"/>
            </a:p>
          </p:txBody>
        </p:sp>
        <p:sp>
          <p:nvSpPr>
            <p:cNvPr id="297225" name="Freeform 265"/>
            <p:cNvSpPr>
              <a:spLocks/>
            </p:cNvSpPr>
            <p:nvPr/>
          </p:nvSpPr>
          <p:spPr bwMode="auto">
            <a:xfrm>
              <a:off x="2707" y="18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6" name="Line 266"/>
            <p:cNvSpPr>
              <a:spLocks noChangeShapeType="1"/>
            </p:cNvSpPr>
            <p:nvPr/>
          </p:nvSpPr>
          <p:spPr bwMode="auto">
            <a:xfrm>
              <a:off x="2761" y="1862"/>
              <a:ext cx="54" cy="1"/>
            </a:xfrm>
            <a:prstGeom prst="line">
              <a:avLst/>
            </a:prstGeom>
            <a:noFill/>
            <a:ln w="38100">
              <a:solidFill>
                <a:srgbClr val="00FFFF"/>
              </a:solidFill>
              <a:round/>
              <a:headEnd/>
              <a:tailEnd/>
            </a:ln>
            <a:effectLst/>
          </p:spPr>
          <p:txBody>
            <a:bodyPr/>
            <a:lstStyle/>
            <a:p>
              <a:endParaRPr lang="en-US"/>
            </a:p>
          </p:txBody>
        </p:sp>
        <p:sp>
          <p:nvSpPr>
            <p:cNvPr id="297227" name="Line 267"/>
            <p:cNvSpPr>
              <a:spLocks noChangeShapeType="1"/>
            </p:cNvSpPr>
            <p:nvPr/>
          </p:nvSpPr>
          <p:spPr bwMode="auto">
            <a:xfrm>
              <a:off x="2815" y="1862"/>
              <a:ext cx="54" cy="1"/>
            </a:xfrm>
            <a:prstGeom prst="line">
              <a:avLst/>
            </a:prstGeom>
            <a:noFill/>
            <a:ln w="38100">
              <a:solidFill>
                <a:srgbClr val="00FFFF"/>
              </a:solidFill>
              <a:round/>
              <a:headEnd/>
              <a:tailEnd/>
            </a:ln>
            <a:effectLst/>
          </p:spPr>
          <p:txBody>
            <a:bodyPr/>
            <a:lstStyle/>
            <a:p>
              <a:endParaRPr lang="en-US"/>
            </a:p>
          </p:txBody>
        </p:sp>
        <p:sp>
          <p:nvSpPr>
            <p:cNvPr id="297228" name="Line 268"/>
            <p:cNvSpPr>
              <a:spLocks noChangeShapeType="1"/>
            </p:cNvSpPr>
            <p:nvPr/>
          </p:nvSpPr>
          <p:spPr bwMode="auto">
            <a:xfrm>
              <a:off x="2869" y="1862"/>
              <a:ext cx="55" cy="1"/>
            </a:xfrm>
            <a:prstGeom prst="line">
              <a:avLst/>
            </a:prstGeom>
            <a:noFill/>
            <a:ln w="38100">
              <a:solidFill>
                <a:srgbClr val="00FFFF"/>
              </a:solidFill>
              <a:round/>
              <a:headEnd/>
              <a:tailEnd/>
            </a:ln>
            <a:effectLst/>
          </p:spPr>
          <p:txBody>
            <a:bodyPr/>
            <a:lstStyle/>
            <a:p>
              <a:endParaRPr lang="en-US"/>
            </a:p>
          </p:txBody>
        </p:sp>
        <p:sp>
          <p:nvSpPr>
            <p:cNvPr id="297229" name="Line 269"/>
            <p:cNvSpPr>
              <a:spLocks noChangeShapeType="1"/>
            </p:cNvSpPr>
            <p:nvPr/>
          </p:nvSpPr>
          <p:spPr bwMode="auto">
            <a:xfrm>
              <a:off x="2924" y="1862"/>
              <a:ext cx="48" cy="1"/>
            </a:xfrm>
            <a:prstGeom prst="line">
              <a:avLst/>
            </a:prstGeom>
            <a:noFill/>
            <a:ln w="38100">
              <a:solidFill>
                <a:srgbClr val="00FFFF"/>
              </a:solidFill>
              <a:round/>
              <a:headEnd/>
              <a:tailEnd/>
            </a:ln>
            <a:effectLst/>
          </p:spPr>
          <p:txBody>
            <a:bodyPr/>
            <a:lstStyle/>
            <a:p>
              <a:endParaRPr lang="en-US"/>
            </a:p>
          </p:txBody>
        </p:sp>
        <p:sp>
          <p:nvSpPr>
            <p:cNvPr id="297230" name="Line 270"/>
            <p:cNvSpPr>
              <a:spLocks noChangeShapeType="1"/>
            </p:cNvSpPr>
            <p:nvPr/>
          </p:nvSpPr>
          <p:spPr bwMode="auto">
            <a:xfrm>
              <a:off x="2972" y="1862"/>
              <a:ext cx="54" cy="1"/>
            </a:xfrm>
            <a:prstGeom prst="line">
              <a:avLst/>
            </a:prstGeom>
            <a:noFill/>
            <a:ln w="38100">
              <a:solidFill>
                <a:srgbClr val="00FFFF"/>
              </a:solidFill>
              <a:round/>
              <a:headEnd/>
              <a:tailEnd/>
            </a:ln>
            <a:effectLst/>
          </p:spPr>
          <p:txBody>
            <a:bodyPr/>
            <a:lstStyle/>
            <a:p>
              <a:endParaRPr lang="en-US"/>
            </a:p>
          </p:txBody>
        </p:sp>
        <p:sp>
          <p:nvSpPr>
            <p:cNvPr id="297231" name="Line 271"/>
            <p:cNvSpPr>
              <a:spLocks noChangeShapeType="1"/>
            </p:cNvSpPr>
            <p:nvPr/>
          </p:nvSpPr>
          <p:spPr bwMode="auto">
            <a:xfrm>
              <a:off x="3026" y="1862"/>
              <a:ext cx="54" cy="1"/>
            </a:xfrm>
            <a:prstGeom prst="line">
              <a:avLst/>
            </a:prstGeom>
            <a:noFill/>
            <a:ln w="38100">
              <a:solidFill>
                <a:srgbClr val="00FFFF"/>
              </a:solidFill>
              <a:round/>
              <a:headEnd/>
              <a:tailEnd/>
            </a:ln>
            <a:effectLst/>
          </p:spPr>
          <p:txBody>
            <a:bodyPr/>
            <a:lstStyle/>
            <a:p>
              <a:endParaRPr lang="en-US"/>
            </a:p>
          </p:txBody>
        </p:sp>
        <p:sp>
          <p:nvSpPr>
            <p:cNvPr id="297232" name="Line 272"/>
            <p:cNvSpPr>
              <a:spLocks noChangeShapeType="1"/>
            </p:cNvSpPr>
            <p:nvPr/>
          </p:nvSpPr>
          <p:spPr bwMode="auto">
            <a:xfrm>
              <a:off x="3080" y="1862"/>
              <a:ext cx="54" cy="1"/>
            </a:xfrm>
            <a:prstGeom prst="line">
              <a:avLst/>
            </a:prstGeom>
            <a:noFill/>
            <a:ln w="38100">
              <a:solidFill>
                <a:srgbClr val="00FFFF"/>
              </a:solidFill>
              <a:round/>
              <a:headEnd/>
              <a:tailEnd/>
            </a:ln>
            <a:effectLst/>
          </p:spPr>
          <p:txBody>
            <a:bodyPr/>
            <a:lstStyle/>
            <a:p>
              <a:endParaRPr lang="en-US"/>
            </a:p>
          </p:txBody>
        </p:sp>
        <p:sp>
          <p:nvSpPr>
            <p:cNvPr id="297233" name="Line 273"/>
            <p:cNvSpPr>
              <a:spLocks noChangeShapeType="1"/>
            </p:cNvSpPr>
            <p:nvPr/>
          </p:nvSpPr>
          <p:spPr bwMode="auto">
            <a:xfrm>
              <a:off x="3134" y="1862"/>
              <a:ext cx="54" cy="1"/>
            </a:xfrm>
            <a:prstGeom prst="line">
              <a:avLst/>
            </a:prstGeom>
            <a:noFill/>
            <a:ln w="38100">
              <a:solidFill>
                <a:srgbClr val="00FFFF"/>
              </a:solidFill>
              <a:round/>
              <a:headEnd/>
              <a:tailEnd/>
            </a:ln>
            <a:effectLst/>
          </p:spPr>
          <p:txBody>
            <a:bodyPr/>
            <a:lstStyle/>
            <a:p>
              <a:endParaRPr lang="en-US"/>
            </a:p>
          </p:txBody>
        </p:sp>
        <p:sp>
          <p:nvSpPr>
            <p:cNvPr id="297234" name="Line 274"/>
            <p:cNvSpPr>
              <a:spLocks noChangeShapeType="1"/>
            </p:cNvSpPr>
            <p:nvPr/>
          </p:nvSpPr>
          <p:spPr bwMode="auto">
            <a:xfrm>
              <a:off x="3188" y="1862"/>
              <a:ext cx="54" cy="1"/>
            </a:xfrm>
            <a:prstGeom prst="line">
              <a:avLst/>
            </a:prstGeom>
            <a:noFill/>
            <a:ln w="38100">
              <a:solidFill>
                <a:srgbClr val="00FFFF"/>
              </a:solidFill>
              <a:round/>
              <a:headEnd/>
              <a:tailEnd/>
            </a:ln>
            <a:effectLst/>
          </p:spPr>
          <p:txBody>
            <a:bodyPr/>
            <a:lstStyle/>
            <a:p>
              <a:endParaRPr lang="en-US"/>
            </a:p>
          </p:txBody>
        </p:sp>
        <p:sp>
          <p:nvSpPr>
            <p:cNvPr id="297235" name="Line 275"/>
            <p:cNvSpPr>
              <a:spLocks noChangeShapeType="1"/>
            </p:cNvSpPr>
            <p:nvPr/>
          </p:nvSpPr>
          <p:spPr bwMode="auto">
            <a:xfrm>
              <a:off x="3242" y="1862"/>
              <a:ext cx="48" cy="1"/>
            </a:xfrm>
            <a:prstGeom prst="line">
              <a:avLst/>
            </a:prstGeom>
            <a:noFill/>
            <a:ln w="38100">
              <a:solidFill>
                <a:srgbClr val="00FFFF"/>
              </a:solidFill>
              <a:round/>
              <a:headEnd/>
              <a:tailEnd/>
            </a:ln>
            <a:effectLst/>
          </p:spPr>
          <p:txBody>
            <a:bodyPr/>
            <a:lstStyle/>
            <a:p>
              <a:endParaRPr lang="en-US"/>
            </a:p>
          </p:txBody>
        </p:sp>
        <p:sp>
          <p:nvSpPr>
            <p:cNvPr id="297236" name="Line 276"/>
            <p:cNvSpPr>
              <a:spLocks noChangeShapeType="1"/>
            </p:cNvSpPr>
            <p:nvPr/>
          </p:nvSpPr>
          <p:spPr bwMode="auto">
            <a:xfrm>
              <a:off x="3290" y="1862"/>
              <a:ext cx="54" cy="1"/>
            </a:xfrm>
            <a:prstGeom prst="line">
              <a:avLst/>
            </a:prstGeom>
            <a:noFill/>
            <a:ln w="38100">
              <a:solidFill>
                <a:srgbClr val="00FFFF"/>
              </a:solidFill>
              <a:round/>
              <a:headEnd/>
              <a:tailEnd/>
            </a:ln>
            <a:effectLst/>
          </p:spPr>
          <p:txBody>
            <a:bodyPr/>
            <a:lstStyle/>
            <a:p>
              <a:endParaRPr lang="en-US"/>
            </a:p>
          </p:txBody>
        </p:sp>
        <p:sp>
          <p:nvSpPr>
            <p:cNvPr id="297237" name="Line 277"/>
            <p:cNvSpPr>
              <a:spLocks noChangeShapeType="1"/>
            </p:cNvSpPr>
            <p:nvPr/>
          </p:nvSpPr>
          <p:spPr bwMode="auto">
            <a:xfrm>
              <a:off x="3344" y="1862"/>
              <a:ext cx="54" cy="1"/>
            </a:xfrm>
            <a:prstGeom prst="line">
              <a:avLst/>
            </a:prstGeom>
            <a:noFill/>
            <a:ln w="38100">
              <a:solidFill>
                <a:srgbClr val="00FFFF"/>
              </a:solidFill>
              <a:round/>
              <a:headEnd/>
              <a:tailEnd/>
            </a:ln>
            <a:effectLst/>
          </p:spPr>
          <p:txBody>
            <a:bodyPr/>
            <a:lstStyle/>
            <a:p>
              <a:endParaRPr lang="en-US"/>
            </a:p>
          </p:txBody>
        </p:sp>
        <p:sp>
          <p:nvSpPr>
            <p:cNvPr id="297238" name="Line 278"/>
            <p:cNvSpPr>
              <a:spLocks noChangeShapeType="1"/>
            </p:cNvSpPr>
            <p:nvPr/>
          </p:nvSpPr>
          <p:spPr bwMode="auto">
            <a:xfrm>
              <a:off x="3398" y="1862"/>
              <a:ext cx="54" cy="1"/>
            </a:xfrm>
            <a:prstGeom prst="line">
              <a:avLst/>
            </a:prstGeom>
            <a:noFill/>
            <a:ln w="38100">
              <a:solidFill>
                <a:srgbClr val="00FFFF"/>
              </a:solidFill>
              <a:round/>
              <a:headEnd/>
              <a:tailEnd/>
            </a:ln>
            <a:effectLst/>
          </p:spPr>
          <p:txBody>
            <a:bodyPr/>
            <a:lstStyle/>
            <a:p>
              <a:endParaRPr lang="en-US"/>
            </a:p>
          </p:txBody>
        </p:sp>
        <p:sp>
          <p:nvSpPr>
            <p:cNvPr id="297239" name="Line 279"/>
            <p:cNvSpPr>
              <a:spLocks noChangeShapeType="1"/>
            </p:cNvSpPr>
            <p:nvPr/>
          </p:nvSpPr>
          <p:spPr bwMode="auto">
            <a:xfrm>
              <a:off x="3452" y="1862"/>
              <a:ext cx="54" cy="1"/>
            </a:xfrm>
            <a:prstGeom prst="line">
              <a:avLst/>
            </a:prstGeom>
            <a:noFill/>
            <a:ln w="38100">
              <a:solidFill>
                <a:srgbClr val="00FFFF"/>
              </a:solidFill>
              <a:round/>
              <a:headEnd/>
              <a:tailEnd/>
            </a:ln>
            <a:effectLst/>
          </p:spPr>
          <p:txBody>
            <a:bodyPr/>
            <a:lstStyle/>
            <a:p>
              <a:endParaRPr lang="en-US"/>
            </a:p>
          </p:txBody>
        </p:sp>
        <p:sp>
          <p:nvSpPr>
            <p:cNvPr id="297240" name="Freeform 280"/>
            <p:cNvSpPr>
              <a:spLocks/>
            </p:cNvSpPr>
            <p:nvPr/>
          </p:nvSpPr>
          <p:spPr bwMode="auto">
            <a:xfrm>
              <a:off x="3506" y="18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41" name="Line 281"/>
            <p:cNvSpPr>
              <a:spLocks noChangeShapeType="1"/>
            </p:cNvSpPr>
            <p:nvPr/>
          </p:nvSpPr>
          <p:spPr bwMode="auto">
            <a:xfrm>
              <a:off x="3560" y="1868"/>
              <a:ext cx="54" cy="1"/>
            </a:xfrm>
            <a:prstGeom prst="line">
              <a:avLst/>
            </a:prstGeom>
            <a:noFill/>
            <a:ln w="38100">
              <a:solidFill>
                <a:srgbClr val="00FFFF"/>
              </a:solidFill>
              <a:round/>
              <a:headEnd/>
              <a:tailEnd/>
            </a:ln>
            <a:effectLst/>
          </p:spPr>
          <p:txBody>
            <a:bodyPr/>
            <a:lstStyle/>
            <a:p>
              <a:endParaRPr lang="en-US"/>
            </a:p>
          </p:txBody>
        </p:sp>
        <p:sp>
          <p:nvSpPr>
            <p:cNvPr id="297242" name="Line 282"/>
            <p:cNvSpPr>
              <a:spLocks noChangeShapeType="1"/>
            </p:cNvSpPr>
            <p:nvPr/>
          </p:nvSpPr>
          <p:spPr bwMode="auto">
            <a:xfrm>
              <a:off x="3614" y="1868"/>
              <a:ext cx="48" cy="1"/>
            </a:xfrm>
            <a:prstGeom prst="line">
              <a:avLst/>
            </a:prstGeom>
            <a:noFill/>
            <a:ln w="38100">
              <a:solidFill>
                <a:srgbClr val="00FFFF"/>
              </a:solidFill>
              <a:round/>
              <a:headEnd/>
              <a:tailEnd/>
            </a:ln>
            <a:effectLst/>
          </p:spPr>
          <p:txBody>
            <a:bodyPr/>
            <a:lstStyle/>
            <a:p>
              <a:endParaRPr lang="en-US"/>
            </a:p>
          </p:txBody>
        </p:sp>
        <p:sp>
          <p:nvSpPr>
            <p:cNvPr id="297243" name="Line 283"/>
            <p:cNvSpPr>
              <a:spLocks noChangeShapeType="1"/>
            </p:cNvSpPr>
            <p:nvPr/>
          </p:nvSpPr>
          <p:spPr bwMode="auto">
            <a:xfrm>
              <a:off x="3662" y="1868"/>
              <a:ext cx="54" cy="1"/>
            </a:xfrm>
            <a:prstGeom prst="line">
              <a:avLst/>
            </a:prstGeom>
            <a:noFill/>
            <a:ln w="38100">
              <a:solidFill>
                <a:srgbClr val="00FFFF"/>
              </a:solidFill>
              <a:round/>
              <a:headEnd/>
              <a:tailEnd/>
            </a:ln>
            <a:effectLst/>
          </p:spPr>
          <p:txBody>
            <a:bodyPr/>
            <a:lstStyle/>
            <a:p>
              <a:endParaRPr lang="en-US"/>
            </a:p>
          </p:txBody>
        </p:sp>
        <p:sp>
          <p:nvSpPr>
            <p:cNvPr id="297244" name="Line 284"/>
            <p:cNvSpPr>
              <a:spLocks noChangeShapeType="1"/>
            </p:cNvSpPr>
            <p:nvPr/>
          </p:nvSpPr>
          <p:spPr bwMode="auto">
            <a:xfrm>
              <a:off x="3716" y="1868"/>
              <a:ext cx="54" cy="1"/>
            </a:xfrm>
            <a:prstGeom prst="line">
              <a:avLst/>
            </a:prstGeom>
            <a:noFill/>
            <a:ln w="38100">
              <a:solidFill>
                <a:srgbClr val="00FFFF"/>
              </a:solidFill>
              <a:round/>
              <a:headEnd/>
              <a:tailEnd/>
            </a:ln>
            <a:effectLst/>
          </p:spPr>
          <p:txBody>
            <a:bodyPr/>
            <a:lstStyle/>
            <a:p>
              <a:endParaRPr lang="en-US"/>
            </a:p>
          </p:txBody>
        </p:sp>
        <p:sp>
          <p:nvSpPr>
            <p:cNvPr id="297245" name="Line 285"/>
            <p:cNvSpPr>
              <a:spLocks noChangeShapeType="1"/>
            </p:cNvSpPr>
            <p:nvPr/>
          </p:nvSpPr>
          <p:spPr bwMode="auto">
            <a:xfrm>
              <a:off x="3770" y="1868"/>
              <a:ext cx="54" cy="1"/>
            </a:xfrm>
            <a:prstGeom prst="line">
              <a:avLst/>
            </a:prstGeom>
            <a:noFill/>
            <a:ln w="38100">
              <a:solidFill>
                <a:srgbClr val="00FFFF"/>
              </a:solidFill>
              <a:round/>
              <a:headEnd/>
              <a:tailEnd/>
            </a:ln>
            <a:effectLst/>
          </p:spPr>
          <p:txBody>
            <a:bodyPr/>
            <a:lstStyle/>
            <a:p>
              <a:endParaRPr lang="en-US"/>
            </a:p>
          </p:txBody>
        </p:sp>
        <p:sp>
          <p:nvSpPr>
            <p:cNvPr id="297246" name="Line 286"/>
            <p:cNvSpPr>
              <a:spLocks noChangeShapeType="1"/>
            </p:cNvSpPr>
            <p:nvPr/>
          </p:nvSpPr>
          <p:spPr bwMode="auto">
            <a:xfrm>
              <a:off x="3824" y="1868"/>
              <a:ext cx="54" cy="1"/>
            </a:xfrm>
            <a:prstGeom prst="line">
              <a:avLst/>
            </a:prstGeom>
            <a:noFill/>
            <a:ln w="38100">
              <a:solidFill>
                <a:srgbClr val="00FFFF"/>
              </a:solidFill>
              <a:round/>
              <a:headEnd/>
              <a:tailEnd/>
            </a:ln>
            <a:effectLst/>
          </p:spPr>
          <p:txBody>
            <a:bodyPr/>
            <a:lstStyle/>
            <a:p>
              <a:endParaRPr lang="en-US"/>
            </a:p>
          </p:txBody>
        </p:sp>
        <p:sp>
          <p:nvSpPr>
            <p:cNvPr id="297247" name="Line 287"/>
            <p:cNvSpPr>
              <a:spLocks noChangeShapeType="1"/>
            </p:cNvSpPr>
            <p:nvPr/>
          </p:nvSpPr>
          <p:spPr bwMode="auto">
            <a:xfrm>
              <a:off x="3878" y="1868"/>
              <a:ext cx="54" cy="1"/>
            </a:xfrm>
            <a:prstGeom prst="line">
              <a:avLst/>
            </a:prstGeom>
            <a:noFill/>
            <a:ln w="38100">
              <a:solidFill>
                <a:srgbClr val="00FFFF"/>
              </a:solidFill>
              <a:round/>
              <a:headEnd/>
              <a:tailEnd/>
            </a:ln>
            <a:effectLst/>
          </p:spPr>
          <p:txBody>
            <a:bodyPr/>
            <a:lstStyle/>
            <a:p>
              <a:endParaRPr lang="en-US"/>
            </a:p>
          </p:txBody>
        </p:sp>
        <p:sp>
          <p:nvSpPr>
            <p:cNvPr id="297248" name="Line 288"/>
            <p:cNvSpPr>
              <a:spLocks noChangeShapeType="1"/>
            </p:cNvSpPr>
            <p:nvPr/>
          </p:nvSpPr>
          <p:spPr bwMode="auto">
            <a:xfrm>
              <a:off x="3932" y="1868"/>
              <a:ext cx="54" cy="1"/>
            </a:xfrm>
            <a:prstGeom prst="line">
              <a:avLst/>
            </a:prstGeom>
            <a:noFill/>
            <a:ln w="38100">
              <a:solidFill>
                <a:srgbClr val="00FFFF"/>
              </a:solidFill>
              <a:round/>
              <a:headEnd/>
              <a:tailEnd/>
            </a:ln>
            <a:effectLst/>
          </p:spPr>
          <p:txBody>
            <a:bodyPr/>
            <a:lstStyle/>
            <a:p>
              <a:endParaRPr lang="en-US"/>
            </a:p>
          </p:txBody>
        </p:sp>
        <p:sp>
          <p:nvSpPr>
            <p:cNvPr id="297249" name="Line 289"/>
            <p:cNvSpPr>
              <a:spLocks noChangeShapeType="1"/>
            </p:cNvSpPr>
            <p:nvPr/>
          </p:nvSpPr>
          <p:spPr bwMode="auto">
            <a:xfrm>
              <a:off x="3986" y="1868"/>
              <a:ext cx="48" cy="1"/>
            </a:xfrm>
            <a:prstGeom prst="line">
              <a:avLst/>
            </a:prstGeom>
            <a:noFill/>
            <a:ln w="38100">
              <a:solidFill>
                <a:srgbClr val="00FFFF"/>
              </a:solidFill>
              <a:round/>
              <a:headEnd/>
              <a:tailEnd/>
            </a:ln>
            <a:effectLst/>
          </p:spPr>
          <p:txBody>
            <a:bodyPr/>
            <a:lstStyle/>
            <a:p>
              <a:endParaRPr lang="en-US"/>
            </a:p>
          </p:txBody>
        </p:sp>
        <p:sp>
          <p:nvSpPr>
            <p:cNvPr id="297250" name="Line 290"/>
            <p:cNvSpPr>
              <a:spLocks noChangeShapeType="1"/>
            </p:cNvSpPr>
            <p:nvPr/>
          </p:nvSpPr>
          <p:spPr bwMode="auto">
            <a:xfrm>
              <a:off x="4034" y="1868"/>
              <a:ext cx="54" cy="1"/>
            </a:xfrm>
            <a:prstGeom prst="line">
              <a:avLst/>
            </a:prstGeom>
            <a:noFill/>
            <a:ln w="38100">
              <a:solidFill>
                <a:srgbClr val="00FFFF"/>
              </a:solidFill>
              <a:round/>
              <a:headEnd/>
              <a:tailEnd/>
            </a:ln>
            <a:effectLst/>
          </p:spPr>
          <p:txBody>
            <a:bodyPr/>
            <a:lstStyle/>
            <a:p>
              <a:endParaRPr lang="en-US"/>
            </a:p>
          </p:txBody>
        </p:sp>
        <p:sp>
          <p:nvSpPr>
            <p:cNvPr id="297251" name="Line 291"/>
            <p:cNvSpPr>
              <a:spLocks noChangeShapeType="1"/>
            </p:cNvSpPr>
            <p:nvPr/>
          </p:nvSpPr>
          <p:spPr bwMode="auto">
            <a:xfrm>
              <a:off x="4088" y="1868"/>
              <a:ext cx="54" cy="1"/>
            </a:xfrm>
            <a:prstGeom prst="line">
              <a:avLst/>
            </a:prstGeom>
            <a:noFill/>
            <a:ln w="38100">
              <a:solidFill>
                <a:srgbClr val="00FFFF"/>
              </a:solidFill>
              <a:round/>
              <a:headEnd/>
              <a:tailEnd/>
            </a:ln>
            <a:effectLst/>
          </p:spPr>
          <p:txBody>
            <a:bodyPr/>
            <a:lstStyle/>
            <a:p>
              <a:endParaRPr lang="en-US"/>
            </a:p>
          </p:txBody>
        </p:sp>
        <p:sp>
          <p:nvSpPr>
            <p:cNvPr id="297252" name="Line 292"/>
            <p:cNvSpPr>
              <a:spLocks noChangeShapeType="1"/>
            </p:cNvSpPr>
            <p:nvPr/>
          </p:nvSpPr>
          <p:spPr bwMode="auto">
            <a:xfrm>
              <a:off x="4142" y="1868"/>
              <a:ext cx="54" cy="1"/>
            </a:xfrm>
            <a:prstGeom prst="line">
              <a:avLst/>
            </a:prstGeom>
            <a:noFill/>
            <a:ln w="38100">
              <a:solidFill>
                <a:srgbClr val="00FFFF"/>
              </a:solidFill>
              <a:round/>
              <a:headEnd/>
              <a:tailEnd/>
            </a:ln>
            <a:effectLst/>
          </p:spPr>
          <p:txBody>
            <a:bodyPr/>
            <a:lstStyle/>
            <a:p>
              <a:endParaRPr lang="en-US"/>
            </a:p>
          </p:txBody>
        </p:sp>
        <p:sp>
          <p:nvSpPr>
            <p:cNvPr id="297253" name="Line 293"/>
            <p:cNvSpPr>
              <a:spLocks noChangeShapeType="1"/>
            </p:cNvSpPr>
            <p:nvPr/>
          </p:nvSpPr>
          <p:spPr bwMode="auto">
            <a:xfrm>
              <a:off x="4196" y="1868"/>
              <a:ext cx="54" cy="1"/>
            </a:xfrm>
            <a:prstGeom prst="line">
              <a:avLst/>
            </a:prstGeom>
            <a:noFill/>
            <a:ln w="38100">
              <a:solidFill>
                <a:srgbClr val="00FFFF"/>
              </a:solidFill>
              <a:round/>
              <a:headEnd/>
              <a:tailEnd/>
            </a:ln>
            <a:effectLst/>
          </p:spPr>
          <p:txBody>
            <a:bodyPr/>
            <a:lstStyle/>
            <a:p>
              <a:endParaRPr lang="en-US"/>
            </a:p>
          </p:txBody>
        </p:sp>
        <p:sp>
          <p:nvSpPr>
            <p:cNvPr id="297254" name="Line 294"/>
            <p:cNvSpPr>
              <a:spLocks noChangeShapeType="1"/>
            </p:cNvSpPr>
            <p:nvPr/>
          </p:nvSpPr>
          <p:spPr bwMode="auto">
            <a:xfrm>
              <a:off x="4250" y="1868"/>
              <a:ext cx="54" cy="1"/>
            </a:xfrm>
            <a:prstGeom prst="line">
              <a:avLst/>
            </a:prstGeom>
            <a:noFill/>
            <a:ln w="38100">
              <a:solidFill>
                <a:srgbClr val="00FFFF"/>
              </a:solidFill>
              <a:round/>
              <a:headEnd/>
              <a:tailEnd/>
            </a:ln>
            <a:effectLst/>
          </p:spPr>
          <p:txBody>
            <a:bodyPr/>
            <a:lstStyle/>
            <a:p>
              <a:endParaRPr lang="en-US"/>
            </a:p>
          </p:txBody>
        </p:sp>
        <p:sp>
          <p:nvSpPr>
            <p:cNvPr id="297255" name="Line 295"/>
            <p:cNvSpPr>
              <a:spLocks noChangeShapeType="1"/>
            </p:cNvSpPr>
            <p:nvPr/>
          </p:nvSpPr>
          <p:spPr bwMode="auto">
            <a:xfrm>
              <a:off x="4304" y="1868"/>
              <a:ext cx="54" cy="1"/>
            </a:xfrm>
            <a:prstGeom prst="line">
              <a:avLst/>
            </a:prstGeom>
            <a:noFill/>
            <a:ln w="38100">
              <a:solidFill>
                <a:srgbClr val="00FFFF"/>
              </a:solidFill>
              <a:round/>
              <a:headEnd/>
              <a:tailEnd/>
            </a:ln>
            <a:effectLst/>
          </p:spPr>
          <p:txBody>
            <a:bodyPr/>
            <a:lstStyle/>
            <a:p>
              <a:endParaRPr lang="en-US"/>
            </a:p>
          </p:txBody>
        </p:sp>
        <p:sp>
          <p:nvSpPr>
            <p:cNvPr id="297256" name="Line 296"/>
            <p:cNvSpPr>
              <a:spLocks noChangeShapeType="1"/>
            </p:cNvSpPr>
            <p:nvPr/>
          </p:nvSpPr>
          <p:spPr bwMode="auto">
            <a:xfrm>
              <a:off x="4358" y="1868"/>
              <a:ext cx="48" cy="1"/>
            </a:xfrm>
            <a:prstGeom prst="line">
              <a:avLst/>
            </a:prstGeom>
            <a:noFill/>
            <a:ln w="38100">
              <a:solidFill>
                <a:srgbClr val="00FFFF"/>
              </a:solidFill>
              <a:round/>
              <a:headEnd/>
              <a:tailEnd/>
            </a:ln>
            <a:effectLst/>
          </p:spPr>
          <p:txBody>
            <a:bodyPr/>
            <a:lstStyle/>
            <a:p>
              <a:endParaRPr lang="en-US"/>
            </a:p>
          </p:txBody>
        </p:sp>
        <p:sp>
          <p:nvSpPr>
            <p:cNvPr id="297257" name="Line 297"/>
            <p:cNvSpPr>
              <a:spLocks noChangeShapeType="1"/>
            </p:cNvSpPr>
            <p:nvPr/>
          </p:nvSpPr>
          <p:spPr bwMode="auto">
            <a:xfrm>
              <a:off x="4406" y="1868"/>
              <a:ext cx="54" cy="1"/>
            </a:xfrm>
            <a:prstGeom prst="line">
              <a:avLst/>
            </a:prstGeom>
            <a:noFill/>
            <a:ln w="38100">
              <a:solidFill>
                <a:srgbClr val="00FFFF"/>
              </a:solidFill>
              <a:round/>
              <a:headEnd/>
              <a:tailEnd/>
            </a:ln>
            <a:effectLst/>
          </p:spPr>
          <p:txBody>
            <a:bodyPr/>
            <a:lstStyle/>
            <a:p>
              <a:endParaRPr lang="en-US"/>
            </a:p>
          </p:txBody>
        </p:sp>
        <p:sp>
          <p:nvSpPr>
            <p:cNvPr id="297258" name="Line 298"/>
            <p:cNvSpPr>
              <a:spLocks noChangeShapeType="1"/>
            </p:cNvSpPr>
            <p:nvPr/>
          </p:nvSpPr>
          <p:spPr bwMode="auto">
            <a:xfrm>
              <a:off x="4460" y="1868"/>
              <a:ext cx="54" cy="1"/>
            </a:xfrm>
            <a:prstGeom prst="line">
              <a:avLst/>
            </a:prstGeom>
            <a:noFill/>
            <a:ln w="38100">
              <a:solidFill>
                <a:srgbClr val="00FFFF"/>
              </a:solidFill>
              <a:round/>
              <a:headEnd/>
              <a:tailEnd/>
            </a:ln>
            <a:effectLst/>
          </p:spPr>
          <p:txBody>
            <a:bodyPr/>
            <a:lstStyle/>
            <a:p>
              <a:endParaRPr lang="en-US"/>
            </a:p>
          </p:txBody>
        </p:sp>
        <p:sp>
          <p:nvSpPr>
            <p:cNvPr id="297259" name="Line 299"/>
            <p:cNvSpPr>
              <a:spLocks noChangeShapeType="1"/>
            </p:cNvSpPr>
            <p:nvPr/>
          </p:nvSpPr>
          <p:spPr bwMode="auto">
            <a:xfrm>
              <a:off x="4514" y="1868"/>
              <a:ext cx="54" cy="1"/>
            </a:xfrm>
            <a:prstGeom prst="line">
              <a:avLst/>
            </a:prstGeom>
            <a:noFill/>
            <a:ln w="38100">
              <a:solidFill>
                <a:srgbClr val="00FFFF"/>
              </a:solidFill>
              <a:round/>
              <a:headEnd/>
              <a:tailEnd/>
            </a:ln>
            <a:effectLst/>
          </p:spPr>
          <p:txBody>
            <a:bodyPr/>
            <a:lstStyle/>
            <a:p>
              <a:endParaRPr lang="en-US"/>
            </a:p>
          </p:txBody>
        </p:sp>
        <p:sp>
          <p:nvSpPr>
            <p:cNvPr id="297260" name="Line 300"/>
            <p:cNvSpPr>
              <a:spLocks noChangeShapeType="1"/>
            </p:cNvSpPr>
            <p:nvPr/>
          </p:nvSpPr>
          <p:spPr bwMode="auto">
            <a:xfrm>
              <a:off x="4568" y="1868"/>
              <a:ext cx="54" cy="1"/>
            </a:xfrm>
            <a:prstGeom prst="line">
              <a:avLst/>
            </a:prstGeom>
            <a:noFill/>
            <a:ln w="38100">
              <a:solidFill>
                <a:srgbClr val="00FFFF"/>
              </a:solidFill>
              <a:round/>
              <a:headEnd/>
              <a:tailEnd/>
            </a:ln>
            <a:effectLst/>
          </p:spPr>
          <p:txBody>
            <a:bodyPr/>
            <a:lstStyle/>
            <a:p>
              <a:endParaRPr lang="en-US"/>
            </a:p>
          </p:txBody>
        </p:sp>
        <p:sp>
          <p:nvSpPr>
            <p:cNvPr id="297261" name="Line 301"/>
            <p:cNvSpPr>
              <a:spLocks noChangeShapeType="1"/>
            </p:cNvSpPr>
            <p:nvPr/>
          </p:nvSpPr>
          <p:spPr bwMode="auto">
            <a:xfrm>
              <a:off x="1537" y="1778"/>
              <a:ext cx="54" cy="36"/>
            </a:xfrm>
            <a:prstGeom prst="line">
              <a:avLst/>
            </a:prstGeom>
            <a:noFill/>
            <a:ln w="38100">
              <a:solidFill>
                <a:srgbClr val="800080"/>
              </a:solidFill>
              <a:round/>
              <a:headEnd/>
              <a:tailEnd/>
            </a:ln>
            <a:effectLst/>
          </p:spPr>
          <p:txBody>
            <a:bodyPr/>
            <a:lstStyle/>
            <a:p>
              <a:endParaRPr lang="en-US"/>
            </a:p>
          </p:txBody>
        </p:sp>
        <p:sp>
          <p:nvSpPr>
            <p:cNvPr id="297262" name="Line 302"/>
            <p:cNvSpPr>
              <a:spLocks noChangeShapeType="1"/>
            </p:cNvSpPr>
            <p:nvPr/>
          </p:nvSpPr>
          <p:spPr bwMode="auto">
            <a:xfrm>
              <a:off x="1591" y="1814"/>
              <a:ext cx="54" cy="30"/>
            </a:xfrm>
            <a:prstGeom prst="line">
              <a:avLst/>
            </a:prstGeom>
            <a:noFill/>
            <a:ln w="38100">
              <a:solidFill>
                <a:srgbClr val="800080"/>
              </a:solidFill>
              <a:round/>
              <a:headEnd/>
              <a:tailEnd/>
            </a:ln>
            <a:effectLst/>
          </p:spPr>
          <p:txBody>
            <a:bodyPr/>
            <a:lstStyle/>
            <a:p>
              <a:endParaRPr lang="en-US"/>
            </a:p>
          </p:txBody>
        </p:sp>
        <p:sp>
          <p:nvSpPr>
            <p:cNvPr id="297263" name="Line 303"/>
            <p:cNvSpPr>
              <a:spLocks noChangeShapeType="1"/>
            </p:cNvSpPr>
            <p:nvPr/>
          </p:nvSpPr>
          <p:spPr bwMode="auto">
            <a:xfrm>
              <a:off x="1645" y="1844"/>
              <a:ext cx="54" cy="30"/>
            </a:xfrm>
            <a:prstGeom prst="line">
              <a:avLst/>
            </a:prstGeom>
            <a:noFill/>
            <a:ln w="38100">
              <a:solidFill>
                <a:srgbClr val="800080"/>
              </a:solidFill>
              <a:round/>
              <a:headEnd/>
              <a:tailEnd/>
            </a:ln>
            <a:effectLst/>
          </p:spPr>
          <p:txBody>
            <a:bodyPr/>
            <a:lstStyle/>
            <a:p>
              <a:endParaRPr lang="en-US"/>
            </a:p>
          </p:txBody>
        </p:sp>
        <p:sp>
          <p:nvSpPr>
            <p:cNvPr id="297264" name="Line 304"/>
            <p:cNvSpPr>
              <a:spLocks noChangeShapeType="1"/>
            </p:cNvSpPr>
            <p:nvPr/>
          </p:nvSpPr>
          <p:spPr bwMode="auto">
            <a:xfrm>
              <a:off x="1699" y="1874"/>
              <a:ext cx="54" cy="24"/>
            </a:xfrm>
            <a:prstGeom prst="line">
              <a:avLst/>
            </a:prstGeom>
            <a:noFill/>
            <a:ln w="38100">
              <a:solidFill>
                <a:srgbClr val="800080"/>
              </a:solidFill>
              <a:round/>
              <a:headEnd/>
              <a:tailEnd/>
            </a:ln>
            <a:effectLst/>
          </p:spPr>
          <p:txBody>
            <a:bodyPr/>
            <a:lstStyle/>
            <a:p>
              <a:endParaRPr lang="en-US"/>
            </a:p>
          </p:txBody>
        </p:sp>
        <p:sp>
          <p:nvSpPr>
            <p:cNvPr id="297265" name="Line 305"/>
            <p:cNvSpPr>
              <a:spLocks noChangeShapeType="1"/>
            </p:cNvSpPr>
            <p:nvPr/>
          </p:nvSpPr>
          <p:spPr bwMode="auto">
            <a:xfrm>
              <a:off x="1753" y="1898"/>
              <a:ext cx="54" cy="18"/>
            </a:xfrm>
            <a:prstGeom prst="line">
              <a:avLst/>
            </a:prstGeom>
            <a:noFill/>
            <a:ln w="38100">
              <a:solidFill>
                <a:srgbClr val="800080"/>
              </a:solidFill>
              <a:round/>
              <a:headEnd/>
              <a:tailEnd/>
            </a:ln>
            <a:effectLst/>
          </p:spPr>
          <p:txBody>
            <a:bodyPr/>
            <a:lstStyle/>
            <a:p>
              <a:endParaRPr lang="en-US"/>
            </a:p>
          </p:txBody>
        </p:sp>
        <p:sp>
          <p:nvSpPr>
            <p:cNvPr id="297266" name="Line 306"/>
            <p:cNvSpPr>
              <a:spLocks noChangeShapeType="1"/>
            </p:cNvSpPr>
            <p:nvPr/>
          </p:nvSpPr>
          <p:spPr bwMode="auto">
            <a:xfrm>
              <a:off x="1807" y="1916"/>
              <a:ext cx="48" cy="18"/>
            </a:xfrm>
            <a:prstGeom prst="line">
              <a:avLst/>
            </a:prstGeom>
            <a:noFill/>
            <a:ln w="38100">
              <a:solidFill>
                <a:srgbClr val="800080"/>
              </a:solidFill>
              <a:round/>
              <a:headEnd/>
              <a:tailEnd/>
            </a:ln>
            <a:effectLst/>
          </p:spPr>
          <p:txBody>
            <a:bodyPr/>
            <a:lstStyle/>
            <a:p>
              <a:endParaRPr lang="en-US"/>
            </a:p>
          </p:txBody>
        </p:sp>
        <p:sp>
          <p:nvSpPr>
            <p:cNvPr id="297267" name="Line 307"/>
            <p:cNvSpPr>
              <a:spLocks noChangeShapeType="1"/>
            </p:cNvSpPr>
            <p:nvPr/>
          </p:nvSpPr>
          <p:spPr bwMode="auto">
            <a:xfrm>
              <a:off x="1855" y="1934"/>
              <a:ext cx="54" cy="18"/>
            </a:xfrm>
            <a:prstGeom prst="line">
              <a:avLst/>
            </a:prstGeom>
            <a:noFill/>
            <a:ln w="38100">
              <a:solidFill>
                <a:srgbClr val="800080"/>
              </a:solidFill>
              <a:round/>
              <a:headEnd/>
              <a:tailEnd/>
            </a:ln>
            <a:effectLst/>
          </p:spPr>
          <p:txBody>
            <a:bodyPr/>
            <a:lstStyle/>
            <a:p>
              <a:endParaRPr lang="en-US"/>
            </a:p>
          </p:txBody>
        </p:sp>
        <p:sp>
          <p:nvSpPr>
            <p:cNvPr id="297268" name="Line 308"/>
            <p:cNvSpPr>
              <a:spLocks noChangeShapeType="1"/>
            </p:cNvSpPr>
            <p:nvPr/>
          </p:nvSpPr>
          <p:spPr bwMode="auto">
            <a:xfrm>
              <a:off x="1909" y="1952"/>
              <a:ext cx="54" cy="12"/>
            </a:xfrm>
            <a:prstGeom prst="line">
              <a:avLst/>
            </a:prstGeom>
            <a:noFill/>
            <a:ln w="38100">
              <a:solidFill>
                <a:srgbClr val="800080"/>
              </a:solidFill>
              <a:round/>
              <a:headEnd/>
              <a:tailEnd/>
            </a:ln>
            <a:effectLst/>
          </p:spPr>
          <p:txBody>
            <a:bodyPr/>
            <a:lstStyle/>
            <a:p>
              <a:endParaRPr lang="en-US"/>
            </a:p>
          </p:txBody>
        </p:sp>
        <p:sp>
          <p:nvSpPr>
            <p:cNvPr id="297269" name="Line 309"/>
            <p:cNvSpPr>
              <a:spLocks noChangeShapeType="1"/>
            </p:cNvSpPr>
            <p:nvPr/>
          </p:nvSpPr>
          <p:spPr bwMode="auto">
            <a:xfrm>
              <a:off x="1963" y="1964"/>
              <a:ext cx="54" cy="12"/>
            </a:xfrm>
            <a:prstGeom prst="line">
              <a:avLst/>
            </a:prstGeom>
            <a:noFill/>
            <a:ln w="38100">
              <a:solidFill>
                <a:srgbClr val="800080"/>
              </a:solidFill>
              <a:round/>
              <a:headEnd/>
              <a:tailEnd/>
            </a:ln>
            <a:effectLst/>
          </p:spPr>
          <p:txBody>
            <a:bodyPr/>
            <a:lstStyle/>
            <a:p>
              <a:endParaRPr lang="en-US"/>
            </a:p>
          </p:txBody>
        </p:sp>
        <p:sp>
          <p:nvSpPr>
            <p:cNvPr id="297270" name="Line 310"/>
            <p:cNvSpPr>
              <a:spLocks noChangeShapeType="1"/>
            </p:cNvSpPr>
            <p:nvPr/>
          </p:nvSpPr>
          <p:spPr bwMode="auto">
            <a:xfrm>
              <a:off x="2017" y="1976"/>
              <a:ext cx="54" cy="12"/>
            </a:xfrm>
            <a:prstGeom prst="line">
              <a:avLst/>
            </a:prstGeom>
            <a:noFill/>
            <a:ln w="38100">
              <a:solidFill>
                <a:srgbClr val="800080"/>
              </a:solidFill>
              <a:round/>
              <a:headEnd/>
              <a:tailEnd/>
            </a:ln>
            <a:effectLst/>
          </p:spPr>
          <p:txBody>
            <a:bodyPr/>
            <a:lstStyle/>
            <a:p>
              <a:endParaRPr lang="en-US"/>
            </a:p>
          </p:txBody>
        </p:sp>
        <p:sp>
          <p:nvSpPr>
            <p:cNvPr id="297271" name="Line 311"/>
            <p:cNvSpPr>
              <a:spLocks noChangeShapeType="1"/>
            </p:cNvSpPr>
            <p:nvPr/>
          </p:nvSpPr>
          <p:spPr bwMode="auto">
            <a:xfrm>
              <a:off x="2071" y="1988"/>
              <a:ext cx="54" cy="6"/>
            </a:xfrm>
            <a:prstGeom prst="line">
              <a:avLst/>
            </a:prstGeom>
            <a:noFill/>
            <a:ln w="38100">
              <a:solidFill>
                <a:srgbClr val="800080"/>
              </a:solidFill>
              <a:round/>
              <a:headEnd/>
              <a:tailEnd/>
            </a:ln>
            <a:effectLst/>
          </p:spPr>
          <p:txBody>
            <a:bodyPr/>
            <a:lstStyle/>
            <a:p>
              <a:endParaRPr lang="en-US"/>
            </a:p>
          </p:txBody>
        </p:sp>
        <p:sp>
          <p:nvSpPr>
            <p:cNvPr id="297272" name="Line 312"/>
            <p:cNvSpPr>
              <a:spLocks noChangeShapeType="1"/>
            </p:cNvSpPr>
            <p:nvPr/>
          </p:nvSpPr>
          <p:spPr bwMode="auto">
            <a:xfrm>
              <a:off x="2125" y="1994"/>
              <a:ext cx="54" cy="12"/>
            </a:xfrm>
            <a:prstGeom prst="line">
              <a:avLst/>
            </a:prstGeom>
            <a:noFill/>
            <a:ln w="38100">
              <a:solidFill>
                <a:srgbClr val="800080"/>
              </a:solidFill>
              <a:round/>
              <a:headEnd/>
              <a:tailEnd/>
            </a:ln>
            <a:effectLst/>
          </p:spPr>
          <p:txBody>
            <a:bodyPr/>
            <a:lstStyle/>
            <a:p>
              <a:endParaRPr lang="en-US"/>
            </a:p>
          </p:txBody>
        </p:sp>
        <p:sp>
          <p:nvSpPr>
            <p:cNvPr id="297273" name="Line 313"/>
            <p:cNvSpPr>
              <a:spLocks noChangeShapeType="1"/>
            </p:cNvSpPr>
            <p:nvPr/>
          </p:nvSpPr>
          <p:spPr bwMode="auto">
            <a:xfrm>
              <a:off x="2179" y="2006"/>
              <a:ext cx="48" cy="6"/>
            </a:xfrm>
            <a:prstGeom prst="line">
              <a:avLst/>
            </a:prstGeom>
            <a:noFill/>
            <a:ln w="38100">
              <a:solidFill>
                <a:srgbClr val="800080"/>
              </a:solidFill>
              <a:round/>
              <a:headEnd/>
              <a:tailEnd/>
            </a:ln>
            <a:effectLst/>
          </p:spPr>
          <p:txBody>
            <a:bodyPr/>
            <a:lstStyle/>
            <a:p>
              <a:endParaRPr lang="en-US"/>
            </a:p>
          </p:txBody>
        </p:sp>
        <p:sp>
          <p:nvSpPr>
            <p:cNvPr id="297274" name="Line 314"/>
            <p:cNvSpPr>
              <a:spLocks noChangeShapeType="1"/>
            </p:cNvSpPr>
            <p:nvPr/>
          </p:nvSpPr>
          <p:spPr bwMode="auto">
            <a:xfrm>
              <a:off x="2227" y="2012"/>
              <a:ext cx="54" cy="6"/>
            </a:xfrm>
            <a:prstGeom prst="line">
              <a:avLst/>
            </a:prstGeom>
            <a:noFill/>
            <a:ln w="38100">
              <a:solidFill>
                <a:srgbClr val="800080"/>
              </a:solidFill>
              <a:round/>
              <a:headEnd/>
              <a:tailEnd/>
            </a:ln>
            <a:effectLst/>
          </p:spPr>
          <p:txBody>
            <a:bodyPr/>
            <a:lstStyle/>
            <a:p>
              <a:endParaRPr lang="en-US"/>
            </a:p>
          </p:txBody>
        </p:sp>
        <p:sp>
          <p:nvSpPr>
            <p:cNvPr id="297275" name="Line 315"/>
            <p:cNvSpPr>
              <a:spLocks noChangeShapeType="1"/>
            </p:cNvSpPr>
            <p:nvPr/>
          </p:nvSpPr>
          <p:spPr bwMode="auto">
            <a:xfrm>
              <a:off x="2281" y="2018"/>
              <a:ext cx="54" cy="6"/>
            </a:xfrm>
            <a:prstGeom prst="line">
              <a:avLst/>
            </a:prstGeom>
            <a:noFill/>
            <a:ln w="38100">
              <a:solidFill>
                <a:srgbClr val="800080"/>
              </a:solidFill>
              <a:round/>
              <a:headEnd/>
              <a:tailEnd/>
            </a:ln>
            <a:effectLst/>
          </p:spPr>
          <p:txBody>
            <a:bodyPr/>
            <a:lstStyle/>
            <a:p>
              <a:endParaRPr lang="en-US"/>
            </a:p>
          </p:txBody>
        </p:sp>
        <p:sp>
          <p:nvSpPr>
            <p:cNvPr id="297276" name="Line 316"/>
            <p:cNvSpPr>
              <a:spLocks noChangeShapeType="1"/>
            </p:cNvSpPr>
            <p:nvPr/>
          </p:nvSpPr>
          <p:spPr bwMode="auto">
            <a:xfrm>
              <a:off x="2335" y="2024"/>
              <a:ext cx="54" cy="1"/>
            </a:xfrm>
            <a:prstGeom prst="line">
              <a:avLst/>
            </a:prstGeom>
            <a:noFill/>
            <a:ln w="38100">
              <a:solidFill>
                <a:srgbClr val="800080"/>
              </a:solidFill>
              <a:round/>
              <a:headEnd/>
              <a:tailEnd/>
            </a:ln>
            <a:effectLst/>
          </p:spPr>
          <p:txBody>
            <a:bodyPr/>
            <a:lstStyle/>
            <a:p>
              <a:endParaRPr lang="en-US"/>
            </a:p>
          </p:txBody>
        </p:sp>
        <p:sp>
          <p:nvSpPr>
            <p:cNvPr id="297277" name="Freeform 317"/>
            <p:cNvSpPr>
              <a:spLocks/>
            </p:cNvSpPr>
            <p:nvPr/>
          </p:nvSpPr>
          <p:spPr bwMode="auto">
            <a:xfrm>
              <a:off x="2389" y="202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78" name="Line 318"/>
            <p:cNvSpPr>
              <a:spLocks noChangeShapeType="1"/>
            </p:cNvSpPr>
            <p:nvPr/>
          </p:nvSpPr>
          <p:spPr bwMode="auto">
            <a:xfrm>
              <a:off x="2443" y="2030"/>
              <a:ext cx="54" cy="1"/>
            </a:xfrm>
            <a:prstGeom prst="line">
              <a:avLst/>
            </a:prstGeom>
            <a:noFill/>
            <a:ln w="38100">
              <a:solidFill>
                <a:srgbClr val="800080"/>
              </a:solidFill>
              <a:round/>
              <a:headEnd/>
              <a:tailEnd/>
            </a:ln>
            <a:effectLst/>
          </p:spPr>
          <p:txBody>
            <a:bodyPr/>
            <a:lstStyle/>
            <a:p>
              <a:endParaRPr lang="en-US"/>
            </a:p>
          </p:txBody>
        </p:sp>
        <p:sp>
          <p:nvSpPr>
            <p:cNvPr id="297279" name="Freeform 319"/>
            <p:cNvSpPr>
              <a:spLocks/>
            </p:cNvSpPr>
            <p:nvPr/>
          </p:nvSpPr>
          <p:spPr bwMode="auto">
            <a:xfrm>
              <a:off x="2497" y="203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0" name="Line 320"/>
            <p:cNvSpPr>
              <a:spLocks noChangeShapeType="1"/>
            </p:cNvSpPr>
            <p:nvPr/>
          </p:nvSpPr>
          <p:spPr bwMode="auto">
            <a:xfrm>
              <a:off x="2551" y="2036"/>
              <a:ext cx="48" cy="1"/>
            </a:xfrm>
            <a:prstGeom prst="line">
              <a:avLst/>
            </a:prstGeom>
            <a:noFill/>
            <a:ln w="38100">
              <a:solidFill>
                <a:srgbClr val="800080"/>
              </a:solidFill>
              <a:round/>
              <a:headEnd/>
              <a:tailEnd/>
            </a:ln>
            <a:effectLst/>
          </p:spPr>
          <p:txBody>
            <a:bodyPr/>
            <a:lstStyle/>
            <a:p>
              <a:endParaRPr lang="en-US"/>
            </a:p>
          </p:txBody>
        </p:sp>
        <p:sp>
          <p:nvSpPr>
            <p:cNvPr id="297281" name="Freeform 321"/>
            <p:cNvSpPr>
              <a:spLocks/>
            </p:cNvSpPr>
            <p:nvPr/>
          </p:nvSpPr>
          <p:spPr bwMode="auto">
            <a:xfrm>
              <a:off x="2599" y="203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2" name="Line 322"/>
            <p:cNvSpPr>
              <a:spLocks noChangeShapeType="1"/>
            </p:cNvSpPr>
            <p:nvPr/>
          </p:nvSpPr>
          <p:spPr bwMode="auto">
            <a:xfrm>
              <a:off x="2653" y="2042"/>
              <a:ext cx="54" cy="1"/>
            </a:xfrm>
            <a:prstGeom prst="line">
              <a:avLst/>
            </a:prstGeom>
            <a:noFill/>
            <a:ln w="38100">
              <a:solidFill>
                <a:srgbClr val="800080"/>
              </a:solidFill>
              <a:round/>
              <a:headEnd/>
              <a:tailEnd/>
            </a:ln>
            <a:effectLst/>
          </p:spPr>
          <p:txBody>
            <a:bodyPr/>
            <a:lstStyle/>
            <a:p>
              <a:endParaRPr lang="en-US"/>
            </a:p>
          </p:txBody>
        </p:sp>
        <p:sp>
          <p:nvSpPr>
            <p:cNvPr id="297283" name="Line 323"/>
            <p:cNvSpPr>
              <a:spLocks noChangeShapeType="1"/>
            </p:cNvSpPr>
            <p:nvPr/>
          </p:nvSpPr>
          <p:spPr bwMode="auto">
            <a:xfrm>
              <a:off x="2707" y="2042"/>
              <a:ext cx="54" cy="1"/>
            </a:xfrm>
            <a:prstGeom prst="line">
              <a:avLst/>
            </a:prstGeom>
            <a:noFill/>
            <a:ln w="38100">
              <a:solidFill>
                <a:srgbClr val="800080"/>
              </a:solidFill>
              <a:round/>
              <a:headEnd/>
              <a:tailEnd/>
            </a:ln>
            <a:effectLst/>
          </p:spPr>
          <p:txBody>
            <a:bodyPr/>
            <a:lstStyle/>
            <a:p>
              <a:endParaRPr lang="en-US"/>
            </a:p>
          </p:txBody>
        </p:sp>
        <p:sp>
          <p:nvSpPr>
            <p:cNvPr id="297284" name="Line 324"/>
            <p:cNvSpPr>
              <a:spLocks noChangeShapeType="1"/>
            </p:cNvSpPr>
            <p:nvPr/>
          </p:nvSpPr>
          <p:spPr bwMode="auto">
            <a:xfrm>
              <a:off x="2761" y="2042"/>
              <a:ext cx="54" cy="1"/>
            </a:xfrm>
            <a:prstGeom prst="line">
              <a:avLst/>
            </a:prstGeom>
            <a:noFill/>
            <a:ln w="38100">
              <a:solidFill>
                <a:srgbClr val="800080"/>
              </a:solidFill>
              <a:round/>
              <a:headEnd/>
              <a:tailEnd/>
            </a:ln>
            <a:effectLst/>
          </p:spPr>
          <p:txBody>
            <a:bodyPr/>
            <a:lstStyle/>
            <a:p>
              <a:endParaRPr lang="en-US"/>
            </a:p>
          </p:txBody>
        </p:sp>
        <p:sp>
          <p:nvSpPr>
            <p:cNvPr id="297285" name="Line 325"/>
            <p:cNvSpPr>
              <a:spLocks noChangeShapeType="1"/>
            </p:cNvSpPr>
            <p:nvPr/>
          </p:nvSpPr>
          <p:spPr bwMode="auto">
            <a:xfrm>
              <a:off x="2815" y="2042"/>
              <a:ext cx="54" cy="1"/>
            </a:xfrm>
            <a:prstGeom prst="line">
              <a:avLst/>
            </a:prstGeom>
            <a:noFill/>
            <a:ln w="38100">
              <a:solidFill>
                <a:srgbClr val="800080"/>
              </a:solidFill>
              <a:round/>
              <a:headEnd/>
              <a:tailEnd/>
            </a:ln>
            <a:effectLst/>
          </p:spPr>
          <p:txBody>
            <a:bodyPr/>
            <a:lstStyle/>
            <a:p>
              <a:endParaRPr lang="en-US"/>
            </a:p>
          </p:txBody>
        </p:sp>
        <p:sp>
          <p:nvSpPr>
            <p:cNvPr id="297286" name="Freeform 326"/>
            <p:cNvSpPr>
              <a:spLocks/>
            </p:cNvSpPr>
            <p:nvPr/>
          </p:nvSpPr>
          <p:spPr bwMode="auto">
            <a:xfrm>
              <a:off x="2869" y="20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800080"/>
              </a:solidFill>
              <a:prstDash val="solid"/>
              <a:round/>
              <a:headEnd/>
              <a:tailEnd/>
            </a:ln>
            <a:effectLst/>
          </p:spPr>
          <p:txBody>
            <a:bodyPr/>
            <a:lstStyle/>
            <a:p>
              <a:endParaRPr lang="en-US"/>
            </a:p>
          </p:txBody>
        </p:sp>
        <p:sp>
          <p:nvSpPr>
            <p:cNvPr id="297287" name="Line 327"/>
            <p:cNvSpPr>
              <a:spLocks noChangeShapeType="1"/>
            </p:cNvSpPr>
            <p:nvPr/>
          </p:nvSpPr>
          <p:spPr bwMode="auto">
            <a:xfrm>
              <a:off x="2924" y="2048"/>
              <a:ext cx="48" cy="1"/>
            </a:xfrm>
            <a:prstGeom prst="line">
              <a:avLst/>
            </a:prstGeom>
            <a:noFill/>
            <a:ln w="38100">
              <a:solidFill>
                <a:srgbClr val="800080"/>
              </a:solidFill>
              <a:round/>
              <a:headEnd/>
              <a:tailEnd/>
            </a:ln>
            <a:effectLst/>
          </p:spPr>
          <p:txBody>
            <a:bodyPr/>
            <a:lstStyle/>
            <a:p>
              <a:endParaRPr lang="en-US"/>
            </a:p>
          </p:txBody>
        </p:sp>
        <p:sp>
          <p:nvSpPr>
            <p:cNvPr id="297288" name="Line 328"/>
            <p:cNvSpPr>
              <a:spLocks noChangeShapeType="1"/>
            </p:cNvSpPr>
            <p:nvPr/>
          </p:nvSpPr>
          <p:spPr bwMode="auto">
            <a:xfrm>
              <a:off x="2972" y="2048"/>
              <a:ext cx="54" cy="1"/>
            </a:xfrm>
            <a:prstGeom prst="line">
              <a:avLst/>
            </a:prstGeom>
            <a:noFill/>
            <a:ln w="38100">
              <a:solidFill>
                <a:srgbClr val="800080"/>
              </a:solidFill>
              <a:round/>
              <a:headEnd/>
              <a:tailEnd/>
            </a:ln>
            <a:effectLst/>
          </p:spPr>
          <p:txBody>
            <a:bodyPr/>
            <a:lstStyle/>
            <a:p>
              <a:endParaRPr lang="en-US"/>
            </a:p>
          </p:txBody>
        </p:sp>
        <p:sp>
          <p:nvSpPr>
            <p:cNvPr id="297289" name="Line 329"/>
            <p:cNvSpPr>
              <a:spLocks noChangeShapeType="1"/>
            </p:cNvSpPr>
            <p:nvPr/>
          </p:nvSpPr>
          <p:spPr bwMode="auto">
            <a:xfrm>
              <a:off x="3026" y="2048"/>
              <a:ext cx="54" cy="1"/>
            </a:xfrm>
            <a:prstGeom prst="line">
              <a:avLst/>
            </a:prstGeom>
            <a:noFill/>
            <a:ln w="38100">
              <a:solidFill>
                <a:srgbClr val="800080"/>
              </a:solidFill>
              <a:round/>
              <a:headEnd/>
              <a:tailEnd/>
            </a:ln>
            <a:effectLst/>
          </p:spPr>
          <p:txBody>
            <a:bodyPr/>
            <a:lstStyle/>
            <a:p>
              <a:endParaRPr lang="en-US"/>
            </a:p>
          </p:txBody>
        </p:sp>
        <p:sp>
          <p:nvSpPr>
            <p:cNvPr id="297290" name="Line 330"/>
            <p:cNvSpPr>
              <a:spLocks noChangeShapeType="1"/>
            </p:cNvSpPr>
            <p:nvPr/>
          </p:nvSpPr>
          <p:spPr bwMode="auto">
            <a:xfrm>
              <a:off x="3080" y="2048"/>
              <a:ext cx="54" cy="1"/>
            </a:xfrm>
            <a:prstGeom prst="line">
              <a:avLst/>
            </a:prstGeom>
            <a:noFill/>
            <a:ln w="38100">
              <a:solidFill>
                <a:srgbClr val="800080"/>
              </a:solidFill>
              <a:round/>
              <a:headEnd/>
              <a:tailEnd/>
            </a:ln>
            <a:effectLst/>
          </p:spPr>
          <p:txBody>
            <a:bodyPr/>
            <a:lstStyle/>
            <a:p>
              <a:endParaRPr lang="en-US"/>
            </a:p>
          </p:txBody>
        </p:sp>
        <p:sp>
          <p:nvSpPr>
            <p:cNvPr id="297291" name="Line 331"/>
            <p:cNvSpPr>
              <a:spLocks noChangeShapeType="1"/>
            </p:cNvSpPr>
            <p:nvPr/>
          </p:nvSpPr>
          <p:spPr bwMode="auto">
            <a:xfrm>
              <a:off x="3134" y="2048"/>
              <a:ext cx="54" cy="1"/>
            </a:xfrm>
            <a:prstGeom prst="line">
              <a:avLst/>
            </a:prstGeom>
            <a:noFill/>
            <a:ln w="38100">
              <a:solidFill>
                <a:srgbClr val="800080"/>
              </a:solidFill>
              <a:round/>
              <a:headEnd/>
              <a:tailEnd/>
            </a:ln>
            <a:effectLst/>
          </p:spPr>
          <p:txBody>
            <a:bodyPr/>
            <a:lstStyle/>
            <a:p>
              <a:endParaRPr lang="en-US"/>
            </a:p>
          </p:txBody>
        </p:sp>
        <p:sp>
          <p:nvSpPr>
            <p:cNvPr id="297292" name="Line 332"/>
            <p:cNvSpPr>
              <a:spLocks noChangeShapeType="1"/>
            </p:cNvSpPr>
            <p:nvPr/>
          </p:nvSpPr>
          <p:spPr bwMode="auto">
            <a:xfrm>
              <a:off x="3188" y="2048"/>
              <a:ext cx="54" cy="1"/>
            </a:xfrm>
            <a:prstGeom prst="line">
              <a:avLst/>
            </a:prstGeom>
            <a:noFill/>
            <a:ln w="38100">
              <a:solidFill>
                <a:srgbClr val="800080"/>
              </a:solidFill>
              <a:round/>
              <a:headEnd/>
              <a:tailEnd/>
            </a:ln>
            <a:effectLst/>
          </p:spPr>
          <p:txBody>
            <a:bodyPr/>
            <a:lstStyle/>
            <a:p>
              <a:endParaRPr lang="en-US"/>
            </a:p>
          </p:txBody>
        </p:sp>
        <p:sp>
          <p:nvSpPr>
            <p:cNvPr id="297293" name="Line 333"/>
            <p:cNvSpPr>
              <a:spLocks noChangeShapeType="1"/>
            </p:cNvSpPr>
            <p:nvPr/>
          </p:nvSpPr>
          <p:spPr bwMode="auto">
            <a:xfrm>
              <a:off x="3242" y="2048"/>
              <a:ext cx="48" cy="1"/>
            </a:xfrm>
            <a:prstGeom prst="line">
              <a:avLst/>
            </a:prstGeom>
            <a:noFill/>
            <a:ln w="38100">
              <a:solidFill>
                <a:srgbClr val="800080"/>
              </a:solidFill>
              <a:round/>
              <a:headEnd/>
              <a:tailEnd/>
            </a:ln>
            <a:effectLst/>
          </p:spPr>
          <p:txBody>
            <a:bodyPr/>
            <a:lstStyle/>
            <a:p>
              <a:endParaRPr lang="en-US"/>
            </a:p>
          </p:txBody>
        </p:sp>
        <p:sp>
          <p:nvSpPr>
            <p:cNvPr id="297294" name="Line 334"/>
            <p:cNvSpPr>
              <a:spLocks noChangeShapeType="1"/>
            </p:cNvSpPr>
            <p:nvPr/>
          </p:nvSpPr>
          <p:spPr bwMode="auto">
            <a:xfrm>
              <a:off x="3290" y="2048"/>
              <a:ext cx="54" cy="1"/>
            </a:xfrm>
            <a:prstGeom prst="line">
              <a:avLst/>
            </a:prstGeom>
            <a:noFill/>
            <a:ln w="38100">
              <a:solidFill>
                <a:srgbClr val="800080"/>
              </a:solidFill>
              <a:round/>
              <a:headEnd/>
              <a:tailEnd/>
            </a:ln>
            <a:effectLst/>
          </p:spPr>
          <p:txBody>
            <a:bodyPr/>
            <a:lstStyle/>
            <a:p>
              <a:endParaRPr lang="en-US"/>
            </a:p>
          </p:txBody>
        </p:sp>
        <p:sp>
          <p:nvSpPr>
            <p:cNvPr id="297295" name="Line 335"/>
            <p:cNvSpPr>
              <a:spLocks noChangeShapeType="1"/>
            </p:cNvSpPr>
            <p:nvPr/>
          </p:nvSpPr>
          <p:spPr bwMode="auto">
            <a:xfrm>
              <a:off x="3344" y="2048"/>
              <a:ext cx="54" cy="1"/>
            </a:xfrm>
            <a:prstGeom prst="line">
              <a:avLst/>
            </a:prstGeom>
            <a:noFill/>
            <a:ln w="38100">
              <a:solidFill>
                <a:srgbClr val="800080"/>
              </a:solidFill>
              <a:round/>
              <a:headEnd/>
              <a:tailEnd/>
            </a:ln>
            <a:effectLst/>
          </p:spPr>
          <p:txBody>
            <a:bodyPr/>
            <a:lstStyle/>
            <a:p>
              <a:endParaRPr lang="en-US"/>
            </a:p>
          </p:txBody>
        </p:sp>
        <p:sp>
          <p:nvSpPr>
            <p:cNvPr id="297296" name="Line 336"/>
            <p:cNvSpPr>
              <a:spLocks noChangeShapeType="1"/>
            </p:cNvSpPr>
            <p:nvPr/>
          </p:nvSpPr>
          <p:spPr bwMode="auto">
            <a:xfrm>
              <a:off x="3398" y="2048"/>
              <a:ext cx="54" cy="1"/>
            </a:xfrm>
            <a:prstGeom prst="line">
              <a:avLst/>
            </a:prstGeom>
            <a:noFill/>
            <a:ln w="38100">
              <a:solidFill>
                <a:srgbClr val="800080"/>
              </a:solidFill>
              <a:round/>
              <a:headEnd/>
              <a:tailEnd/>
            </a:ln>
            <a:effectLst/>
          </p:spPr>
          <p:txBody>
            <a:bodyPr/>
            <a:lstStyle/>
            <a:p>
              <a:endParaRPr lang="en-US"/>
            </a:p>
          </p:txBody>
        </p:sp>
        <p:sp>
          <p:nvSpPr>
            <p:cNvPr id="297297" name="Line 337"/>
            <p:cNvSpPr>
              <a:spLocks noChangeShapeType="1"/>
            </p:cNvSpPr>
            <p:nvPr/>
          </p:nvSpPr>
          <p:spPr bwMode="auto">
            <a:xfrm>
              <a:off x="3452" y="2048"/>
              <a:ext cx="54" cy="1"/>
            </a:xfrm>
            <a:prstGeom prst="line">
              <a:avLst/>
            </a:prstGeom>
            <a:noFill/>
            <a:ln w="38100">
              <a:solidFill>
                <a:srgbClr val="800080"/>
              </a:solidFill>
              <a:round/>
              <a:headEnd/>
              <a:tailEnd/>
            </a:ln>
            <a:effectLst/>
          </p:spPr>
          <p:txBody>
            <a:bodyPr/>
            <a:lstStyle/>
            <a:p>
              <a:endParaRPr lang="en-US"/>
            </a:p>
          </p:txBody>
        </p:sp>
        <p:sp>
          <p:nvSpPr>
            <p:cNvPr id="297298" name="Line 338"/>
            <p:cNvSpPr>
              <a:spLocks noChangeShapeType="1"/>
            </p:cNvSpPr>
            <p:nvPr/>
          </p:nvSpPr>
          <p:spPr bwMode="auto">
            <a:xfrm>
              <a:off x="3506" y="2048"/>
              <a:ext cx="54" cy="1"/>
            </a:xfrm>
            <a:prstGeom prst="line">
              <a:avLst/>
            </a:prstGeom>
            <a:noFill/>
            <a:ln w="38100">
              <a:solidFill>
                <a:srgbClr val="800080"/>
              </a:solidFill>
              <a:round/>
              <a:headEnd/>
              <a:tailEnd/>
            </a:ln>
            <a:effectLst/>
          </p:spPr>
          <p:txBody>
            <a:bodyPr/>
            <a:lstStyle/>
            <a:p>
              <a:endParaRPr lang="en-US"/>
            </a:p>
          </p:txBody>
        </p:sp>
        <p:sp>
          <p:nvSpPr>
            <p:cNvPr id="297299" name="Line 339"/>
            <p:cNvSpPr>
              <a:spLocks noChangeShapeType="1"/>
            </p:cNvSpPr>
            <p:nvPr/>
          </p:nvSpPr>
          <p:spPr bwMode="auto">
            <a:xfrm>
              <a:off x="3560" y="2048"/>
              <a:ext cx="54" cy="1"/>
            </a:xfrm>
            <a:prstGeom prst="line">
              <a:avLst/>
            </a:prstGeom>
            <a:noFill/>
            <a:ln w="38100">
              <a:solidFill>
                <a:srgbClr val="800080"/>
              </a:solidFill>
              <a:round/>
              <a:headEnd/>
              <a:tailEnd/>
            </a:ln>
            <a:effectLst/>
          </p:spPr>
          <p:txBody>
            <a:bodyPr/>
            <a:lstStyle/>
            <a:p>
              <a:endParaRPr lang="en-US"/>
            </a:p>
          </p:txBody>
        </p:sp>
        <p:sp>
          <p:nvSpPr>
            <p:cNvPr id="297300" name="Line 340"/>
            <p:cNvSpPr>
              <a:spLocks noChangeShapeType="1"/>
            </p:cNvSpPr>
            <p:nvPr/>
          </p:nvSpPr>
          <p:spPr bwMode="auto">
            <a:xfrm>
              <a:off x="3614" y="2048"/>
              <a:ext cx="48" cy="1"/>
            </a:xfrm>
            <a:prstGeom prst="line">
              <a:avLst/>
            </a:prstGeom>
            <a:noFill/>
            <a:ln w="38100">
              <a:solidFill>
                <a:srgbClr val="800080"/>
              </a:solidFill>
              <a:round/>
              <a:headEnd/>
              <a:tailEnd/>
            </a:ln>
            <a:effectLst/>
          </p:spPr>
          <p:txBody>
            <a:bodyPr/>
            <a:lstStyle/>
            <a:p>
              <a:endParaRPr lang="en-US"/>
            </a:p>
          </p:txBody>
        </p:sp>
        <p:sp>
          <p:nvSpPr>
            <p:cNvPr id="297301" name="Line 341"/>
            <p:cNvSpPr>
              <a:spLocks noChangeShapeType="1"/>
            </p:cNvSpPr>
            <p:nvPr/>
          </p:nvSpPr>
          <p:spPr bwMode="auto">
            <a:xfrm>
              <a:off x="3662" y="2048"/>
              <a:ext cx="54" cy="1"/>
            </a:xfrm>
            <a:prstGeom prst="line">
              <a:avLst/>
            </a:prstGeom>
            <a:noFill/>
            <a:ln w="38100">
              <a:solidFill>
                <a:srgbClr val="800080"/>
              </a:solidFill>
              <a:round/>
              <a:headEnd/>
              <a:tailEnd/>
            </a:ln>
            <a:effectLst/>
          </p:spPr>
          <p:txBody>
            <a:bodyPr/>
            <a:lstStyle/>
            <a:p>
              <a:endParaRPr lang="en-US"/>
            </a:p>
          </p:txBody>
        </p:sp>
        <p:sp>
          <p:nvSpPr>
            <p:cNvPr id="297302" name="Line 342"/>
            <p:cNvSpPr>
              <a:spLocks noChangeShapeType="1"/>
            </p:cNvSpPr>
            <p:nvPr/>
          </p:nvSpPr>
          <p:spPr bwMode="auto">
            <a:xfrm>
              <a:off x="3716" y="2048"/>
              <a:ext cx="54" cy="1"/>
            </a:xfrm>
            <a:prstGeom prst="line">
              <a:avLst/>
            </a:prstGeom>
            <a:noFill/>
            <a:ln w="38100">
              <a:solidFill>
                <a:srgbClr val="800080"/>
              </a:solidFill>
              <a:round/>
              <a:headEnd/>
              <a:tailEnd/>
            </a:ln>
            <a:effectLst/>
          </p:spPr>
          <p:txBody>
            <a:bodyPr/>
            <a:lstStyle/>
            <a:p>
              <a:endParaRPr lang="en-US"/>
            </a:p>
          </p:txBody>
        </p:sp>
        <p:sp>
          <p:nvSpPr>
            <p:cNvPr id="297303" name="Line 343"/>
            <p:cNvSpPr>
              <a:spLocks noChangeShapeType="1"/>
            </p:cNvSpPr>
            <p:nvPr/>
          </p:nvSpPr>
          <p:spPr bwMode="auto">
            <a:xfrm>
              <a:off x="3770" y="2048"/>
              <a:ext cx="54" cy="1"/>
            </a:xfrm>
            <a:prstGeom prst="line">
              <a:avLst/>
            </a:prstGeom>
            <a:noFill/>
            <a:ln w="38100">
              <a:solidFill>
                <a:srgbClr val="800080"/>
              </a:solidFill>
              <a:round/>
              <a:headEnd/>
              <a:tailEnd/>
            </a:ln>
            <a:effectLst/>
          </p:spPr>
          <p:txBody>
            <a:bodyPr/>
            <a:lstStyle/>
            <a:p>
              <a:endParaRPr lang="en-US"/>
            </a:p>
          </p:txBody>
        </p:sp>
        <p:sp>
          <p:nvSpPr>
            <p:cNvPr id="297304" name="Line 344"/>
            <p:cNvSpPr>
              <a:spLocks noChangeShapeType="1"/>
            </p:cNvSpPr>
            <p:nvPr/>
          </p:nvSpPr>
          <p:spPr bwMode="auto">
            <a:xfrm>
              <a:off x="3824" y="2048"/>
              <a:ext cx="54" cy="1"/>
            </a:xfrm>
            <a:prstGeom prst="line">
              <a:avLst/>
            </a:prstGeom>
            <a:noFill/>
            <a:ln w="38100">
              <a:solidFill>
                <a:srgbClr val="800080"/>
              </a:solidFill>
              <a:round/>
              <a:headEnd/>
              <a:tailEnd/>
            </a:ln>
            <a:effectLst/>
          </p:spPr>
          <p:txBody>
            <a:bodyPr/>
            <a:lstStyle/>
            <a:p>
              <a:endParaRPr lang="en-US"/>
            </a:p>
          </p:txBody>
        </p:sp>
        <p:sp>
          <p:nvSpPr>
            <p:cNvPr id="297305" name="Line 345"/>
            <p:cNvSpPr>
              <a:spLocks noChangeShapeType="1"/>
            </p:cNvSpPr>
            <p:nvPr/>
          </p:nvSpPr>
          <p:spPr bwMode="auto">
            <a:xfrm>
              <a:off x="3878" y="2048"/>
              <a:ext cx="54" cy="1"/>
            </a:xfrm>
            <a:prstGeom prst="line">
              <a:avLst/>
            </a:prstGeom>
            <a:noFill/>
            <a:ln w="38100">
              <a:solidFill>
                <a:srgbClr val="800080"/>
              </a:solidFill>
              <a:round/>
              <a:headEnd/>
              <a:tailEnd/>
            </a:ln>
            <a:effectLst/>
          </p:spPr>
          <p:txBody>
            <a:bodyPr/>
            <a:lstStyle/>
            <a:p>
              <a:endParaRPr lang="en-US"/>
            </a:p>
          </p:txBody>
        </p:sp>
        <p:sp>
          <p:nvSpPr>
            <p:cNvPr id="297306" name="Line 346"/>
            <p:cNvSpPr>
              <a:spLocks noChangeShapeType="1"/>
            </p:cNvSpPr>
            <p:nvPr/>
          </p:nvSpPr>
          <p:spPr bwMode="auto">
            <a:xfrm>
              <a:off x="3932" y="2048"/>
              <a:ext cx="54" cy="1"/>
            </a:xfrm>
            <a:prstGeom prst="line">
              <a:avLst/>
            </a:prstGeom>
            <a:noFill/>
            <a:ln w="38100">
              <a:solidFill>
                <a:srgbClr val="800080"/>
              </a:solidFill>
              <a:round/>
              <a:headEnd/>
              <a:tailEnd/>
            </a:ln>
            <a:effectLst/>
          </p:spPr>
          <p:txBody>
            <a:bodyPr/>
            <a:lstStyle/>
            <a:p>
              <a:endParaRPr lang="en-US"/>
            </a:p>
          </p:txBody>
        </p:sp>
        <p:sp>
          <p:nvSpPr>
            <p:cNvPr id="297307" name="Line 347"/>
            <p:cNvSpPr>
              <a:spLocks noChangeShapeType="1"/>
            </p:cNvSpPr>
            <p:nvPr/>
          </p:nvSpPr>
          <p:spPr bwMode="auto">
            <a:xfrm>
              <a:off x="3986" y="2048"/>
              <a:ext cx="48" cy="1"/>
            </a:xfrm>
            <a:prstGeom prst="line">
              <a:avLst/>
            </a:prstGeom>
            <a:noFill/>
            <a:ln w="38100">
              <a:solidFill>
                <a:srgbClr val="800080"/>
              </a:solidFill>
              <a:round/>
              <a:headEnd/>
              <a:tailEnd/>
            </a:ln>
            <a:effectLst/>
          </p:spPr>
          <p:txBody>
            <a:bodyPr/>
            <a:lstStyle/>
            <a:p>
              <a:endParaRPr lang="en-US"/>
            </a:p>
          </p:txBody>
        </p:sp>
        <p:sp>
          <p:nvSpPr>
            <p:cNvPr id="297308" name="Line 348"/>
            <p:cNvSpPr>
              <a:spLocks noChangeShapeType="1"/>
            </p:cNvSpPr>
            <p:nvPr/>
          </p:nvSpPr>
          <p:spPr bwMode="auto">
            <a:xfrm>
              <a:off x="4034" y="2048"/>
              <a:ext cx="54" cy="1"/>
            </a:xfrm>
            <a:prstGeom prst="line">
              <a:avLst/>
            </a:prstGeom>
            <a:noFill/>
            <a:ln w="38100">
              <a:solidFill>
                <a:srgbClr val="800080"/>
              </a:solidFill>
              <a:round/>
              <a:headEnd/>
              <a:tailEnd/>
            </a:ln>
            <a:effectLst/>
          </p:spPr>
          <p:txBody>
            <a:bodyPr/>
            <a:lstStyle/>
            <a:p>
              <a:endParaRPr lang="en-US"/>
            </a:p>
          </p:txBody>
        </p:sp>
        <p:sp>
          <p:nvSpPr>
            <p:cNvPr id="297309" name="Line 349"/>
            <p:cNvSpPr>
              <a:spLocks noChangeShapeType="1"/>
            </p:cNvSpPr>
            <p:nvPr/>
          </p:nvSpPr>
          <p:spPr bwMode="auto">
            <a:xfrm>
              <a:off x="4088" y="2048"/>
              <a:ext cx="54" cy="1"/>
            </a:xfrm>
            <a:prstGeom prst="line">
              <a:avLst/>
            </a:prstGeom>
            <a:noFill/>
            <a:ln w="38100">
              <a:solidFill>
                <a:srgbClr val="800080"/>
              </a:solidFill>
              <a:round/>
              <a:headEnd/>
              <a:tailEnd/>
            </a:ln>
            <a:effectLst/>
          </p:spPr>
          <p:txBody>
            <a:bodyPr/>
            <a:lstStyle/>
            <a:p>
              <a:endParaRPr lang="en-US"/>
            </a:p>
          </p:txBody>
        </p:sp>
        <p:sp>
          <p:nvSpPr>
            <p:cNvPr id="297310" name="Line 350"/>
            <p:cNvSpPr>
              <a:spLocks noChangeShapeType="1"/>
            </p:cNvSpPr>
            <p:nvPr/>
          </p:nvSpPr>
          <p:spPr bwMode="auto">
            <a:xfrm>
              <a:off x="4142" y="2048"/>
              <a:ext cx="54" cy="1"/>
            </a:xfrm>
            <a:prstGeom prst="line">
              <a:avLst/>
            </a:prstGeom>
            <a:noFill/>
            <a:ln w="38100">
              <a:solidFill>
                <a:srgbClr val="800080"/>
              </a:solidFill>
              <a:round/>
              <a:headEnd/>
              <a:tailEnd/>
            </a:ln>
            <a:effectLst/>
          </p:spPr>
          <p:txBody>
            <a:bodyPr/>
            <a:lstStyle/>
            <a:p>
              <a:endParaRPr lang="en-US"/>
            </a:p>
          </p:txBody>
        </p:sp>
        <p:sp>
          <p:nvSpPr>
            <p:cNvPr id="297311" name="Line 351"/>
            <p:cNvSpPr>
              <a:spLocks noChangeShapeType="1"/>
            </p:cNvSpPr>
            <p:nvPr/>
          </p:nvSpPr>
          <p:spPr bwMode="auto">
            <a:xfrm>
              <a:off x="4196" y="2048"/>
              <a:ext cx="54" cy="1"/>
            </a:xfrm>
            <a:prstGeom prst="line">
              <a:avLst/>
            </a:prstGeom>
            <a:noFill/>
            <a:ln w="38100">
              <a:solidFill>
                <a:srgbClr val="800080"/>
              </a:solidFill>
              <a:round/>
              <a:headEnd/>
              <a:tailEnd/>
            </a:ln>
            <a:effectLst/>
          </p:spPr>
          <p:txBody>
            <a:bodyPr/>
            <a:lstStyle/>
            <a:p>
              <a:endParaRPr lang="en-US"/>
            </a:p>
          </p:txBody>
        </p:sp>
        <p:sp>
          <p:nvSpPr>
            <p:cNvPr id="297312" name="Line 352"/>
            <p:cNvSpPr>
              <a:spLocks noChangeShapeType="1"/>
            </p:cNvSpPr>
            <p:nvPr/>
          </p:nvSpPr>
          <p:spPr bwMode="auto">
            <a:xfrm>
              <a:off x="4250" y="2048"/>
              <a:ext cx="54" cy="1"/>
            </a:xfrm>
            <a:prstGeom prst="line">
              <a:avLst/>
            </a:prstGeom>
            <a:noFill/>
            <a:ln w="38100">
              <a:solidFill>
                <a:srgbClr val="800080"/>
              </a:solidFill>
              <a:round/>
              <a:headEnd/>
              <a:tailEnd/>
            </a:ln>
            <a:effectLst/>
          </p:spPr>
          <p:txBody>
            <a:bodyPr/>
            <a:lstStyle/>
            <a:p>
              <a:endParaRPr lang="en-US"/>
            </a:p>
          </p:txBody>
        </p:sp>
        <p:sp>
          <p:nvSpPr>
            <p:cNvPr id="297313" name="Line 353"/>
            <p:cNvSpPr>
              <a:spLocks noChangeShapeType="1"/>
            </p:cNvSpPr>
            <p:nvPr/>
          </p:nvSpPr>
          <p:spPr bwMode="auto">
            <a:xfrm>
              <a:off x="4304" y="2048"/>
              <a:ext cx="54" cy="1"/>
            </a:xfrm>
            <a:prstGeom prst="line">
              <a:avLst/>
            </a:prstGeom>
            <a:noFill/>
            <a:ln w="38100">
              <a:solidFill>
                <a:srgbClr val="800080"/>
              </a:solidFill>
              <a:round/>
              <a:headEnd/>
              <a:tailEnd/>
            </a:ln>
            <a:effectLst/>
          </p:spPr>
          <p:txBody>
            <a:bodyPr/>
            <a:lstStyle/>
            <a:p>
              <a:endParaRPr lang="en-US"/>
            </a:p>
          </p:txBody>
        </p:sp>
        <p:sp>
          <p:nvSpPr>
            <p:cNvPr id="297314" name="Line 354"/>
            <p:cNvSpPr>
              <a:spLocks noChangeShapeType="1"/>
            </p:cNvSpPr>
            <p:nvPr/>
          </p:nvSpPr>
          <p:spPr bwMode="auto">
            <a:xfrm>
              <a:off x="4358" y="2048"/>
              <a:ext cx="48" cy="1"/>
            </a:xfrm>
            <a:prstGeom prst="line">
              <a:avLst/>
            </a:prstGeom>
            <a:noFill/>
            <a:ln w="38100">
              <a:solidFill>
                <a:srgbClr val="800080"/>
              </a:solidFill>
              <a:round/>
              <a:headEnd/>
              <a:tailEnd/>
            </a:ln>
            <a:effectLst/>
          </p:spPr>
          <p:txBody>
            <a:bodyPr/>
            <a:lstStyle/>
            <a:p>
              <a:endParaRPr lang="en-US"/>
            </a:p>
          </p:txBody>
        </p:sp>
        <p:sp>
          <p:nvSpPr>
            <p:cNvPr id="297315" name="Line 355"/>
            <p:cNvSpPr>
              <a:spLocks noChangeShapeType="1"/>
            </p:cNvSpPr>
            <p:nvPr/>
          </p:nvSpPr>
          <p:spPr bwMode="auto">
            <a:xfrm>
              <a:off x="4406" y="2048"/>
              <a:ext cx="54" cy="1"/>
            </a:xfrm>
            <a:prstGeom prst="line">
              <a:avLst/>
            </a:prstGeom>
            <a:noFill/>
            <a:ln w="38100">
              <a:solidFill>
                <a:srgbClr val="800080"/>
              </a:solidFill>
              <a:round/>
              <a:headEnd/>
              <a:tailEnd/>
            </a:ln>
            <a:effectLst/>
          </p:spPr>
          <p:txBody>
            <a:bodyPr/>
            <a:lstStyle/>
            <a:p>
              <a:endParaRPr lang="en-US"/>
            </a:p>
          </p:txBody>
        </p:sp>
        <p:sp>
          <p:nvSpPr>
            <p:cNvPr id="297316" name="Line 356"/>
            <p:cNvSpPr>
              <a:spLocks noChangeShapeType="1"/>
            </p:cNvSpPr>
            <p:nvPr/>
          </p:nvSpPr>
          <p:spPr bwMode="auto">
            <a:xfrm>
              <a:off x="4460" y="2048"/>
              <a:ext cx="54" cy="1"/>
            </a:xfrm>
            <a:prstGeom prst="line">
              <a:avLst/>
            </a:prstGeom>
            <a:noFill/>
            <a:ln w="38100">
              <a:solidFill>
                <a:srgbClr val="800080"/>
              </a:solidFill>
              <a:round/>
              <a:headEnd/>
              <a:tailEnd/>
            </a:ln>
            <a:effectLst/>
          </p:spPr>
          <p:txBody>
            <a:bodyPr/>
            <a:lstStyle/>
            <a:p>
              <a:endParaRPr lang="en-US"/>
            </a:p>
          </p:txBody>
        </p:sp>
        <p:sp>
          <p:nvSpPr>
            <p:cNvPr id="297317" name="Line 357"/>
            <p:cNvSpPr>
              <a:spLocks noChangeShapeType="1"/>
            </p:cNvSpPr>
            <p:nvPr/>
          </p:nvSpPr>
          <p:spPr bwMode="auto">
            <a:xfrm>
              <a:off x="4514" y="2048"/>
              <a:ext cx="54" cy="1"/>
            </a:xfrm>
            <a:prstGeom prst="line">
              <a:avLst/>
            </a:prstGeom>
            <a:noFill/>
            <a:ln w="38100">
              <a:solidFill>
                <a:srgbClr val="800080"/>
              </a:solidFill>
              <a:round/>
              <a:headEnd/>
              <a:tailEnd/>
            </a:ln>
            <a:effectLst/>
          </p:spPr>
          <p:txBody>
            <a:bodyPr/>
            <a:lstStyle/>
            <a:p>
              <a:endParaRPr lang="en-US"/>
            </a:p>
          </p:txBody>
        </p:sp>
        <p:sp>
          <p:nvSpPr>
            <p:cNvPr id="297318" name="Line 358"/>
            <p:cNvSpPr>
              <a:spLocks noChangeShapeType="1"/>
            </p:cNvSpPr>
            <p:nvPr/>
          </p:nvSpPr>
          <p:spPr bwMode="auto">
            <a:xfrm>
              <a:off x="4568" y="2048"/>
              <a:ext cx="54" cy="1"/>
            </a:xfrm>
            <a:prstGeom prst="line">
              <a:avLst/>
            </a:prstGeom>
            <a:noFill/>
            <a:ln w="38100">
              <a:solidFill>
                <a:srgbClr val="800080"/>
              </a:solidFill>
              <a:round/>
              <a:headEnd/>
              <a:tailEnd/>
            </a:ln>
            <a:effectLst/>
          </p:spPr>
          <p:txBody>
            <a:bodyPr/>
            <a:lstStyle/>
            <a:p>
              <a:endParaRPr lang="en-US"/>
            </a:p>
          </p:txBody>
        </p:sp>
        <p:sp>
          <p:nvSpPr>
            <p:cNvPr id="297319" name="Line 359"/>
            <p:cNvSpPr>
              <a:spLocks noChangeShapeType="1"/>
            </p:cNvSpPr>
            <p:nvPr/>
          </p:nvSpPr>
          <p:spPr bwMode="auto">
            <a:xfrm>
              <a:off x="1537" y="1856"/>
              <a:ext cx="54" cy="36"/>
            </a:xfrm>
            <a:prstGeom prst="line">
              <a:avLst/>
            </a:prstGeom>
            <a:noFill/>
            <a:ln w="38100">
              <a:solidFill>
                <a:srgbClr val="800000"/>
              </a:solidFill>
              <a:round/>
              <a:headEnd/>
              <a:tailEnd/>
            </a:ln>
            <a:effectLst/>
          </p:spPr>
          <p:txBody>
            <a:bodyPr/>
            <a:lstStyle/>
            <a:p>
              <a:endParaRPr lang="en-US"/>
            </a:p>
          </p:txBody>
        </p:sp>
        <p:sp>
          <p:nvSpPr>
            <p:cNvPr id="297320" name="Line 360"/>
            <p:cNvSpPr>
              <a:spLocks noChangeShapeType="1"/>
            </p:cNvSpPr>
            <p:nvPr/>
          </p:nvSpPr>
          <p:spPr bwMode="auto">
            <a:xfrm>
              <a:off x="1591" y="1892"/>
              <a:ext cx="54" cy="36"/>
            </a:xfrm>
            <a:prstGeom prst="line">
              <a:avLst/>
            </a:prstGeom>
            <a:noFill/>
            <a:ln w="38100">
              <a:solidFill>
                <a:srgbClr val="800000"/>
              </a:solidFill>
              <a:round/>
              <a:headEnd/>
              <a:tailEnd/>
            </a:ln>
            <a:effectLst/>
          </p:spPr>
          <p:txBody>
            <a:bodyPr/>
            <a:lstStyle/>
            <a:p>
              <a:endParaRPr lang="en-US"/>
            </a:p>
          </p:txBody>
        </p:sp>
        <p:sp>
          <p:nvSpPr>
            <p:cNvPr id="297321" name="Line 361"/>
            <p:cNvSpPr>
              <a:spLocks noChangeShapeType="1"/>
            </p:cNvSpPr>
            <p:nvPr/>
          </p:nvSpPr>
          <p:spPr bwMode="auto">
            <a:xfrm>
              <a:off x="1645" y="1928"/>
              <a:ext cx="54" cy="30"/>
            </a:xfrm>
            <a:prstGeom prst="line">
              <a:avLst/>
            </a:prstGeom>
            <a:noFill/>
            <a:ln w="38100">
              <a:solidFill>
                <a:srgbClr val="800000"/>
              </a:solidFill>
              <a:round/>
              <a:headEnd/>
              <a:tailEnd/>
            </a:ln>
            <a:effectLst/>
          </p:spPr>
          <p:txBody>
            <a:bodyPr/>
            <a:lstStyle/>
            <a:p>
              <a:endParaRPr lang="en-US"/>
            </a:p>
          </p:txBody>
        </p:sp>
        <p:sp>
          <p:nvSpPr>
            <p:cNvPr id="297322" name="Line 362"/>
            <p:cNvSpPr>
              <a:spLocks noChangeShapeType="1"/>
            </p:cNvSpPr>
            <p:nvPr/>
          </p:nvSpPr>
          <p:spPr bwMode="auto">
            <a:xfrm>
              <a:off x="1699" y="1958"/>
              <a:ext cx="54" cy="24"/>
            </a:xfrm>
            <a:prstGeom prst="line">
              <a:avLst/>
            </a:prstGeom>
            <a:noFill/>
            <a:ln w="38100">
              <a:solidFill>
                <a:srgbClr val="800000"/>
              </a:solidFill>
              <a:round/>
              <a:headEnd/>
              <a:tailEnd/>
            </a:ln>
            <a:effectLst/>
          </p:spPr>
          <p:txBody>
            <a:bodyPr/>
            <a:lstStyle/>
            <a:p>
              <a:endParaRPr lang="en-US"/>
            </a:p>
          </p:txBody>
        </p:sp>
        <p:sp>
          <p:nvSpPr>
            <p:cNvPr id="297323" name="Freeform 363"/>
            <p:cNvSpPr>
              <a:spLocks/>
            </p:cNvSpPr>
            <p:nvPr/>
          </p:nvSpPr>
          <p:spPr bwMode="auto">
            <a:xfrm>
              <a:off x="1753" y="1982"/>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800000"/>
              </a:solidFill>
              <a:prstDash val="solid"/>
              <a:round/>
              <a:headEnd/>
              <a:tailEnd/>
            </a:ln>
            <a:effectLst/>
          </p:spPr>
          <p:txBody>
            <a:bodyPr/>
            <a:lstStyle/>
            <a:p>
              <a:endParaRPr lang="en-US"/>
            </a:p>
          </p:txBody>
        </p:sp>
        <p:sp>
          <p:nvSpPr>
            <p:cNvPr id="297324" name="Freeform 364"/>
            <p:cNvSpPr>
              <a:spLocks/>
            </p:cNvSpPr>
            <p:nvPr/>
          </p:nvSpPr>
          <p:spPr bwMode="auto">
            <a:xfrm>
              <a:off x="1807" y="2012"/>
              <a:ext cx="48" cy="18"/>
            </a:xfrm>
            <a:custGeom>
              <a:avLst/>
              <a:gdLst/>
              <a:ahLst/>
              <a:cxnLst>
                <a:cxn ang="0">
                  <a:pos x="0" y="0"/>
                </a:cxn>
                <a:cxn ang="0">
                  <a:pos x="24" y="12"/>
                </a:cxn>
                <a:cxn ang="0">
                  <a:pos x="48" y="18"/>
                </a:cxn>
              </a:cxnLst>
              <a:rect l="0" t="0" r="r" b="b"/>
              <a:pathLst>
                <a:path w="48" h="18">
                  <a:moveTo>
                    <a:pt x="0" y="0"/>
                  </a:moveTo>
                  <a:lnTo>
                    <a:pt x="24" y="12"/>
                  </a:lnTo>
                  <a:lnTo>
                    <a:pt x="48" y="18"/>
                  </a:lnTo>
                </a:path>
              </a:pathLst>
            </a:custGeom>
            <a:noFill/>
            <a:ln w="38100" cmpd="sng">
              <a:solidFill>
                <a:srgbClr val="800000"/>
              </a:solidFill>
              <a:prstDash val="solid"/>
              <a:round/>
              <a:headEnd/>
              <a:tailEnd/>
            </a:ln>
            <a:effectLst/>
          </p:spPr>
          <p:txBody>
            <a:bodyPr/>
            <a:lstStyle/>
            <a:p>
              <a:endParaRPr lang="en-US"/>
            </a:p>
          </p:txBody>
        </p:sp>
        <p:sp>
          <p:nvSpPr>
            <p:cNvPr id="297325" name="Line 365"/>
            <p:cNvSpPr>
              <a:spLocks noChangeShapeType="1"/>
            </p:cNvSpPr>
            <p:nvPr/>
          </p:nvSpPr>
          <p:spPr bwMode="auto">
            <a:xfrm>
              <a:off x="1855" y="2030"/>
              <a:ext cx="54" cy="18"/>
            </a:xfrm>
            <a:prstGeom prst="line">
              <a:avLst/>
            </a:prstGeom>
            <a:noFill/>
            <a:ln w="38100">
              <a:solidFill>
                <a:srgbClr val="800000"/>
              </a:solidFill>
              <a:round/>
              <a:headEnd/>
              <a:tailEnd/>
            </a:ln>
            <a:effectLst/>
          </p:spPr>
          <p:txBody>
            <a:bodyPr/>
            <a:lstStyle/>
            <a:p>
              <a:endParaRPr lang="en-US"/>
            </a:p>
          </p:txBody>
        </p:sp>
        <p:sp>
          <p:nvSpPr>
            <p:cNvPr id="297326" name="Line 366"/>
            <p:cNvSpPr>
              <a:spLocks noChangeShapeType="1"/>
            </p:cNvSpPr>
            <p:nvPr/>
          </p:nvSpPr>
          <p:spPr bwMode="auto">
            <a:xfrm>
              <a:off x="1909" y="2048"/>
              <a:ext cx="54" cy="18"/>
            </a:xfrm>
            <a:prstGeom prst="line">
              <a:avLst/>
            </a:prstGeom>
            <a:noFill/>
            <a:ln w="38100">
              <a:solidFill>
                <a:srgbClr val="800000"/>
              </a:solidFill>
              <a:round/>
              <a:headEnd/>
              <a:tailEnd/>
            </a:ln>
            <a:effectLst/>
          </p:spPr>
          <p:txBody>
            <a:bodyPr/>
            <a:lstStyle/>
            <a:p>
              <a:endParaRPr lang="en-US"/>
            </a:p>
          </p:txBody>
        </p:sp>
        <p:sp>
          <p:nvSpPr>
            <p:cNvPr id="297327" name="Line 367"/>
            <p:cNvSpPr>
              <a:spLocks noChangeShapeType="1"/>
            </p:cNvSpPr>
            <p:nvPr/>
          </p:nvSpPr>
          <p:spPr bwMode="auto">
            <a:xfrm>
              <a:off x="1963" y="2066"/>
              <a:ext cx="54" cy="18"/>
            </a:xfrm>
            <a:prstGeom prst="line">
              <a:avLst/>
            </a:prstGeom>
            <a:noFill/>
            <a:ln w="38100">
              <a:solidFill>
                <a:srgbClr val="800000"/>
              </a:solidFill>
              <a:round/>
              <a:headEnd/>
              <a:tailEnd/>
            </a:ln>
            <a:effectLst/>
          </p:spPr>
          <p:txBody>
            <a:bodyPr/>
            <a:lstStyle/>
            <a:p>
              <a:endParaRPr lang="en-US"/>
            </a:p>
          </p:txBody>
        </p:sp>
        <p:sp>
          <p:nvSpPr>
            <p:cNvPr id="297328" name="Line 368"/>
            <p:cNvSpPr>
              <a:spLocks noChangeShapeType="1"/>
            </p:cNvSpPr>
            <p:nvPr/>
          </p:nvSpPr>
          <p:spPr bwMode="auto">
            <a:xfrm>
              <a:off x="2017" y="2084"/>
              <a:ext cx="54" cy="12"/>
            </a:xfrm>
            <a:prstGeom prst="line">
              <a:avLst/>
            </a:prstGeom>
            <a:noFill/>
            <a:ln w="38100">
              <a:solidFill>
                <a:srgbClr val="800000"/>
              </a:solidFill>
              <a:round/>
              <a:headEnd/>
              <a:tailEnd/>
            </a:ln>
            <a:effectLst/>
          </p:spPr>
          <p:txBody>
            <a:bodyPr/>
            <a:lstStyle/>
            <a:p>
              <a:endParaRPr lang="en-US"/>
            </a:p>
          </p:txBody>
        </p:sp>
        <p:sp>
          <p:nvSpPr>
            <p:cNvPr id="297329" name="Line 369"/>
            <p:cNvSpPr>
              <a:spLocks noChangeShapeType="1"/>
            </p:cNvSpPr>
            <p:nvPr/>
          </p:nvSpPr>
          <p:spPr bwMode="auto">
            <a:xfrm>
              <a:off x="2071" y="2096"/>
              <a:ext cx="54" cy="12"/>
            </a:xfrm>
            <a:prstGeom prst="line">
              <a:avLst/>
            </a:prstGeom>
            <a:noFill/>
            <a:ln w="38100">
              <a:solidFill>
                <a:srgbClr val="800000"/>
              </a:solidFill>
              <a:round/>
              <a:headEnd/>
              <a:tailEnd/>
            </a:ln>
            <a:effectLst/>
          </p:spPr>
          <p:txBody>
            <a:bodyPr/>
            <a:lstStyle/>
            <a:p>
              <a:endParaRPr lang="en-US"/>
            </a:p>
          </p:txBody>
        </p:sp>
        <p:sp>
          <p:nvSpPr>
            <p:cNvPr id="297330" name="Line 370"/>
            <p:cNvSpPr>
              <a:spLocks noChangeShapeType="1"/>
            </p:cNvSpPr>
            <p:nvPr/>
          </p:nvSpPr>
          <p:spPr bwMode="auto">
            <a:xfrm>
              <a:off x="2125" y="2108"/>
              <a:ext cx="54" cy="6"/>
            </a:xfrm>
            <a:prstGeom prst="line">
              <a:avLst/>
            </a:prstGeom>
            <a:noFill/>
            <a:ln w="38100">
              <a:solidFill>
                <a:srgbClr val="800000"/>
              </a:solidFill>
              <a:round/>
              <a:headEnd/>
              <a:tailEnd/>
            </a:ln>
            <a:effectLst/>
          </p:spPr>
          <p:txBody>
            <a:bodyPr/>
            <a:lstStyle/>
            <a:p>
              <a:endParaRPr lang="en-US"/>
            </a:p>
          </p:txBody>
        </p:sp>
        <p:sp>
          <p:nvSpPr>
            <p:cNvPr id="297331" name="Line 371"/>
            <p:cNvSpPr>
              <a:spLocks noChangeShapeType="1"/>
            </p:cNvSpPr>
            <p:nvPr/>
          </p:nvSpPr>
          <p:spPr bwMode="auto">
            <a:xfrm>
              <a:off x="2179" y="2114"/>
              <a:ext cx="48" cy="12"/>
            </a:xfrm>
            <a:prstGeom prst="line">
              <a:avLst/>
            </a:prstGeom>
            <a:noFill/>
            <a:ln w="38100">
              <a:solidFill>
                <a:srgbClr val="800000"/>
              </a:solidFill>
              <a:round/>
              <a:headEnd/>
              <a:tailEnd/>
            </a:ln>
            <a:effectLst/>
          </p:spPr>
          <p:txBody>
            <a:bodyPr/>
            <a:lstStyle/>
            <a:p>
              <a:endParaRPr lang="en-US"/>
            </a:p>
          </p:txBody>
        </p:sp>
        <p:sp>
          <p:nvSpPr>
            <p:cNvPr id="297332" name="Line 372"/>
            <p:cNvSpPr>
              <a:spLocks noChangeShapeType="1"/>
            </p:cNvSpPr>
            <p:nvPr/>
          </p:nvSpPr>
          <p:spPr bwMode="auto">
            <a:xfrm>
              <a:off x="2227" y="2126"/>
              <a:ext cx="54" cy="6"/>
            </a:xfrm>
            <a:prstGeom prst="line">
              <a:avLst/>
            </a:prstGeom>
            <a:noFill/>
            <a:ln w="38100">
              <a:solidFill>
                <a:srgbClr val="800000"/>
              </a:solidFill>
              <a:round/>
              <a:headEnd/>
              <a:tailEnd/>
            </a:ln>
            <a:effectLst/>
          </p:spPr>
          <p:txBody>
            <a:bodyPr/>
            <a:lstStyle/>
            <a:p>
              <a:endParaRPr lang="en-US"/>
            </a:p>
          </p:txBody>
        </p:sp>
        <p:sp>
          <p:nvSpPr>
            <p:cNvPr id="297333" name="Line 373"/>
            <p:cNvSpPr>
              <a:spLocks noChangeShapeType="1"/>
            </p:cNvSpPr>
            <p:nvPr/>
          </p:nvSpPr>
          <p:spPr bwMode="auto">
            <a:xfrm>
              <a:off x="2281" y="2132"/>
              <a:ext cx="54" cy="6"/>
            </a:xfrm>
            <a:prstGeom prst="line">
              <a:avLst/>
            </a:prstGeom>
            <a:noFill/>
            <a:ln w="38100">
              <a:solidFill>
                <a:srgbClr val="800000"/>
              </a:solidFill>
              <a:round/>
              <a:headEnd/>
              <a:tailEnd/>
            </a:ln>
            <a:effectLst/>
          </p:spPr>
          <p:txBody>
            <a:bodyPr/>
            <a:lstStyle/>
            <a:p>
              <a:endParaRPr lang="en-US"/>
            </a:p>
          </p:txBody>
        </p:sp>
        <p:sp>
          <p:nvSpPr>
            <p:cNvPr id="297334" name="Line 374"/>
            <p:cNvSpPr>
              <a:spLocks noChangeShapeType="1"/>
            </p:cNvSpPr>
            <p:nvPr/>
          </p:nvSpPr>
          <p:spPr bwMode="auto">
            <a:xfrm>
              <a:off x="2335" y="2138"/>
              <a:ext cx="54" cy="6"/>
            </a:xfrm>
            <a:prstGeom prst="line">
              <a:avLst/>
            </a:prstGeom>
            <a:noFill/>
            <a:ln w="38100">
              <a:solidFill>
                <a:srgbClr val="800000"/>
              </a:solidFill>
              <a:round/>
              <a:headEnd/>
              <a:tailEnd/>
            </a:ln>
            <a:effectLst/>
          </p:spPr>
          <p:txBody>
            <a:bodyPr/>
            <a:lstStyle/>
            <a:p>
              <a:endParaRPr lang="en-US"/>
            </a:p>
          </p:txBody>
        </p:sp>
        <p:sp>
          <p:nvSpPr>
            <p:cNvPr id="297335" name="Line 375"/>
            <p:cNvSpPr>
              <a:spLocks noChangeShapeType="1"/>
            </p:cNvSpPr>
            <p:nvPr/>
          </p:nvSpPr>
          <p:spPr bwMode="auto">
            <a:xfrm>
              <a:off x="2389" y="2144"/>
              <a:ext cx="54" cy="6"/>
            </a:xfrm>
            <a:prstGeom prst="line">
              <a:avLst/>
            </a:prstGeom>
            <a:noFill/>
            <a:ln w="38100">
              <a:solidFill>
                <a:srgbClr val="800000"/>
              </a:solidFill>
              <a:round/>
              <a:headEnd/>
              <a:tailEnd/>
            </a:ln>
            <a:effectLst/>
          </p:spPr>
          <p:txBody>
            <a:bodyPr/>
            <a:lstStyle/>
            <a:p>
              <a:endParaRPr lang="en-US"/>
            </a:p>
          </p:txBody>
        </p:sp>
        <p:sp>
          <p:nvSpPr>
            <p:cNvPr id="297336" name="Line 376"/>
            <p:cNvSpPr>
              <a:spLocks noChangeShapeType="1"/>
            </p:cNvSpPr>
            <p:nvPr/>
          </p:nvSpPr>
          <p:spPr bwMode="auto">
            <a:xfrm>
              <a:off x="2443" y="2150"/>
              <a:ext cx="54" cy="1"/>
            </a:xfrm>
            <a:prstGeom prst="line">
              <a:avLst/>
            </a:prstGeom>
            <a:noFill/>
            <a:ln w="38100">
              <a:solidFill>
                <a:srgbClr val="800000"/>
              </a:solidFill>
              <a:round/>
              <a:headEnd/>
              <a:tailEnd/>
            </a:ln>
            <a:effectLst/>
          </p:spPr>
          <p:txBody>
            <a:bodyPr/>
            <a:lstStyle/>
            <a:p>
              <a:endParaRPr lang="en-US"/>
            </a:p>
          </p:txBody>
        </p:sp>
        <p:sp>
          <p:nvSpPr>
            <p:cNvPr id="297337" name="Freeform 377"/>
            <p:cNvSpPr>
              <a:spLocks/>
            </p:cNvSpPr>
            <p:nvPr/>
          </p:nvSpPr>
          <p:spPr bwMode="auto">
            <a:xfrm>
              <a:off x="2497" y="21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38" name="Line 378"/>
            <p:cNvSpPr>
              <a:spLocks noChangeShapeType="1"/>
            </p:cNvSpPr>
            <p:nvPr/>
          </p:nvSpPr>
          <p:spPr bwMode="auto">
            <a:xfrm>
              <a:off x="2551" y="2156"/>
              <a:ext cx="48" cy="1"/>
            </a:xfrm>
            <a:prstGeom prst="line">
              <a:avLst/>
            </a:prstGeom>
            <a:noFill/>
            <a:ln w="38100">
              <a:solidFill>
                <a:srgbClr val="800000"/>
              </a:solidFill>
              <a:round/>
              <a:headEnd/>
              <a:tailEnd/>
            </a:ln>
            <a:effectLst/>
          </p:spPr>
          <p:txBody>
            <a:bodyPr/>
            <a:lstStyle/>
            <a:p>
              <a:endParaRPr lang="en-US"/>
            </a:p>
          </p:txBody>
        </p:sp>
        <p:sp>
          <p:nvSpPr>
            <p:cNvPr id="297339" name="Freeform 379"/>
            <p:cNvSpPr>
              <a:spLocks/>
            </p:cNvSpPr>
            <p:nvPr/>
          </p:nvSpPr>
          <p:spPr bwMode="auto">
            <a:xfrm>
              <a:off x="2599" y="21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0" name="Line 380"/>
            <p:cNvSpPr>
              <a:spLocks noChangeShapeType="1"/>
            </p:cNvSpPr>
            <p:nvPr/>
          </p:nvSpPr>
          <p:spPr bwMode="auto">
            <a:xfrm>
              <a:off x="2653" y="2162"/>
              <a:ext cx="54" cy="1"/>
            </a:xfrm>
            <a:prstGeom prst="line">
              <a:avLst/>
            </a:prstGeom>
            <a:noFill/>
            <a:ln w="38100">
              <a:solidFill>
                <a:srgbClr val="800000"/>
              </a:solidFill>
              <a:round/>
              <a:headEnd/>
              <a:tailEnd/>
            </a:ln>
            <a:effectLst/>
          </p:spPr>
          <p:txBody>
            <a:bodyPr/>
            <a:lstStyle/>
            <a:p>
              <a:endParaRPr lang="en-US"/>
            </a:p>
          </p:txBody>
        </p:sp>
        <p:sp>
          <p:nvSpPr>
            <p:cNvPr id="297341" name="Line 381"/>
            <p:cNvSpPr>
              <a:spLocks noChangeShapeType="1"/>
            </p:cNvSpPr>
            <p:nvPr/>
          </p:nvSpPr>
          <p:spPr bwMode="auto">
            <a:xfrm>
              <a:off x="2707" y="2162"/>
              <a:ext cx="54" cy="1"/>
            </a:xfrm>
            <a:prstGeom prst="line">
              <a:avLst/>
            </a:prstGeom>
            <a:noFill/>
            <a:ln w="38100">
              <a:solidFill>
                <a:srgbClr val="800000"/>
              </a:solidFill>
              <a:round/>
              <a:headEnd/>
              <a:tailEnd/>
            </a:ln>
            <a:effectLst/>
          </p:spPr>
          <p:txBody>
            <a:bodyPr/>
            <a:lstStyle/>
            <a:p>
              <a:endParaRPr lang="en-US"/>
            </a:p>
          </p:txBody>
        </p:sp>
        <p:sp>
          <p:nvSpPr>
            <p:cNvPr id="297342" name="Line 382"/>
            <p:cNvSpPr>
              <a:spLocks noChangeShapeType="1"/>
            </p:cNvSpPr>
            <p:nvPr/>
          </p:nvSpPr>
          <p:spPr bwMode="auto">
            <a:xfrm>
              <a:off x="2761" y="2162"/>
              <a:ext cx="54" cy="1"/>
            </a:xfrm>
            <a:prstGeom prst="line">
              <a:avLst/>
            </a:prstGeom>
            <a:noFill/>
            <a:ln w="38100">
              <a:solidFill>
                <a:srgbClr val="800000"/>
              </a:solidFill>
              <a:round/>
              <a:headEnd/>
              <a:tailEnd/>
            </a:ln>
            <a:effectLst/>
          </p:spPr>
          <p:txBody>
            <a:bodyPr/>
            <a:lstStyle/>
            <a:p>
              <a:endParaRPr lang="en-US"/>
            </a:p>
          </p:txBody>
        </p:sp>
        <p:sp>
          <p:nvSpPr>
            <p:cNvPr id="297343" name="Freeform 383"/>
            <p:cNvSpPr>
              <a:spLocks/>
            </p:cNvSpPr>
            <p:nvPr/>
          </p:nvSpPr>
          <p:spPr bwMode="auto">
            <a:xfrm>
              <a:off x="2815" y="21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4" name="Line 384"/>
            <p:cNvSpPr>
              <a:spLocks noChangeShapeType="1"/>
            </p:cNvSpPr>
            <p:nvPr/>
          </p:nvSpPr>
          <p:spPr bwMode="auto">
            <a:xfrm>
              <a:off x="2869" y="2168"/>
              <a:ext cx="55" cy="1"/>
            </a:xfrm>
            <a:prstGeom prst="line">
              <a:avLst/>
            </a:prstGeom>
            <a:noFill/>
            <a:ln w="38100">
              <a:solidFill>
                <a:srgbClr val="800000"/>
              </a:solidFill>
              <a:round/>
              <a:headEnd/>
              <a:tailEnd/>
            </a:ln>
            <a:effectLst/>
          </p:spPr>
          <p:txBody>
            <a:bodyPr/>
            <a:lstStyle/>
            <a:p>
              <a:endParaRPr lang="en-US"/>
            </a:p>
          </p:txBody>
        </p:sp>
        <p:sp>
          <p:nvSpPr>
            <p:cNvPr id="297345" name="Line 385"/>
            <p:cNvSpPr>
              <a:spLocks noChangeShapeType="1"/>
            </p:cNvSpPr>
            <p:nvPr/>
          </p:nvSpPr>
          <p:spPr bwMode="auto">
            <a:xfrm>
              <a:off x="2924" y="2168"/>
              <a:ext cx="48" cy="1"/>
            </a:xfrm>
            <a:prstGeom prst="line">
              <a:avLst/>
            </a:prstGeom>
            <a:noFill/>
            <a:ln w="38100">
              <a:solidFill>
                <a:srgbClr val="800000"/>
              </a:solidFill>
              <a:round/>
              <a:headEnd/>
              <a:tailEnd/>
            </a:ln>
            <a:effectLst/>
          </p:spPr>
          <p:txBody>
            <a:bodyPr/>
            <a:lstStyle/>
            <a:p>
              <a:endParaRPr lang="en-US"/>
            </a:p>
          </p:txBody>
        </p:sp>
        <p:sp>
          <p:nvSpPr>
            <p:cNvPr id="297346" name="Line 386"/>
            <p:cNvSpPr>
              <a:spLocks noChangeShapeType="1"/>
            </p:cNvSpPr>
            <p:nvPr/>
          </p:nvSpPr>
          <p:spPr bwMode="auto">
            <a:xfrm>
              <a:off x="2972" y="2168"/>
              <a:ext cx="54" cy="1"/>
            </a:xfrm>
            <a:prstGeom prst="line">
              <a:avLst/>
            </a:prstGeom>
            <a:noFill/>
            <a:ln w="38100">
              <a:solidFill>
                <a:srgbClr val="800000"/>
              </a:solidFill>
              <a:round/>
              <a:headEnd/>
              <a:tailEnd/>
            </a:ln>
            <a:effectLst/>
          </p:spPr>
          <p:txBody>
            <a:bodyPr/>
            <a:lstStyle/>
            <a:p>
              <a:endParaRPr lang="en-US"/>
            </a:p>
          </p:txBody>
        </p:sp>
        <p:sp>
          <p:nvSpPr>
            <p:cNvPr id="297347" name="Line 387"/>
            <p:cNvSpPr>
              <a:spLocks noChangeShapeType="1"/>
            </p:cNvSpPr>
            <p:nvPr/>
          </p:nvSpPr>
          <p:spPr bwMode="auto">
            <a:xfrm>
              <a:off x="3026" y="2168"/>
              <a:ext cx="54" cy="1"/>
            </a:xfrm>
            <a:prstGeom prst="line">
              <a:avLst/>
            </a:prstGeom>
            <a:noFill/>
            <a:ln w="38100">
              <a:solidFill>
                <a:srgbClr val="800000"/>
              </a:solidFill>
              <a:round/>
              <a:headEnd/>
              <a:tailEnd/>
            </a:ln>
            <a:effectLst/>
          </p:spPr>
          <p:txBody>
            <a:bodyPr/>
            <a:lstStyle/>
            <a:p>
              <a:endParaRPr lang="en-US"/>
            </a:p>
          </p:txBody>
        </p:sp>
        <p:sp>
          <p:nvSpPr>
            <p:cNvPr id="297348" name="Line 388"/>
            <p:cNvSpPr>
              <a:spLocks noChangeShapeType="1"/>
            </p:cNvSpPr>
            <p:nvPr/>
          </p:nvSpPr>
          <p:spPr bwMode="auto">
            <a:xfrm>
              <a:off x="3080" y="2168"/>
              <a:ext cx="54" cy="1"/>
            </a:xfrm>
            <a:prstGeom prst="line">
              <a:avLst/>
            </a:prstGeom>
            <a:noFill/>
            <a:ln w="38100">
              <a:solidFill>
                <a:srgbClr val="800000"/>
              </a:solidFill>
              <a:round/>
              <a:headEnd/>
              <a:tailEnd/>
            </a:ln>
            <a:effectLst/>
          </p:spPr>
          <p:txBody>
            <a:bodyPr/>
            <a:lstStyle/>
            <a:p>
              <a:endParaRPr lang="en-US"/>
            </a:p>
          </p:txBody>
        </p:sp>
        <p:sp>
          <p:nvSpPr>
            <p:cNvPr id="297349" name="Line 389"/>
            <p:cNvSpPr>
              <a:spLocks noChangeShapeType="1"/>
            </p:cNvSpPr>
            <p:nvPr/>
          </p:nvSpPr>
          <p:spPr bwMode="auto">
            <a:xfrm>
              <a:off x="3134" y="2168"/>
              <a:ext cx="54" cy="1"/>
            </a:xfrm>
            <a:prstGeom prst="line">
              <a:avLst/>
            </a:prstGeom>
            <a:noFill/>
            <a:ln w="38100">
              <a:solidFill>
                <a:srgbClr val="800000"/>
              </a:solidFill>
              <a:round/>
              <a:headEnd/>
              <a:tailEnd/>
            </a:ln>
            <a:effectLst/>
          </p:spPr>
          <p:txBody>
            <a:bodyPr/>
            <a:lstStyle/>
            <a:p>
              <a:endParaRPr lang="en-US"/>
            </a:p>
          </p:txBody>
        </p:sp>
        <p:sp>
          <p:nvSpPr>
            <p:cNvPr id="297350" name="Line 390"/>
            <p:cNvSpPr>
              <a:spLocks noChangeShapeType="1"/>
            </p:cNvSpPr>
            <p:nvPr/>
          </p:nvSpPr>
          <p:spPr bwMode="auto">
            <a:xfrm>
              <a:off x="3188" y="2168"/>
              <a:ext cx="54" cy="1"/>
            </a:xfrm>
            <a:prstGeom prst="line">
              <a:avLst/>
            </a:prstGeom>
            <a:noFill/>
            <a:ln w="38100">
              <a:solidFill>
                <a:srgbClr val="800000"/>
              </a:solidFill>
              <a:round/>
              <a:headEnd/>
              <a:tailEnd/>
            </a:ln>
            <a:effectLst/>
          </p:spPr>
          <p:txBody>
            <a:bodyPr/>
            <a:lstStyle/>
            <a:p>
              <a:endParaRPr lang="en-US"/>
            </a:p>
          </p:txBody>
        </p:sp>
        <p:sp>
          <p:nvSpPr>
            <p:cNvPr id="297351" name="Freeform 391"/>
            <p:cNvSpPr>
              <a:spLocks/>
            </p:cNvSpPr>
            <p:nvPr/>
          </p:nvSpPr>
          <p:spPr bwMode="auto">
            <a:xfrm>
              <a:off x="3242" y="216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800000"/>
              </a:solidFill>
              <a:prstDash val="solid"/>
              <a:round/>
              <a:headEnd/>
              <a:tailEnd/>
            </a:ln>
            <a:effectLst/>
          </p:spPr>
          <p:txBody>
            <a:bodyPr/>
            <a:lstStyle/>
            <a:p>
              <a:endParaRPr lang="en-US"/>
            </a:p>
          </p:txBody>
        </p:sp>
        <p:sp>
          <p:nvSpPr>
            <p:cNvPr id="297352" name="Line 392"/>
            <p:cNvSpPr>
              <a:spLocks noChangeShapeType="1"/>
            </p:cNvSpPr>
            <p:nvPr/>
          </p:nvSpPr>
          <p:spPr bwMode="auto">
            <a:xfrm>
              <a:off x="3290" y="2174"/>
              <a:ext cx="54" cy="1"/>
            </a:xfrm>
            <a:prstGeom prst="line">
              <a:avLst/>
            </a:prstGeom>
            <a:noFill/>
            <a:ln w="38100">
              <a:solidFill>
                <a:srgbClr val="800000"/>
              </a:solidFill>
              <a:round/>
              <a:headEnd/>
              <a:tailEnd/>
            </a:ln>
            <a:effectLst/>
          </p:spPr>
          <p:txBody>
            <a:bodyPr/>
            <a:lstStyle/>
            <a:p>
              <a:endParaRPr lang="en-US"/>
            </a:p>
          </p:txBody>
        </p:sp>
        <p:sp>
          <p:nvSpPr>
            <p:cNvPr id="297353" name="Line 393"/>
            <p:cNvSpPr>
              <a:spLocks noChangeShapeType="1"/>
            </p:cNvSpPr>
            <p:nvPr/>
          </p:nvSpPr>
          <p:spPr bwMode="auto">
            <a:xfrm>
              <a:off x="3344" y="2174"/>
              <a:ext cx="54" cy="1"/>
            </a:xfrm>
            <a:prstGeom prst="line">
              <a:avLst/>
            </a:prstGeom>
            <a:noFill/>
            <a:ln w="38100">
              <a:solidFill>
                <a:srgbClr val="800000"/>
              </a:solidFill>
              <a:round/>
              <a:headEnd/>
              <a:tailEnd/>
            </a:ln>
            <a:effectLst/>
          </p:spPr>
          <p:txBody>
            <a:bodyPr/>
            <a:lstStyle/>
            <a:p>
              <a:endParaRPr lang="en-US"/>
            </a:p>
          </p:txBody>
        </p:sp>
        <p:sp>
          <p:nvSpPr>
            <p:cNvPr id="297354" name="Line 394"/>
            <p:cNvSpPr>
              <a:spLocks noChangeShapeType="1"/>
            </p:cNvSpPr>
            <p:nvPr/>
          </p:nvSpPr>
          <p:spPr bwMode="auto">
            <a:xfrm>
              <a:off x="3398" y="2174"/>
              <a:ext cx="54" cy="1"/>
            </a:xfrm>
            <a:prstGeom prst="line">
              <a:avLst/>
            </a:prstGeom>
            <a:noFill/>
            <a:ln w="38100">
              <a:solidFill>
                <a:srgbClr val="800000"/>
              </a:solidFill>
              <a:round/>
              <a:headEnd/>
              <a:tailEnd/>
            </a:ln>
            <a:effectLst/>
          </p:spPr>
          <p:txBody>
            <a:bodyPr/>
            <a:lstStyle/>
            <a:p>
              <a:endParaRPr lang="en-US"/>
            </a:p>
          </p:txBody>
        </p:sp>
        <p:sp>
          <p:nvSpPr>
            <p:cNvPr id="297355" name="Line 395"/>
            <p:cNvSpPr>
              <a:spLocks noChangeShapeType="1"/>
            </p:cNvSpPr>
            <p:nvPr/>
          </p:nvSpPr>
          <p:spPr bwMode="auto">
            <a:xfrm>
              <a:off x="3452" y="2174"/>
              <a:ext cx="54" cy="1"/>
            </a:xfrm>
            <a:prstGeom prst="line">
              <a:avLst/>
            </a:prstGeom>
            <a:noFill/>
            <a:ln w="38100">
              <a:solidFill>
                <a:srgbClr val="800000"/>
              </a:solidFill>
              <a:round/>
              <a:headEnd/>
              <a:tailEnd/>
            </a:ln>
            <a:effectLst/>
          </p:spPr>
          <p:txBody>
            <a:bodyPr/>
            <a:lstStyle/>
            <a:p>
              <a:endParaRPr lang="en-US"/>
            </a:p>
          </p:txBody>
        </p:sp>
        <p:sp>
          <p:nvSpPr>
            <p:cNvPr id="297356" name="Line 396"/>
            <p:cNvSpPr>
              <a:spLocks noChangeShapeType="1"/>
            </p:cNvSpPr>
            <p:nvPr/>
          </p:nvSpPr>
          <p:spPr bwMode="auto">
            <a:xfrm>
              <a:off x="3506" y="2174"/>
              <a:ext cx="54" cy="1"/>
            </a:xfrm>
            <a:prstGeom prst="line">
              <a:avLst/>
            </a:prstGeom>
            <a:noFill/>
            <a:ln w="38100">
              <a:solidFill>
                <a:srgbClr val="800000"/>
              </a:solidFill>
              <a:round/>
              <a:headEnd/>
              <a:tailEnd/>
            </a:ln>
            <a:effectLst/>
          </p:spPr>
          <p:txBody>
            <a:bodyPr/>
            <a:lstStyle/>
            <a:p>
              <a:endParaRPr lang="en-US"/>
            </a:p>
          </p:txBody>
        </p:sp>
        <p:sp>
          <p:nvSpPr>
            <p:cNvPr id="297357" name="Line 397"/>
            <p:cNvSpPr>
              <a:spLocks noChangeShapeType="1"/>
            </p:cNvSpPr>
            <p:nvPr/>
          </p:nvSpPr>
          <p:spPr bwMode="auto">
            <a:xfrm>
              <a:off x="3560" y="2174"/>
              <a:ext cx="54" cy="1"/>
            </a:xfrm>
            <a:prstGeom prst="line">
              <a:avLst/>
            </a:prstGeom>
            <a:noFill/>
            <a:ln w="38100">
              <a:solidFill>
                <a:srgbClr val="800000"/>
              </a:solidFill>
              <a:round/>
              <a:headEnd/>
              <a:tailEnd/>
            </a:ln>
            <a:effectLst/>
          </p:spPr>
          <p:txBody>
            <a:bodyPr/>
            <a:lstStyle/>
            <a:p>
              <a:endParaRPr lang="en-US"/>
            </a:p>
          </p:txBody>
        </p:sp>
        <p:sp>
          <p:nvSpPr>
            <p:cNvPr id="297358" name="Line 398"/>
            <p:cNvSpPr>
              <a:spLocks noChangeShapeType="1"/>
            </p:cNvSpPr>
            <p:nvPr/>
          </p:nvSpPr>
          <p:spPr bwMode="auto">
            <a:xfrm>
              <a:off x="3614" y="2174"/>
              <a:ext cx="48" cy="1"/>
            </a:xfrm>
            <a:prstGeom prst="line">
              <a:avLst/>
            </a:prstGeom>
            <a:noFill/>
            <a:ln w="38100">
              <a:solidFill>
                <a:srgbClr val="800000"/>
              </a:solidFill>
              <a:round/>
              <a:headEnd/>
              <a:tailEnd/>
            </a:ln>
            <a:effectLst/>
          </p:spPr>
          <p:txBody>
            <a:bodyPr/>
            <a:lstStyle/>
            <a:p>
              <a:endParaRPr lang="en-US"/>
            </a:p>
          </p:txBody>
        </p:sp>
        <p:sp>
          <p:nvSpPr>
            <p:cNvPr id="297359" name="Line 399"/>
            <p:cNvSpPr>
              <a:spLocks noChangeShapeType="1"/>
            </p:cNvSpPr>
            <p:nvPr/>
          </p:nvSpPr>
          <p:spPr bwMode="auto">
            <a:xfrm>
              <a:off x="3662" y="2174"/>
              <a:ext cx="54" cy="1"/>
            </a:xfrm>
            <a:prstGeom prst="line">
              <a:avLst/>
            </a:prstGeom>
            <a:noFill/>
            <a:ln w="38100">
              <a:solidFill>
                <a:srgbClr val="800000"/>
              </a:solidFill>
              <a:round/>
              <a:headEnd/>
              <a:tailEnd/>
            </a:ln>
            <a:effectLst/>
          </p:spPr>
          <p:txBody>
            <a:bodyPr/>
            <a:lstStyle/>
            <a:p>
              <a:endParaRPr lang="en-US"/>
            </a:p>
          </p:txBody>
        </p:sp>
        <p:sp>
          <p:nvSpPr>
            <p:cNvPr id="297360" name="Line 400"/>
            <p:cNvSpPr>
              <a:spLocks noChangeShapeType="1"/>
            </p:cNvSpPr>
            <p:nvPr/>
          </p:nvSpPr>
          <p:spPr bwMode="auto">
            <a:xfrm>
              <a:off x="3716" y="2174"/>
              <a:ext cx="54" cy="1"/>
            </a:xfrm>
            <a:prstGeom prst="line">
              <a:avLst/>
            </a:prstGeom>
            <a:noFill/>
            <a:ln w="38100">
              <a:solidFill>
                <a:srgbClr val="800000"/>
              </a:solidFill>
              <a:round/>
              <a:headEnd/>
              <a:tailEnd/>
            </a:ln>
            <a:effectLst/>
          </p:spPr>
          <p:txBody>
            <a:bodyPr/>
            <a:lstStyle/>
            <a:p>
              <a:endParaRPr lang="en-US"/>
            </a:p>
          </p:txBody>
        </p:sp>
        <p:sp>
          <p:nvSpPr>
            <p:cNvPr id="297361" name="Line 401"/>
            <p:cNvSpPr>
              <a:spLocks noChangeShapeType="1"/>
            </p:cNvSpPr>
            <p:nvPr/>
          </p:nvSpPr>
          <p:spPr bwMode="auto">
            <a:xfrm>
              <a:off x="3770" y="2174"/>
              <a:ext cx="54" cy="1"/>
            </a:xfrm>
            <a:prstGeom prst="line">
              <a:avLst/>
            </a:prstGeom>
            <a:noFill/>
            <a:ln w="38100">
              <a:solidFill>
                <a:srgbClr val="800000"/>
              </a:solidFill>
              <a:round/>
              <a:headEnd/>
              <a:tailEnd/>
            </a:ln>
            <a:effectLst/>
          </p:spPr>
          <p:txBody>
            <a:bodyPr/>
            <a:lstStyle/>
            <a:p>
              <a:endParaRPr lang="en-US"/>
            </a:p>
          </p:txBody>
        </p:sp>
        <p:sp>
          <p:nvSpPr>
            <p:cNvPr id="297362" name="Line 402"/>
            <p:cNvSpPr>
              <a:spLocks noChangeShapeType="1"/>
            </p:cNvSpPr>
            <p:nvPr/>
          </p:nvSpPr>
          <p:spPr bwMode="auto">
            <a:xfrm>
              <a:off x="3824" y="2174"/>
              <a:ext cx="54" cy="1"/>
            </a:xfrm>
            <a:prstGeom prst="line">
              <a:avLst/>
            </a:prstGeom>
            <a:noFill/>
            <a:ln w="38100">
              <a:solidFill>
                <a:srgbClr val="800000"/>
              </a:solidFill>
              <a:round/>
              <a:headEnd/>
              <a:tailEnd/>
            </a:ln>
            <a:effectLst/>
          </p:spPr>
          <p:txBody>
            <a:bodyPr/>
            <a:lstStyle/>
            <a:p>
              <a:endParaRPr lang="en-US"/>
            </a:p>
          </p:txBody>
        </p:sp>
        <p:sp>
          <p:nvSpPr>
            <p:cNvPr id="297363" name="Line 403"/>
            <p:cNvSpPr>
              <a:spLocks noChangeShapeType="1"/>
            </p:cNvSpPr>
            <p:nvPr/>
          </p:nvSpPr>
          <p:spPr bwMode="auto">
            <a:xfrm>
              <a:off x="3878" y="2174"/>
              <a:ext cx="54" cy="1"/>
            </a:xfrm>
            <a:prstGeom prst="line">
              <a:avLst/>
            </a:prstGeom>
            <a:noFill/>
            <a:ln w="38100">
              <a:solidFill>
                <a:srgbClr val="800000"/>
              </a:solidFill>
              <a:round/>
              <a:headEnd/>
              <a:tailEnd/>
            </a:ln>
            <a:effectLst/>
          </p:spPr>
          <p:txBody>
            <a:bodyPr/>
            <a:lstStyle/>
            <a:p>
              <a:endParaRPr lang="en-US"/>
            </a:p>
          </p:txBody>
        </p:sp>
        <p:sp>
          <p:nvSpPr>
            <p:cNvPr id="297364" name="Line 404"/>
            <p:cNvSpPr>
              <a:spLocks noChangeShapeType="1"/>
            </p:cNvSpPr>
            <p:nvPr/>
          </p:nvSpPr>
          <p:spPr bwMode="auto">
            <a:xfrm>
              <a:off x="3932" y="2174"/>
              <a:ext cx="54" cy="1"/>
            </a:xfrm>
            <a:prstGeom prst="line">
              <a:avLst/>
            </a:prstGeom>
            <a:noFill/>
            <a:ln w="38100">
              <a:solidFill>
                <a:srgbClr val="800000"/>
              </a:solidFill>
              <a:round/>
              <a:headEnd/>
              <a:tailEnd/>
            </a:ln>
            <a:effectLst/>
          </p:spPr>
          <p:txBody>
            <a:bodyPr/>
            <a:lstStyle/>
            <a:p>
              <a:endParaRPr lang="en-US"/>
            </a:p>
          </p:txBody>
        </p:sp>
        <p:sp>
          <p:nvSpPr>
            <p:cNvPr id="297365" name="Line 405"/>
            <p:cNvSpPr>
              <a:spLocks noChangeShapeType="1"/>
            </p:cNvSpPr>
            <p:nvPr/>
          </p:nvSpPr>
          <p:spPr bwMode="auto">
            <a:xfrm>
              <a:off x="3986" y="2174"/>
              <a:ext cx="48" cy="1"/>
            </a:xfrm>
            <a:prstGeom prst="line">
              <a:avLst/>
            </a:prstGeom>
            <a:noFill/>
            <a:ln w="38100">
              <a:solidFill>
                <a:srgbClr val="800000"/>
              </a:solidFill>
              <a:round/>
              <a:headEnd/>
              <a:tailEnd/>
            </a:ln>
            <a:effectLst/>
          </p:spPr>
          <p:txBody>
            <a:bodyPr/>
            <a:lstStyle/>
            <a:p>
              <a:endParaRPr lang="en-US"/>
            </a:p>
          </p:txBody>
        </p:sp>
        <p:sp>
          <p:nvSpPr>
            <p:cNvPr id="297366" name="Line 406"/>
            <p:cNvSpPr>
              <a:spLocks noChangeShapeType="1"/>
            </p:cNvSpPr>
            <p:nvPr/>
          </p:nvSpPr>
          <p:spPr bwMode="auto">
            <a:xfrm>
              <a:off x="4034" y="2174"/>
              <a:ext cx="54" cy="1"/>
            </a:xfrm>
            <a:prstGeom prst="line">
              <a:avLst/>
            </a:prstGeom>
            <a:noFill/>
            <a:ln w="38100">
              <a:solidFill>
                <a:srgbClr val="800000"/>
              </a:solidFill>
              <a:round/>
              <a:headEnd/>
              <a:tailEnd/>
            </a:ln>
            <a:effectLst/>
          </p:spPr>
          <p:txBody>
            <a:bodyPr/>
            <a:lstStyle/>
            <a:p>
              <a:endParaRPr lang="en-US"/>
            </a:p>
          </p:txBody>
        </p:sp>
        <p:sp>
          <p:nvSpPr>
            <p:cNvPr id="297367" name="Line 407"/>
            <p:cNvSpPr>
              <a:spLocks noChangeShapeType="1"/>
            </p:cNvSpPr>
            <p:nvPr/>
          </p:nvSpPr>
          <p:spPr bwMode="auto">
            <a:xfrm>
              <a:off x="4088" y="2174"/>
              <a:ext cx="54" cy="1"/>
            </a:xfrm>
            <a:prstGeom prst="line">
              <a:avLst/>
            </a:prstGeom>
            <a:noFill/>
            <a:ln w="38100">
              <a:solidFill>
                <a:srgbClr val="800000"/>
              </a:solidFill>
              <a:round/>
              <a:headEnd/>
              <a:tailEnd/>
            </a:ln>
            <a:effectLst/>
          </p:spPr>
          <p:txBody>
            <a:bodyPr/>
            <a:lstStyle/>
            <a:p>
              <a:endParaRPr lang="en-US"/>
            </a:p>
          </p:txBody>
        </p:sp>
        <p:sp>
          <p:nvSpPr>
            <p:cNvPr id="297368" name="Line 408"/>
            <p:cNvSpPr>
              <a:spLocks noChangeShapeType="1"/>
            </p:cNvSpPr>
            <p:nvPr/>
          </p:nvSpPr>
          <p:spPr bwMode="auto">
            <a:xfrm>
              <a:off x="4142" y="2174"/>
              <a:ext cx="54" cy="1"/>
            </a:xfrm>
            <a:prstGeom prst="line">
              <a:avLst/>
            </a:prstGeom>
            <a:noFill/>
            <a:ln w="38100">
              <a:solidFill>
                <a:srgbClr val="800000"/>
              </a:solidFill>
              <a:round/>
              <a:headEnd/>
              <a:tailEnd/>
            </a:ln>
            <a:effectLst/>
          </p:spPr>
          <p:txBody>
            <a:bodyPr/>
            <a:lstStyle/>
            <a:p>
              <a:endParaRPr lang="en-US"/>
            </a:p>
          </p:txBody>
        </p:sp>
        <p:sp>
          <p:nvSpPr>
            <p:cNvPr id="297369" name="Line 409"/>
            <p:cNvSpPr>
              <a:spLocks noChangeShapeType="1"/>
            </p:cNvSpPr>
            <p:nvPr/>
          </p:nvSpPr>
          <p:spPr bwMode="auto">
            <a:xfrm>
              <a:off x="4196" y="2174"/>
              <a:ext cx="54" cy="1"/>
            </a:xfrm>
            <a:prstGeom prst="line">
              <a:avLst/>
            </a:prstGeom>
            <a:noFill/>
            <a:ln w="38100">
              <a:solidFill>
                <a:srgbClr val="800000"/>
              </a:solidFill>
              <a:round/>
              <a:headEnd/>
              <a:tailEnd/>
            </a:ln>
            <a:effectLst/>
          </p:spPr>
          <p:txBody>
            <a:bodyPr/>
            <a:lstStyle/>
            <a:p>
              <a:endParaRPr lang="en-US"/>
            </a:p>
          </p:txBody>
        </p:sp>
        <p:sp>
          <p:nvSpPr>
            <p:cNvPr id="297370" name="Line 410"/>
            <p:cNvSpPr>
              <a:spLocks noChangeShapeType="1"/>
            </p:cNvSpPr>
            <p:nvPr/>
          </p:nvSpPr>
          <p:spPr bwMode="auto">
            <a:xfrm>
              <a:off x="4250" y="2174"/>
              <a:ext cx="54" cy="1"/>
            </a:xfrm>
            <a:prstGeom prst="line">
              <a:avLst/>
            </a:prstGeom>
            <a:noFill/>
            <a:ln w="38100">
              <a:solidFill>
                <a:srgbClr val="800000"/>
              </a:solidFill>
              <a:round/>
              <a:headEnd/>
              <a:tailEnd/>
            </a:ln>
            <a:effectLst/>
          </p:spPr>
          <p:txBody>
            <a:bodyPr/>
            <a:lstStyle/>
            <a:p>
              <a:endParaRPr lang="en-US"/>
            </a:p>
          </p:txBody>
        </p:sp>
        <p:sp>
          <p:nvSpPr>
            <p:cNvPr id="297371" name="Line 411"/>
            <p:cNvSpPr>
              <a:spLocks noChangeShapeType="1"/>
            </p:cNvSpPr>
            <p:nvPr/>
          </p:nvSpPr>
          <p:spPr bwMode="auto">
            <a:xfrm>
              <a:off x="4304" y="2174"/>
              <a:ext cx="54" cy="1"/>
            </a:xfrm>
            <a:prstGeom prst="line">
              <a:avLst/>
            </a:prstGeom>
            <a:noFill/>
            <a:ln w="38100">
              <a:solidFill>
                <a:srgbClr val="800000"/>
              </a:solidFill>
              <a:round/>
              <a:headEnd/>
              <a:tailEnd/>
            </a:ln>
            <a:effectLst/>
          </p:spPr>
          <p:txBody>
            <a:bodyPr/>
            <a:lstStyle/>
            <a:p>
              <a:endParaRPr lang="en-US"/>
            </a:p>
          </p:txBody>
        </p:sp>
        <p:sp>
          <p:nvSpPr>
            <p:cNvPr id="297372" name="Line 412"/>
            <p:cNvSpPr>
              <a:spLocks noChangeShapeType="1"/>
            </p:cNvSpPr>
            <p:nvPr/>
          </p:nvSpPr>
          <p:spPr bwMode="auto">
            <a:xfrm>
              <a:off x="4358" y="2174"/>
              <a:ext cx="48" cy="1"/>
            </a:xfrm>
            <a:prstGeom prst="line">
              <a:avLst/>
            </a:prstGeom>
            <a:noFill/>
            <a:ln w="38100">
              <a:solidFill>
                <a:srgbClr val="800000"/>
              </a:solidFill>
              <a:round/>
              <a:headEnd/>
              <a:tailEnd/>
            </a:ln>
            <a:effectLst/>
          </p:spPr>
          <p:txBody>
            <a:bodyPr/>
            <a:lstStyle/>
            <a:p>
              <a:endParaRPr lang="en-US"/>
            </a:p>
          </p:txBody>
        </p:sp>
        <p:sp>
          <p:nvSpPr>
            <p:cNvPr id="297373" name="Line 413"/>
            <p:cNvSpPr>
              <a:spLocks noChangeShapeType="1"/>
            </p:cNvSpPr>
            <p:nvPr/>
          </p:nvSpPr>
          <p:spPr bwMode="auto">
            <a:xfrm>
              <a:off x="4406" y="2174"/>
              <a:ext cx="54" cy="1"/>
            </a:xfrm>
            <a:prstGeom prst="line">
              <a:avLst/>
            </a:prstGeom>
            <a:noFill/>
            <a:ln w="38100">
              <a:solidFill>
                <a:srgbClr val="800000"/>
              </a:solidFill>
              <a:round/>
              <a:headEnd/>
              <a:tailEnd/>
            </a:ln>
            <a:effectLst/>
          </p:spPr>
          <p:txBody>
            <a:bodyPr/>
            <a:lstStyle/>
            <a:p>
              <a:endParaRPr lang="en-US"/>
            </a:p>
          </p:txBody>
        </p:sp>
        <p:sp>
          <p:nvSpPr>
            <p:cNvPr id="297374" name="Line 414"/>
            <p:cNvSpPr>
              <a:spLocks noChangeShapeType="1"/>
            </p:cNvSpPr>
            <p:nvPr/>
          </p:nvSpPr>
          <p:spPr bwMode="auto">
            <a:xfrm>
              <a:off x="4460" y="2174"/>
              <a:ext cx="54" cy="1"/>
            </a:xfrm>
            <a:prstGeom prst="line">
              <a:avLst/>
            </a:prstGeom>
            <a:noFill/>
            <a:ln w="38100">
              <a:solidFill>
                <a:srgbClr val="800000"/>
              </a:solidFill>
              <a:round/>
              <a:headEnd/>
              <a:tailEnd/>
            </a:ln>
            <a:effectLst/>
          </p:spPr>
          <p:txBody>
            <a:bodyPr/>
            <a:lstStyle/>
            <a:p>
              <a:endParaRPr lang="en-US"/>
            </a:p>
          </p:txBody>
        </p:sp>
        <p:sp>
          <p:nvSpPr>
            <p:cNvPr id="297375" name="Line 415"/>
            <p:cNvSpPr>
              <a:spLocks noChangeShapeType="1"/>
            </p:cNvSpPr>
            <p:nvPr/>
          </p:nvSpPr>
          <p:spPr bwMode="auto">
            <a:xfrm>
              <a:off x="4514" y="2174"/>
              <a:ext cx="54" cy="1"/>
            </a:xfrm>
            <a:prstGeom prst="line">
              <a:avLst/>
            </a:prstGeom>
            <a:noFill/>
            <a:ln w="38100">
              <a:solidFill>
                <a:srgbClr val="800000"/>
              </a:solidFill>
              <a:round/>
              <a:headEnd/>
              <a:tailEnd/>
            </a:ln>
            <a:effectLst/>
          </p:spPr>
          <p:txBody>
            <a:bodyPr/>
            <a:lstStyle/>
            <a:p>
              <a:endParaRPr lang="en-US"/>
            </a:p>
          </p:txBody>
        </p:sp>
        <p:sp>
          <p:nvSpPr>
            <p:cNvPr id="297376" name="Line 416"/>
            <p:cNvSpPr>
              <a:spLocks noChangeShapeType="1"/>
            </p:cNvSpPr>
            <p:nvPr/>
          </p:nvSpPr>
          <p:spPr bwMode="auto">
            <a:xfrm>
              <a:off x="4568" y="2174"/>
              <a:ext cx="54" cy="1"/>
            </a:xfrm>
            <a:prstGeom prst="line">
              <a:avLst/>
            </a:prstGeom>
            <a:noFill/>
            <a:ln w="38100">
              <a:solidFill>
                <a:srgbClr val="800000"/>
              </a:solidFill>
              <a:round/>
              <a:headEnd/>
              <a:tailEnd/>
            </a:ln>
            <a:effectLst/>
          </p:spPr>
          <p:txBody>
            <a:bodyPr/>
            <a:lstStyle/>
            <a:p>
              <a:endParaRPr lang="en-US"/>
            </a:p>
          </p:txBody>
        </p:sp>
        <p:sp>
          <p:nvSpPr>
            <p:cNvPr id="297377" name="Line 417"/>
            <p:cNvSpPr>
              <a:spLocks noChangeShapeType="1"/>
            </p:cNvSpPr>
            <p:nvPr/>
          </p:nvSpPr>
          <p:spPr bwMode="auto">
            <a:xfrm>
              <a:off x="1537" y="1934"/>
              <a:ext cx="54" cy="48"/>
            </a:xfrm>
            <a:prstGeom prst="line">
              <a:avLst/>
            </a:prstGeom>
            <a:noFill/>
            <a:ln w="38100">
              <a:solidFill>
                <a:srgbClr val="008080"/>
              </a:solidFill>
              <a:round/>
              <a:headEnd/>
              <a:tailEnd/>
            </a:ln>
            <a:effectLst/>
          </p:spPr>
          <p:txBody>
            <a:bodyPr/>
            <a:lstStyle/>
            <a:p>
              <a:endParaRPr lang="en-US"/>
            </a:p>
          </p:txBody>
        </p:sp>
        <p:sp>
          <p:nvSpPr>
            <p:cNvPr id="297378" name="Line 418"/>
            <p:cNvSpPr>
              <a:spLocks noChangeShapeType="1"/>
            </p:cNvSpPr>
            <p:nvPr/>
          </p:nvSpPr>
          <p:spPr bwMode="auto">
            <a:xfrm>
              <a:off x="1591" y="1982"/>
              <a:ext cx="54" cy="42"/>
            </a:xfrm>
            <a:prstGeom prst="line">
              <a:avLst/>
            </a:prstGeom>
            <a:noFill/>
            <a:ln w="38100">
              <a:solidFill>
                <a:srgbClr val="008080"/>
              </a:solidFill>
              <a:round/>
              <a:headEnd/>
              <a:tailEnd/>
            </a:ln>
            <a:effectLst/>
          </p:spPr>
          <p:txBody>
            <a:bodyPr/>
            <a:lstStyle/>
            <a:p>
              <a:endParaRPr lang="en-US"/>
            </a:p>
          </p:txBody>
        </p:sp>
        <p:sp>
          <p:nvSpPr>
            <p:cNvPr id="297379" name="Line 419"/>
            <p:cNvSpPr>
              <a:spLocks noChangeShapeType="1"/>
            </p:cNvSpPr>
            <p:nvPr/>
          </p:nvSpPr>
          <p:spPr bwMode="auto">
            <a:xfrm>
              <a:off x="1645" y="2024"/>
              <a:ext cx="54" cy="36"/>
            </a:xfrm>
            <a:prstGeom prst="line">
              <a:avLst/>
            </a:prstGeom>
            <a:noFill/>
            <a:ln w="38100">
              <a:solidFill>
                <a:srgbClr val="008080"/>
              </a:solidFill>
              <a:round/>
              <a:headEnd/>
              <a:tailEnd/>
            </a:ln>
            <a:effectLst/>
          </p:spPr>
          <p:txBody>
            <a:bodyPr/>
            <a:lstStyle/>
            <a:p>
              <a:endParaRPr lang="en-US"/>
            </a:p>
          </p:txBody>
        </p:sp>
        <p:sp>
          <p:nvSpPr>
            <p:cNvPr id="297380" name="Line 420"/>
            <p:cNvSpPr>
              <a:spLocks noChangeShapeType="1"/>
            </p:cNvSpPr>
            <p:nvPr/>
          </p:nvSpPr>
          <p:spPr bwMode="auto">
            <a:xfrm>
              <a:off x="1699" y="2060"/>
              <a:ext cx="54" cy="30"/>
            </a:xfrm>
            <a:prstGeom prst="line">
              <a:avLst/>
            </a:prstGeom>
            <a:noFill/>
            <a:ln w="38100">
              <a:solidFill>
                <a:srgbClr val="008080"/>
              </a:solidFill>
              <a:round/>
              <a:headEnd/>
              <a:tailEnd/>
            </a:ln>
            <a:effectLst/>
          </p:spPr>
          <p:txBody>
            <a:bodyPr/>
            <a:lstStyle/>
            <a:p>
              <a:endParaRPr lang="en-US"/>
            </a:p>
          </p:txBody>
        </p:sp>
        <p:sp>
          <p:nvSpPr>
            <p:cNvPr id="297381" name="Line 421"/>
            <p:cNvSpPr>
              <a:spLocks noChangeShapeType="1"/>
            </p:cNvSpPr>
            <p:nvPr/>
          </p:nvSpPr>
          <p:spPr bwMode="auto">
            <a:xfrm>
              <a:off x="1753" y="2090"/>
              <a:ext cx="54" cy="30"/>
            </a:xfrm>
            <a:prstGeom prst="line">
              <a:avLst/>
            </a:prstGeom>
            <a:noFill/>
            <a:ln w="38100">
              <a:solidFill>
                <a:srgbClr val="008080"/>
              </a:solidFill>
              <a:round/>
              <a:headEnd/>
              <a:tailEnd/>
            </a:ln>
            <a:effectLst/>
          </p:spPr>
          <p:txBody>
            <a:bodyPr/>
            <a:lstStyle/>
            <a:p>
              <a:endParaRPr lang="en-US"/>
            </a:p>
          </p:txBody>
        </p:sp>
        <p:sp>
          <p:nvSpPr>
            <p:cNvPr id="297382" name="Line 422"/>
            <p:cNvSpPr>
              <a:spLocks noChangeShapeType="1"/>
            </p:cNvSpPr>
            <p:nvPr/>
          </p:nvSpPr>
          <p:spPr bwMode="auto">
            <a:xfrm>
              <a:off x="1807" y="2120"/>
              <a:ext cx="48" cy="30"/>
            </a:xfrm>
            <a:prstGeom prst="line">
              <a:avLst/>
            </a:prstGeom>
            <a:noFill/>
            <a:ln w="38100">
              <a:solidFill>
                <a:srgbClr val="008080"/>
              </a:solidFill>
              <a:round/>
              <a:headEnd/>
              <a:tailEnd/>
            </a:ln>
            <a:effectLst/>
          </p:spPr>
          <p:txBody>
            <a:bodyPr/>
            <a:lstStyle/>
            <a:p>
              <a:endParaRPr lang="en-US"/>
            </a:p>
          </p:txBody>
        </p:sp>
        <p:sp>
          <p:nvSpPr>
            <p:cNvPr id="297383" name="Line 423"/>
            <p:cNvSpPr>
              <a:spLocks noChangeShapeType="1"/>
            </p:cNvSpPr>
            <p:nvPr/>
          </p:nvSpPr>
          <p:spPr bwMode="auto">
            <a:xfrm>
              <a:off x="1855" y="2150"/>
              <a:ext cx="54" cy="24"/>
            </a:xfrm>
            <a:prstGeom prst="line">
              <a:avLst/>
            </a:prstGeom>
            <a:noFill/>
            <a:ln w="38100">
              <a:solidFill>
                <a:srgbClr val="008080"/>
              </a:solidFill>
              <a:round/>
              <a:headEnd/>
              <a:tailEnd/>
            </a:ln>
            <a:effectLst/>
          </p:spPr>
          <p:txBody>
            <a:bodyPr/>
            <a:lstStyle/>
            <a:p>
              <a:endParaRPr lang="en-US"/>
            </a:p>
          </p:txBody>
        </p:sp>
        <p:sp>
          <p:nvSpPr>
            <p:cNvPr id="297384" name="Line 424"/>
            <p:cNvSpPr>
              <a:spLocks noChangeShapeType="1"/>
            </p:cNvSpPr>
            <p:nvPr/>
          </p:nvSpPr>
          <p:spPr bwMode="auto">
            <a:xfrm>
              <a:off x="1909" y="2174"/>
              <a:ext cx="54" cy="18"/>
            </a:xfrm>
            <a:prstGeom prst="line">
              <a:avLst/>
            </a:prstGeom>
            <a:noFill/>
            <a:ln w="38100">
              <a:solidFill>
                <a:srgbClr val="008080"/>
              </a:solidFill>
              <a:round/>
              <a:headEnd/>
              <a:tailEnd/>
            </a:ln>
            <a:effectLst/>
          </p:spPr>
          <p:txBody>
            <a:bodyPr/>
            <a:lstStyle/>
            <a:p>
              <a:endParaRPr lang="en-US"/>
            </a:p>
          </p:txBody>
        </p:sp>
        <p:sp>
          <p:nvSpPr>
            <p:cNvPr id="297385" name="Freeform 425"/>
            <p:cNvSpPr>
              <a:spLocks/>
            </p:cNvSpPr>
            <p:nvPr/>
          </p:nvSpPr>
          <p:spPr bwMode="auto">
            <a:xfrm>
              <a:off x="1963" y="219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8080"/>
              </a:solidFill>
              <a:prstDash val="solid"/>
              <a:round/>
              <a:headEnd/>
              <a:tailEnd/>
            </a:ln>
            <a:effectLst/>
          </p:spPr>
          <p:txBody>
            <a:bodyPr/>
            <a:lstStyle/>
            <a:p>
              <a:endParaRPr lang="en-US"/>
            </a:p>
          </p:txBody>
        </p:sp>
        <p:sp>
          <p:nvSpPr>
            <p:cNvPr id="297386" name="Freeform 426"/>
            <p:cNvSpPr>
              <a:spLocks/>
            </p:cNvSpPr>
            <p:nvPr/>
          </p:nvSpPr>
          <p:spPr bwMode="auto">
            <a:xfrm>
              <a:off x="2017" y="2216"/>
              <a:ext cx="54" cy="12"/>
            </a:xfrm>
            <a:custGeom>
              <a:avLst/>
              <a:gdLst/>
              <a:ahLst/>
              <a:cxnLst>
                <a:cxn ang="0">
                  <a:pos x="0" y="0"/>
                </a:cxn>
                <a:cxn ang="0">
                  <a:pos x="24" y="6"/>
                </a:cxn>
                <a:cxn ang="0">
                  <a:pos x="54" y="12"/>
                </a:cxn>
              </a:cxnLst>
              <a:rect l="0" t="0" r="r" b="b"/>
              <a:pathLst>
                <a:path w="54" h="12">
                  <a:moveTo>
                    <a:pt x="0" y="0"/>
                  </a:moveTo>
                  <a:lnTo>
                    <a:pt x="24" y="6"/>
                  </a:lnTo>
                  <a:lnTo>
                    <a:pt x="54" y="12"/>
                  </a:lnTo>
                </a:path>
              </a:pathLst>
            </a:custGeom>
            <a:noFill/>
            <a:ln w="38100" cmpd="sng">
              <a:solidFill>
                <a:srgbClr val="008080"/>
              </a:solidFill>
              <a:prstDash val="solid"/>
              <a:round/>
              <a:headEnd/>
              <a:tailEnd/>
            </a:ln>
            <a:effectLst/>
          </p:spPr>
          <p:txBody>
            <a:bodyPr/>
            <a:lstStyle/>
            <a:p>
              <a:endParaRPr lang="en-US"/>
            </a:p>
          </p:txBody>
        </p:sp>
        <p:sp>
          <p:nvSpPr>
            <p:cNvPr id="297387" name="Freeform 427"/>
            <p:cNvSpPr>
              <a:spLocks/>
            </p:cNvSpPr>
            <p:nvPr/>
          </p:nvSpPr>
          <p:spPr bwMode="auto">
            <a:xfrm>
              <a:off x="2071" y="2228"/>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008080"/>
              </a:solidFill>
              <a:prstDash val="solid"/>
              <a:round/>
              <a:headEnd/>
              <a:tailEnd/>
            </a:ln>
            <a:effectLst/>
          </p:spPr>
          <p:txBody>
            <a:bodyPr/>
            <a:lstStyle/>
            <a:p>
              <a:endParaRPr lang="en-US"/>
            </a:p>
          </p:txBody>
        </p:sp>
        <p:sp>
          <p:nvSpPr>
            <p:cNvPr id="297388" name="Line 428"/>
            <p:cNvSpPr>
              <a:spLocks noChangeShapeType="1"/>
            </p:cNvSpPr>
            <p:nvPr/>
          </p:nvSpPr>
          <p:spPr bwMode="auto">
            <a:xfrm>
              <a:off x="2125" y="2246"/>
              <a:ext cx="54" cy="12"/>
            </a:xfrm>
            <a:prstGeom prst="line">
              <a:avLst/>
            </a:prstGeom>
            <a:noFill/>
            <a:ln w="38100">
              <a:solidFill>
                <a:srgbClr val="008080"/>
              </a:solidFill>
              <a:round/>
              <a:headEnd/>
              <a:tailEnd/>
            </a:ln>
            <a:effectLst/>
          </p:spPr>
          <p:txBody>
            <a:bodyPr/>
            <a:lstStyle/>
            <a:p>
              <a:endParaRPr lang="en-US"/>
            </a:p>
          </p:txBody>
        </p:sp>
        <p:sp>
          <p:nvSpPr>
            <p:cNvPr id="297389" name="Line 429"/>
            <p:cNvSpPr>
              <a:spLocks noChangeShapeType="1"/>
            </p:cNvSpPr>
            <p:nvPr/>
          </p:nvSpPr>
          <p:spPr bwMode="auto">
            <a:xfrm>
              <a:off x="2179" y="2258"/>
              <a:ext cx="48" cy="12"/>
            </a:xfrm>
            <a:prstGeom prst="line">
              <a:avLst/>
            </a:prstGeom>
            <a:noFill/>
            <a:ln w="38100">
              <a:solidFill>
                <a:srgbClr val="008080"/>
              </a:solidFill>
              <a:round/>
              <a:headEnd/>
              <a:tailEnd/>
            </a:ln>
            <a:effectLst/>
          </p:spPr>
          <p:txBody>
            <a:bodyPr/>
            <a:lstStyle/>
            <a:p>
              <a:endParaRPr lang="en-US"/>
            </a:p>
          </p:txBody>
        </p:sp>
        <p:sp>
          <p:nvSpPr>
            <p:cNvPr id="297390" name="Line 430"/>
            <p:cNvSpPr>
              <a:spLocks noChangeShapeType="1"/>
            </p:cNvSpPr>
            <p:nvPr/>
          </p:nvSpPr>
          <p:spPr bwMode="auto">
            <a:xfrm>
              <a:off x="2227" y="2270"/>
              <a:ext cx="54" cy="6"/>
            </a:xfrm>
            <a:prstGeom prst="line">
              <a:avLst/>
            </a:prstGeom>
            <a:noFill/>
            <a:ln w="38100">
              <a:solidFill>
                <a:srgbClr val="008080"/>
              </a:solidFill>
              <a:round/>
              <a:headEnd/>
              <a:tailEnd/>
            </a:ln>
            <a:effectLst/>
          </p:spPr>
          <p:txBody>
            <a:bodyPr/>
            <a:lstStyle/>
            <a:p>
              <a:endParaRPr lang="en-US"/>
            </a:p>
          </p:txBody>
        </p:sp>
        <p:sp>
          <p:nvSpPr>
            <p:cNvPr id="297391" name="Line 431"/>
            <p:cNvSpPr>
              <a:spLocks noChangeShapeType="1"/>
            </p:cNvSpPr>
            <p:nvPr/>
          </p:nvSpPr>
          <p:spPr bwMode="auto">
            <a:xfrm>
              <a:off x="2281" y="2276"/>
              <a:ext cx="54" cy="12"/>
            </a:xfrm>
            <a:prstGeom prst="line">
              <a:avLst/>
            </a:prstGeom>
            <a:noFill/>
            <a:ln w="38100">
              <a:solidFill>
                <a:srgbClr val="008080"/>
              </a:solidFill>
              <a:round/>
              <a:headEnd/>
              <a:tailEnd/>
            </a:ln>
            <a:effectLst/>
          </p:spPr>
          <p:txBody>
            <a:bodyPr/>
            <a:lstStyle/>
            <a:p>
              <a:endParaRPr lang="en-US"/>
            </a:p>
          </p:txBody>
        </p:sp>
        <p:sp>
          <p:nvSpPr>
            <p:cNvPr id="297392" name="Line 432"/>
            <p:cNvSpPr>
              <a:spLocks noChangeShapeType="1"/>
            </p:cNvSpPr>
            <p:nvPr/>
          </p:nvSpPr>
          <p:spPr bwMode="auto">
            <a:xfrm>
              <a:off x="2335" y="2288"/>
              <a:ext cx="54" cy="6"/>
            </a:xfrm>
            <a:prstGeom prst="line">
              <a:avLst/>
            </a:prstGeom>
            <a:noFill/>
            <a:ln w="38100">
              <a:solidFill>
                <a:srgbClr val="008080"/>
              </a:solidFill>
              <a:round/>
              <a:headEnd/>
              <a:tailEnd/>
            </a:ln>
            <a:effectLst/>
          </p:spPr>
          <p:txBody>
            <a:bodyPr/>
            <a:lstStyle/>
            <a:p>
              <a:endParaRPr lang="en-US"/>
            </a:p>
          </p:txBody>
        </p:sp>
        <p:sp>
          <p:nvSpPr>
            <p:cNvPr id="297393" name="Line 433"/>
            <p:cNvSpPr>
              <a:spLocks noChangeShapeType="1"/>
            </p:cNvSpPr>
            <p:nvPr/>
          </p:nvSpPr>
          <p:spPr bwMode="auto">
            <a:xfrm>
              <a:off x="2389" y="2294"/>
              <a:ext cx="54" cy="6"/>
            </a:xfrm>
            <a:prstGeom prst="line">
              <a:avLst/>
            </a:prstGeom>
            <a:noFill/>
            <a:ln w="38100">
              <a:solidFill>
                <a:srgbClr val="008080"/>
              </a:solidFill>
              <a:round/>
              <a:headEnd/>
              <a:tailEnd/>
            </a:ln>
            <a:effectLst/>
          </p:spPr>
          <p:txBody>
            <a:bodyPr/>
            <a:lstStyle/>
            <a:p>
              <a:endParaRPr lang="en-US"/>
            </a:p>
          </p:txBody>
        </p:sp>
        <p:sp>
          <p:nvSpPr>
            <p:cNvPr id="297394" name="Line 434"/>
            <p:cNvSpPr>
              <a:spLocks noChangeShapeType="1"/>
            </p:cNvSpPr>
            <p:nvPr/>
          </p:nvSpPr>
          <p:spPr bwMode="auto">
            <a:xfrm>
              <a:off x="2443" y="2300"/>
              <a:ext cx="54" cy="6"/>
            </a:xfrm>
            <a:prstGeom prst="line">
              <a:avLst/>
            </a:prstGeom>
            <a:noFill/>
            <a:ln w="38100">
              <a:solidFill>
                <a:srgbClr val="008080"/>
              </a:solidFill>
              <a:round/>
              <a:headEnd/>
              <a:tailEnd/>
            </a:ln>
            <a:effectLst/>
          </p:spPr>
          <p:txBody>
            <a:bodyPr/>
            <a:lstStyle/>
            <a:p>
              <a:endParaRPr lang="en-US"/>
            </a:p>
          </p:txBody>
        </p:sp>
        <p:sp>
          <p:nvSpPr>
            <p:cNvPr id="297395" name="Line 435"/>
            <p:cNvSpPr>
              <a:spLocks noChangeShapeType="1"/>
            </p:cNvSpPr>
            <p:nvPr/>
          </p:nvSpPr>
          <p:spPr bwMode="auto">
            <a:xfrm>
              <a:off x="2497" y="2306"/>
              <a:ext cx="54" cy="6"/>
            </a:xfrm>
            <a:prstGeom prst="line">
              <a:avLst/>
            </a:prstGeom>
            <a:noFill/>
            <a:ln w="38100">
              <a:solidFill>
                <a:srgbClr val="008080"/>
              </a:solidFill>
              <a:round/>
              <a:headEnd/>
              <a:tailEnd/>
            </a:ln>
            <a:effectLst/>
          </p:spPr>
          <p:txBody>
            <a:bodyPr/>
            <a:lstStyle/>
            <a:p>
              <a:endParaRPr lang="en-US"/>
            </a:p>
          </p:txBody>
        </p:sp>
        <p:sp>
          <p:nvSpPr>
            <p:cNvPr id="297396" name="Line 436"/>
            <p:cNvSpPr>
              <a:spLocks noChangeShapeType="1"/>
            </p:cNvSpPr>
            <p:nvPr/>
          </p:nvSpPr>
          <p:spPr bwMode="auto">
            <a:xfrm>
              <a:off x="2551" y="2312"/>
              <a:ext cx="48" cy="1"/>
            </a:xfrm>
            <a:prstGeom prst="line">
              <a:avLst/>
            </a:prstGeom>
            <a:noFill/>
            <a:ln w="38100">
              <a:solidFill>
                <a:srgbClr val="008080"/>
              </a:solidFill>
              <a:round/>
              <a:headEnd/>
              <a:tailEnd/>
            </a:ln>
            <a:effectLst/>
          </p:spPr>
          <p:txBody>
            <a:bodyPr/>
            <a:lstStyle/>
            <a:p>
              <a:endParaRPr lang="en-US"/>
            </a:p>
          </p:txBody>
        </p:sp>
        <p:sp>
          <p:nvSpPr>
            <p:cNvPr id="297397" name="Freeform 437"/>
            <p:cNvSpPr>
              <a:spLocks/>
            </p:cNvSpPr>
            <p:nvPr/>
          </p:nvSpPr>
          <p:spPr bwMode="auto">
            <a:xfrm>
              <a:off x="2599" y="231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398" name="Line 438"/>
            <p:cNvSpPr>
              <a:spLocks noChangeShapeType="1"/>
            </p:cNvSpPr>
            <p:nvPr/>
          </p:nvSpPr>
          <p:spPr bwMode="auto">
            <a:xfrm>
              <a:off x="2653" y="2318"/>
              <a:ext cx="54" cy="1"/>
            </a:xfrm>
            <a:prstGeom prst="line">
              <a:avLst/>
            </a:prstGeom>
            <a:noFill/>
            <a:ln w="38100">
              <a:solidFill>
                <a:srgbClr val="008080"/>
              </a:solidFill>
              <a:round/>
              <a:headEnd/>
              <a:tailEnd/>
            </a:ln>
            <a:effectLst/>
          </p:spPr>
          <p:txBody>
            <a:bodyPr/>
            <a:lstStyle/>
            <a:p>
              <a:endParaRPr lang="en-US"/>
            </a:p>
          </p:txBody>
        </p:sp>
        <p:sp>
          <p:nvSpPr>
            <p:cNvPr id="297399" name="Freeform 439"/>
            <p:cNvSpPr>
              <a:spLocks/>
            </p:cNvSpPr>
            <p:nvPr/>
          </p:nvSpPr>
          <p:spPr bwMode="auto">
            <a:xfrm>
              <a:off x="2707" y="23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400" name="Line 440"/>
            <p:cNvSpPr>
              <a:spLocks noChangeShapeType="1"/>
            </p:cNvSpPr>
            <p:nvPr/>
          </p:nvSpPr>
          <p:spPr bwMode="auto">
            <a:xfrm>
              <a:off x="2761" y="2324"/>
              <a:ext cx="54" cy="1"/>
            </a:xfrm>
            <a:prstGeom prst="line">
              <a:avLst/>
            </a:prstGeom>
            <a:noFill/>
            <a:ln w="38100">
              <a:solidFill>
                <a:srgbClr val="008080"/>
              </a:solidFill>
              <a:round/>
              <a:headEnd/>
              <a:tailEnd/>
            </a:ln>
            <a:effectLst/>
          </p:spPr>
          <p:txBody>
            <a:bodyPr/>
            <a:lstStyle/>
            <a:p>
              <a:endParaRPr lang="en-US"/>
            </a:p>
          </p:txBody>
        </p:sp>
        <p:sp>
          <p:nvSpPr>
            <p:cNvPr id="297401" name="Line 441"/>
            <p:cNvSpPr>
              <a:spLocks noChangeShapeType="1"/>
            </p:cNvSpPr>
            <p:nvPr/>
          </p:nvSpPr>
          <p:spPr bwMode="auto">
            <a:xfrm>
              <a:off x="2815" y="2324"/>
              <a:ext cx="54" cy="1"/>
            </a:xfrm>
            <a:prstGeom prst="line">
              <a:avLst/>
            </a:prstGeom>
            <a:noFill/>
            <a:ln w="38100">
              <a:solidFill>
                <a:srgbClr val="008080"/>
              </a:solidFill>
              <a:round/>
              <a:headEnd/>
              <a:tailEnd/>
            </a:ln>
            <a:effectLst/>
          </p:spPr>
          <p:txBody>
            <a:bodyPr/>
            <a:lstStyle/>
            <a:p>
              <a:endParaRPr lang="en-US"/>
            </a:p>
          </p:txBody>
        </p:sp>
        <p:sp>
          <p:nvSpPr>
            <p:cNvPr id="297402" name="Freeform 442"/>
            <p:cNvSpPr>
              <a:spLocks/>
            </p:cNvSpPr>
            <p:nvPr/>
          </p:nvSpPr>
          <p:spPr bwMode="auto">
            <a:xfrm>
              <a:off x="2869" y="2324"/>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008080"/>
              </a:solidFill>
              <a:prstDash val="solid"/>
              <a:round/>
              <a:headEnd/>
              <a:tailEnd/>
            </a:ln>
            <a:effectLst/>
          </p:spPr>
          <p:txBody>
            <a:bodyPr/>
            <a:lstStyle/>
            <a:p>
              <a:endParaRPr lang="en-US"/>
            </a:p>
          </p:txBody>
        </p:sp>
        <p:sp>
          <p:nvSpPr>
            <p:cNvPr id="297403" name="Line 443"/>
            <p:cNvSpPr>
              <a:spLocks noChangeShapeType="1"/>
            </p:cNvSpPr>
            <p:nvPr/>
          </p:nvSpPr>
          <p:spPr bwMode="auto">
            <a:xfrm>
              <a:off x="2924" y="2330"/>
              <a:ext cx="48" cy="1"/>
            </a:xfrm>
            <a:prstGeom prst="line">
              <a:avLst/>
            </a:prstGeom>
            <a:noFill/>
            <a:ln w="38100">
              <a:solidFill>
                <a:srgbClr val="008080"/>
              </a:solidFill>
              <a:round/>
              <a:headEnd/>
              <a:tailEnd/>
            </a:ln>
            <a:effectLst/>
          </p:spPr>
          <p:txBody>
            <a:bodyPr/>
            <a:lstStyle/>
            <a:p>
              <a:endParaRPr lang="en-US"/>
            </a:p>
          </p:txBody>
        </p:sp>
        <p:sp>
          <p:nvSpPr>
            <p:cNvPr id="297404" name="Line 444"/>
            <p:cNvSpPr>
              <a:spLocks noChangeShapeType="1"/>
            </p:cNvSpPr>
            <p:nvPr/>
          </p:nvSpPr>
          <p:spPr bwMode="auto">
            <a:xfrm>
              <a:off x="2972" y="2330"/>
              <a:ext cx="54" cy="1"/>
            </a:xfrm>
            <a:prstGeom prst="line">
              <a:avLst/>
            </a:prstGeom>
            <a:noFill/>
            <a:ln w="38100">
              <a:solidFill>
                <a:srgbClr val="008080"/>
              </a:solidFill>
              <a:round/>
              <a:headEnd/>
              <a:tailEnd/>
            </a:ln>
            <a:effectLst/>
          </p:spPr>
          <p:txBody>
            <a:bodyPr/>
            <a:lstStyle/>
            <a:p>
              <a:endParaRPr lang="en-US"/>
            </a:p>
          </p:txBody>
        </p:sp>
        <p:sp>
          <p:nvSpPr>
            <p:cNvPr id="297405" name="Line 445"/>
            <p:cNvSpPr>
              <a:spLocks noChangeShapeType="1"/>
            </p:cNvSpPr>
            <p:nvPr/>
          </p:nvSpPr>
          <p:spPr bwMode="auto">
            <a:xfrm>
              <a:off x="3026" y="2330"/>
              <a:ext cx="54" cy="1"/>
            </a:xfrm>
            <a:prstGeom prst="line">
              <a:avLst/>
            </a:prstGeom>
            <a:noFill/>
            <a:ln w="38100">
              <a:solidFill>
                <a:srgbClr val="008080"/>
              </a:solidFill>
              <a:round/>
              <a:headEnd/>
              <a:tailEnd/>
            </a:ln>
            <a:effectLst/>
          </p:spPr>
          <p:txBody>
            <a:bodyPr/>
            <a:lstStyle/>
            <a:p>
              <a:endParaRPr lang="en-US"/>
            </a:p>
          </p:txBody>
        </p:sp>
        <p:sp>
          <p:nvSpPr>
            <p:cNvPr id="297406" name="Line 446"/>
            <p:cNvSpPr>
              <a:spLocks noChangeShapeType="1"/>
            </p:cNvSpPr>
            <p:nvPr/>
          </p:nvSpPr>
          <p:spPr bwMode="auto">
            <a:xfrm>
              <a:off x="3080" y="2330"/>
              <a:ext cx="54" cy="1"/>
            </a:xfrm>
            <a:prstGeom prst="line">
              <a:avLst/>
            </a:prstGeom>
            <a:noFill/>
            <a:ln w="38100">
              <a:solidFill>
                <a:srgbClr val="008080"/>
              </a:solidFill>
              <a:round/>
              <a:headEnd/>
              <a:tailEnd/>
            </a:ln>
            <a:effectLst/>
          </p:spPr>
          <p:txBody>
            <a:bodyPr/>
            <a:lstStyle/>
            <a:p>
              <a:endParaRPr lang="en-US"/>
            </a:p>
          </p:txBody>
        </p:sp>
        <p:sp>
          <p:nvSpPr>
            <p:cNvPr id="297407" name="Line 447"/>
            <p:cNvSpPr>
              <a:spLocks noChangeShapeType="1"/>
            </p:cNvSpPr>
            <p:nvPr/>
          </p:nvSpPr>
          <p:spPr bwMode="auto">
            <a:xfrm>
              <a:off x="3134" y="2330"/>
              <a:ext cx="54" cy="1"/>
            </a:xfrm>
            <a:prstGeom prst="line">
              <a:avLst/>
            </a:prstGeom>
            <a:noFill/>
            <a:ln w="38100">
              <a:solidFill>
                <a:srgbClr val="008080"/>
              </a:solidFill>
              <a:round/>
              <a:headEnd/>
              <a:tailEnd/>
            </a:ln>
            <a:effectLst/>
          </p:spPr>
          <p:txBody>
            <a:bodyPr/>
            <a:lstStyle/>
            <a:p>
              <a:endParaRPr lang="en-US"/>
            </a:p>
          </p:txBody>
        </p:sp>
        <p:sp>
          <p:nvSpPr>
            <p:cNvPr id="297408" name="Line 448"/>
            <p:cNvSpPr>
              <a:spLocks noChangeShapeType="1"/>
            </p:cNvSpPr>
            <p:nvPr/>
          </p:nvSpPr>
          <p:spPr bwMode="auto">
            <a:xfrm>
              <a:off x="3188" y="2330"/>
              <a:ext cx="54" cy="1"/>
            </a:xfrm>
            <a:prstGeom prst="line">
              <a:avLst/>
            </a:prstGeom>
            <a:noFill/>
            <a:ln w="38100">
              <a:solidFill>
                <a:srgbClr val="008080"/>
              </a:solidFill>
              <a:round/>
              <a:headEnd/>
              <a:tailEnd/>
            </a:ln>
            <a:effectLst/>
          </p:spPr>
          <p:txBody>
            <a:bodyPr/>
            <a:lstStyle/>
            <a:p>
              <a:endParaRPr lang="en-US"/>
            </a:p>
          </p:txBody>
        </p:sp>
        <p:sp>
          <p:nvSpPr>
            <p:cNvPr id="297409" name="Freeform 449"/>
            <p:cNvSpPr>
              <a:spLocks/>
            </p:cNvSpPr>
            <p:nvPr/>
          </p:nvSpPr>
          <p:spPr bwMode="auto">
            <a:xfrm>
              <a:off x="3242" y="233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8080"/>
              </a:solidFill>
              <a:prstDash val="solid"/>
              <a:round/>
              <a:headEnd/>
              <a:tailEnd/>
            </a:ln>
            <a:effectLst/>
          </p:spPr>
          <p:txBody>
            <a:bodyPr/>
            <a:lstStyle/>
            <a:p>
              <a:endParaRPr lang="en-US"/>
            </a:p>
          </p:txBody>
        </p:sp>
        <p:sp>
          <p:nvSpPr>
            <p:cNvPr id="297410" name="Line 450"/>
            <p:cNvSpPr>
              <a:spLocks noChangeShapeType="1"/>
            </p:cNvSpPr>
            <p:nvPr/>
          </p:nvSpPr>
          <p:spPr bwMode="auto">
            <a:xfrm>
              <a:off x="3290" y="2336"/>
              <a:ext cx="54" cy="1"/>
            </a:xfrm>
            <a:prstGeom prst="line">
              <a:avLst/>
            </a:prstGeom>
            <a:noFill/>
            <a:ln w="38100">
              <a:solidFill>
                <a:srgbClr val="008080"/>
              </a:solidFill>
              <a:round/>
              <a:headEnd/>
              <a:tailEnd/>
            </a:ln>
            <a:effectLst/>
          </p:spPr>
          <p:txBody>
            <a:bodyPr/>
            <a:lstStyle/>
            <a:p>
              <a:endParaRPr lang="en-US"/>
            </a:p>
          </p:txBody>
        </p:sp>
        <p:sp>
          <p:nvSpPr>
            <p:cNvPr id="297411" name="Line 451"/>
            <p:cNvSpPr>
              <a:spLocks noChangeShapeType="1"/>
            </p:cNvSpPr>
            <p:nvPr/>
          </p:nvSpPr>
          <p:spPr bwMode="auto">
            <a:xfrm>
              <a:off x="3344" y="2336"/>
              <a:ext cx="54" cy="1"/>
            </a:xfrm>
            <a:prstGeom prst="line">
              <a:avLst/>
            </a:prstGeom>
            <a:noFill/>
            <a:ln w="38100">
              <a:solidFill>
                <a:srgbClr val="008080"/>
              </a:solidFill>
              <a:round/>
              <a:headEnd/>
              <a:tailEnd/>
            </a:ln>
            <a:effectLst/>
          </p:spPr>
          <p:txBody>
            <a:bodyPr/>
            <a:lstStyle/>
            <a:p>
              <a:endParaRPr lang="en-US"/>
            </a:p>
          </p:txBody>
        </p:sp>
        <p:sp>
          <p:nvSpPr>
            <p:cNvPr id="297412" name="Line 452"/>
            <p:cNvSpPr>
              <a:spLocks noChangeShapeType="1"/>
            </p:cNvSpPr>
            <p:nvPr/>
          </p:nvSpPr>
          <p:spPr bwMode="auto">
            <a:xfrm>
              <a:off x="3398" y="2336"/>
              <a:ext cx="54" cy="1"/>
            </a:xfrm>
            <a:prstGeom prst="line">
              <a:avLst/>
            </a:prstGeom>
            <a:noFill/>
            <a:ln w="38100">
              <a:solidFill>
                <a:srgbClr val="008080"/>
              </a:solidFill>
              <a:round/>
              <a:headEnd/>
              <a:tailEnd/>
            </a:ln>
            <a:effectLst/>
          </p:spPr>
          <p:txBody>
            <a:bodyPr/>
            <a:lstStyle/>
            <a:p>
              <a:endParaRPr lang="en-US"/>
            </a:p>
          </p:txBody>
        </p:sp>
        <p:sp>
          <p:nvSpPr>
            <p:cNvPr id="297413" name="Line 453"/>
            <p:cNvSpPr>
              <a:spLocks noChangeShapeType="1"/>
            </p:cNvSpPr>
            <p:nvPr/>
          </p:nvSpPr>
          <p:spPr bwMode="auto">
            <a:xfrm>
              <a:off x="3452" y="2336"/>
              <a:ext cx="54" cy="1"/>
            </a:xfrm>
            <a:prstGeom prst="line">
              <a:avLst/>
            </a:prstGeom>
            <a:noFill/>
            <a:ln w="38100">
              <a:solidFill>
                <a:srgbClr val="008080"/>
              </a:solidFill>
              <a:round/>
              <a:headEnd/>
              <a:tailEnd/>
            </a:ln>
            <a:effectLst/>
          </p:spPr>
          <p:txBody>
            <a:bodyPr/>
            <a:lstStyle/>
            <a:p>
              <a:endParaRPr lang="en-US"/>
            </a:p>
          </p:txBody>
        </p:sp>
        <p:sp>
          <p:nvSpPr>
            <p:cNvPr id="297414" name="Line 454"/>
            <p:cNvSpPr>
              <a:spLocks noChangeShapeType="1"/>
            </p:cNvSpPr>
            <p:nvPr/>
          </p:nvSpPr>
          <p:spPr bwMode="auto">
            <a:xfrm>
              <a:off x="3506" y="2336"/>
              <a:ext cx="54" cy="1"/>
            </a:xfrm>
            <a:prstGeom prst="line">
              <a:avLst/>
            </a:prstGeom>
            <a:noFill/>
            <a:ln w="38100">
              <a:solidFill>
                <a:srgbClr val="008080"/>
              </a:solidFill>
              <a:round/>
              <a:headEnd/>
              <a:tailEnd/>
            </a:ln>
            <a:effectLst/>
          </p:spPr>
          <p:txBody>
            <a:bodyPr/>
            <a:lstStyle/>
            <a:p>
              <a:endParaRPr lang="en-US"/>
            </a:p>
          </p:txBody>
        </p:sp>
        <p:sp>
          <p:nvSpPr>
            <p:cNvPr id="297415" name="Line 455"/>
            <p:cNvSpPr>
              <a:spLocks noChangeShapeType="1"/>
            </p:cNvSpPr>
            <p:nvPr/>
          </p:nvSpPr>
          <p:spPr bwMode="auto">
            <a:xfrm>
              <a:off x="3560" y="2336"/>
              <a:ext cx="54" cy="1"/>
            </a:xfrm>
            <a:prstGeom prst="line">
              <a:avLst/>
            </a:prstGeom>
            <a:noFill/>
            <a:ln w="38100">
              <a:solidFill>
                <a:srgbClr val="008080"/>
              </a:solidFill>
              <a:round/>
              <a:headEnd/>
              <a:tailEnd/>
            </a:ln>
            <a:effectLst/>
          </p:spPr>
          <p:txBody>
            <a:bodyPr/>
            <a:lstStyle/>
            <a:p>
              <a:endParaRPr lang="en-US"/>
            </a:p>
          </p:txBody>
        </p:sp>
        <p:sp>
          <p:nvSpPr>
            <p:cNvPr id="297416" name="Line 456"/>
            <p:cNvSpPr>
              <a:spLocks noChangeShapeType="1"/>
            </p:cNvSpPr>
            <p:nvPr/>
          </p:nvSpPr>
          <p:spPr bwMode="auto">
            <a:xfrm>
              <a:off x="3614" y="2336"/>
              <a:ext cx="48" cy="1"/>
            </a:xfrm>
            <a:prstGeom prst="line">
              <a:avLst/>
            </a:prstGeom>
            <a:noFill/>
            <a:ln w="38100">
              <a:solidFill>
                <a:srgbClr val="008080"/>
              </a:solidFill>
              <a:round/>
              <a:headEnd/>
              <a:tailEnd/>
            </a:ln>
            <a:effectLst/>
          </p:spPr>
          <p:txBody>
            <a:bodyPr/>
            <a:lstStyle/>
            <a:p>
              <a:endParaRPr lang="en-US"/>
            </a:p>
          </p:txBody>
        </p:sp>
        <p:sp>
          <p:nvSpPr>
            <p:cNvPr id="297417" name="Line 457"/>
            <p:cNvSpPr>
              <a:spLocks noChangeShapeType="1"/>
            </p:cNvSpPr>
            <p:nvPr/>
          </p:nvSpPr>
          <p:spPr bwMode="auto">
            <a:xfrm>
              <a:off x="3662" y="2336"/>
              <a:ext cx="54" cy="1"/>
            </a:xfrm>
            <a:prstGeom prst="line">
              <a:avLst/>
            </a:prstGeom>
            <a:noFill/>
            <a:ln w="38100">
              <a:solidFill>
                <a:srgbClr val="008080"/>
              </a:solidFill>
              <a:round/>
              <a:headEnd/>
              <a:tailEnd/>
            </a:ln>
            <a:effectLst/>
          </p:spPr>
          <p:txBody>
            <a:bodyPr/>
            <a:lstStyle/>
            <a:p>
              <a:endParaRPr lang="en-US"/>
            </a:p>
          </p:txBody>
        </p:sp>
        <p:sp>
          <p:nvSpPr>
            <p:cNvPr id="297418" name="Line 458"/>
            <p:cNvSpPr>
              <a:spLocks noChangeShapeType="1"/>
            </p:cNvSpPr>
            <p:nvPr/>
          </p:nvSpPr>
          <p:spPr bwMode="auto">
            <a:xfrm>
              <a:off x="3716" y="2336"/>
              <a:ext cx="54" cy="1"/>
            </a:xfrm>
            <a:prstGeom prst="line">
              <a:avLst/>
            </a:prstGeom>
            <a:noFill/>
            <a:ln w="38100">
              <a:solidFill>
                <a:srgbClr val="008080"/>
              </a:solidFill>
              <a:round/>
              <a:headEnd/>
              <a:tailEnd/>
            </a:ln>
            <a:effectLst/>
          </p:spPr>
          <p:txBody>
            <a:bodyPr/>
            <a:lstStyle/>
            <a:p>
              <a:endParaRPr lang="en-US"/>
            </a:p>
          </p:txBody>
        </p:sp>
        <p:sp>
          <p:nvSpPr>
            <p:cNvPr id="297419" name="Line 459"/>
            <p:cNvSpPr>
              <a:spLocks noChangeShapeType="1"/>
            </p:cNvSpPr>
            <p:nvPr/>
          </p:nvSpPr>
          <p:spPr bwMode="auto">
            <a:xfrm>
              <a:off x="3770" y="2336"/>
              <a:ext cx="54" cy="1"/>
            </a:xfrm>
            <a:prstGeom prst="line">
              <a:avLst/>
            </a:prstGeom>
            <a:noFill/>
            <a:ln w="38100">
              <a:solidFill>
                <a:srgbClr val="008080"/>
              </a:solidFill>
              <a:round/>
              <a:headEnd/>
              <a:tailEnd/>
            </a:ln>
            <a:effectLst/>
          </p:spPr>
          <p:txBody>
            <a:bodyPr/>
            <a:lstStyle/>
            <a:p>
              <a:endParaRPr lang="en-US"/>
            </a:p>
          </p:txBody>
        </p:sp>
        <p:sp>
          <p:nvSpPr>
            <p:cNvPr id="297420" name="Line 460"/>
            <p:cNvSpPr>
              <a:spLocks noChangeShapeType="1"/>
            </p:cNvSpPr>
            <p:nvPr/>
          </p:nvSpPr>
          <p:spPr bwMode="auto">
            <a:xfrm>
              <a:off x="3824" y="2336"/>
              <a:ext cx="54" cy="1"/>
            </a:xfrm>
            <a:prstGeom prst="line">
              <a:avLst/>
            </a:prstGeom>
            <a:noFill/>
            <a:ln w="38100">
              <a:solidFill>
                <a:srgbClr val="008080"/>
              </a:solidFill>
              <a:round/>
              <a:headEnd/>
              <a:tailEnd/>
            </a:ln>
            <a:effectLst/>
          </p:spPr>
          <p:txBody>
            <a:bodyPr/>
            <a:lstStyle/>
            <a:p>
              <a:endParaRPr lang="en-US"/>
            </a:p>
          </p:txBody>
        </p:sp>
        <p:sp>
          <p:nvSpPr>
            <p:cNvPr id="297421" name="Line 461"/>
            <p:cNvSpPr>
              <a:spLocks noChangeShapeType="1"/>
            </p:cNvSpPr>
            <p:nvPr/>
          </p:nvSpPr>
          <p:spPr bwMode="auto">
            <a:xfrm>
              <a:off x="3878" y="2336"/>
              <a:ext cx="54" cy="1"/>
            </a:xfrm>
            <a:prstGeom prst="line">
              <a:avLst/>
            </a:prstGeom>
            <a:noFill/>
            <a:ln w="38100">
              <a:solidFill>
                <a:srgbClr val="008080"/>
              </a:solidFill>
              <a:round/>
              <a:headEnd/>
              <a:tailEnd/>
            </a:ln>
            <a:effectLst/>
          </p:spPr>
          <p:txBody>
            <a:bodyPr/>
            <a:lstStyle/>
            <a:p>
              <a:endParaRPr lang="en-US"/>
            </a:p>
          </p:txBody>
        </p:sp>
        <p:sp>
          <p:nvSpPr>
            <p:cNvPr id="297422" name="Line 462"/>
            <p:cNvSpPr>
              <a:spLocks noChangeShapeType="1"/>
            </p:cNvSpPr>
            <p:nvPr/>
          </p:nvSpPr>
          <p:spPr bwMode="auto">
            <a:xfrm>
              <a:off x="3932" y="2336"/>
              <a:ext cx="54" cy="1"/>
            </a:xfrm>
            <a:prstGeom prst="line">
              <a:avLst/>
            </a:prstGeom>
            <a:noFill/>
            <a:ln w="38100">
              <a:solidFill>
                <a:srgbClr val="008080"/>
              </a:solidFill>
              <a:round/>
              <a:headEnd/>
              <a:tailEnd/>
            </a:ln>
            <a:effectLst/>
          </p:spPr>
          <p:txBody>
            <a:bodyPr/>
            <a:lstStyle/>
            <a:p>
              <a:endParaRPr lang="en-US"/>
            </a:p>
          </p:txBody>
        </p:sp>
        <p:sp>
          <p:nvSpPr>
            <p:cNvPr id="297423" name="Line 463"/>
            <p:cNvSpPr>
              <a:spLocks noChangeShapeType="1"/>
            </p:cNvSpPr>
            <p:nvPr/>
          </p:nvSpPr>
          <p:spPr bwMode="auto">
            <a:xfrm>
              <a:off x="3986" y="2336"/>
              <a:ext cx="48" cy="1"/>
            </a:xfrm>
            <a:prstGeom prst="line">
              <a:avLst/>
            </a:prstGeom>
            <a:noFill/>
            <a:ln w="38100">
              <a:solidFill>
                <a:srgbClr val="008080"/>
              </a:solidFill>
              <a:round/>
              <a:headEnd/>
              <a:tailEnd/>
            </a:ln>
            <a:effectLst/>
          </p:spPr>
          <p:txBody>
            <a:bodyPr/>
            <a:lstStyle/>
            <a:p>
              <a:endParaRPr lang="en-US"/>
            </a:p>
          </p:txBody>
        </p:sp>
        <p:sp>
          <p:nvSpPr>
            <p:cNvPr id="297424" name="Line 464"/>
            <p:cNvSpPr>
              <a:spLocks noChangeShapeType="1"/>
            </p:cNvSpPr>
            <p:nvPr/>
          </p:nvSpPr>
          <p:spPr bwMode="auto">
            <a:xfrm>
              <a:off x="4034" y="2336"/>
              <a:ext cx="54" cy="1"/>
            </a:xfrm>
            <a:prstGeom prst="line">
              <a:avLst/>
            </a:prstGeom>
            <a:noFill/>
            <a:ln w="38100">
              <a:solidFill>
                <a:srgbClr val="008080"/>
              </a:solidFill>
              <a:round/>
              <a:headEnd/>
              <a:tailEnd/>
            </a:ln>
            <a:effectLst/>
          </p:spPr>
          <p:txBody>
            <a:bodyPr/>
            <a:lstStyle/>
            <a:p>
              <a:endParaRPr lang="en-US"/>
            </a:p>
          </p:txBody>
        </p:sp>
        <p:sp>
          <p:nvSpPr>
            <p:cNvPr id="297425" name="Line 465"/>
            <p:cNvSpPr>
              <a:spLocks noChangeShapeType="1"/>
            </p:cNvSpPr>
            <p:nvPr/>
          </p:nvSpPr>
          <p:spPr bwMode="auto">
            <a:xfrm>
              <a:off x="4088" y="2336"/>
              <a:ext cx="54" cy="1"/>
            </a:xfrm>
            <a:prstGeom prst="line">
              <a:avLst/>
            </a:prstGeom>
            <a:noFill/>
            <a:ln w="38100">
              <a:solidFill>
                <a:srgbClr val="008080"/>
              </a:solidFill>
              <a:round/>
              <a:headEnd/>
              <a:tailEnd/>
            </a:ln>
            <a:effectLst/>
          </p:spPr>
          <p:txBody>
            <a:bodyPr/>
            <a:lstStyle/>
            <a:p>
              <a:endParaRPr lang="en-US"/>
            </a:p>
          </p:txBody>
        </p:sp>
        <p:sp>
          <p:nvSpPr>
            <p:cNvPr id="297426" name="Line 466"/>
            <p:cNvSpPr>
              <a:spLocks noChangeShapeType="1"/>
            </p:cNvSpPr>
            <p:nvPr/>
          </p:nvSpPr>
          <p:spPr bwMode="auto">
            <a:xfrm>
              <a:off x="4142" y="2336"/>
              <a:ext cx="54" cy="1"/>
            </a:xfrm>
            <a:prstGeom prst="line">
              <a:avLst/>
            </a:prstGeom>
            <a:noFill/>
            <a:ln w="38100">
              <a:solidFill>
                <a:srgbClr val="008080"/>
              </a:solidFill>
              <a:round/>
              <a:headEnd/>
              <a:tailEnd/>
            </a:ln>
            <a:effectLst/>
          </p:spPr>
          <p:txBody>
            <a:bodyPr/>
            <a:lstStyle/>
            <a:p>
              <a:endParaRPr lang="en-US"/>
            </a:p>
          </p:txBody>
        </p:sp>
        <p:sp>
          <p:nvSpPr>
            <p:cNvPr id="297427" name="Line 467"/>
            <p:cNvSpPr>
              <a:spLocks noChangeShapeType="1"/>
            </p:cNvSpPr>
            <p:nvPr/>
          </p:nvSpPr>
          <p:spPr bwMode="auto">
            <a:xfrm>
              <a:off x="4196" y="2336"/>
              <a:ext cx="54" cy="1"/>
            </a:xfrm>
            <a:prstGeom prst="line">
              <a:avLst/>
            </a:prstGeom>
            <a:noFill/>
            <a:ln w="38100">
              <a:solidFill>
                <a:srgbClr val="008080"/>
              </a:solidFill>
              <a:round/>
              <a:headEnd/>
              <a:tailEnd/>
            </a:ln>
            <a:effectLst/>
          </p:spPr>
          <p:txBody>
            <a:bodyPr/>
            <a:lstStyle/>
            <a:p>
              <a:endParaRPr lang="en-US"/>
            </a:p>
          </p:txBody>
        </p:sp>
        <p:sp>
          <p:nvSpPr>
            <p:cNvPr id="297428" name="Line 468"/>
            <p:cNvSpPr>
              <a:spLocks noChangeShapeType="1"/>
            </p:cNvSpPr>
            <p:nvPr/>
          </p:nvSpPr>
          <p:spPr bwMode="auto">
            <a:xfrm>
              <a:off x="4250" y="2336"/>
              <a:ext cx="54" cy="1"/>
            </a:xfrm>
            <a:prstGeom prst="line">
              <a:avLst/>
            </a:prstGeom>
            <a:noFill/>
            <a:ln w="38100">
              <a:solidFill>
                <a:srgbClr val="008080"/>
              </a:solidFill>
              <a:round/>
              <a:headEnd/>
              <a:tailEnd/>
            </a:ln>
            <a:effectLst/>
          </p:spPr>
          <p:txBody>
            <a:bodyPr/>
            <a:lstStyle/>
            <a:p>
              <a:endParaRPr lang="en-US"/>
            </a:p>
          </p:txBody>
        </p:sp>
        <p:sp>
          <p:nvSpPr>
            <p:cNvPr id="297429" name="Line 469"/>
            <p:cNvSpPr>
              <a:spLocks noChangeShapeType="1"/>
            </p:cNvSpPr>
            <p:nvPr/>
          </p:nvSpPr>
          <p:spPr bwMode="auto">
            <a:xfrm>
              <a:off x="4304" y="2336"/>
              <a:ext cx="54" cy="1"/>
            </a:xfrm>
            <a:prstGeom prst="line">
              <a:avLst/>
            </a:prstGeom>
            <a:noFill/>
            <a:ln w="38100">
              <a:solidFill>
                <a:srgbClr val="008080"/>
              </a:solidFill>
              <a:round/>
              <a:headEnd/>
              <a:tailEnd/>
            </a:ln>
            <a:effectLst/>
          </p:spPr>
          <p:txBody>
            <a:bodyPr/>
            <a:lstStyle/>
            <a:p>
              <a:endParaRPr lang="en-US"/>
            </a:p>
          </p:txBody>
        </p:sp>
        <p:sp>
          <p:nvSpPr>
            <p:cNvPr id="297430" name="Line 470"/>
            <p:cNvSpPr>
              <a:spLocks noChangeShapeType="1"/>
            </p:cNvSpPr>
            <p:nvPr/>
          </p:nvSpPr>
          <p:spPr bwMode="auto">
            <a:xfrm>
              <a:off x="4358" y="2336"/>
              <a:ext cx="48" cy="1"/>
            </a:xfrm>
            <a:prstGeom prst="line">
              <a:avLst/>
            </a:prstGeom>
            <a:noFill/>
            <a:ln w="38100">
              <a:solidFill>
                <a:srgbClr val="008080"/>
              </a:solidFill>
              <a:round/>
              <a:headEnd/>
              <a:tailEnd/>
            </a:ln>
            <a:effectLst/>
          </p:spPr>
          <p:txBody>
            <a:bodyPr/>
            <a:lstStyle/>
            <a:p>
              <a:endParaRPr lang="en-US"/>
            </a:p>
          </p:txBody>
        </p:sp>
        <p:sp>
          <p:nvSpPr>
            <p:cNvPr id="297431" name="Line 471"/>
            <p:cNvSpPr>
              <a:spLocks noChangeShapeType="1"/>
            </p:cNvSpPr>
            <p:nvPr/>
          </p:nvSpPr>
          <p:spPr bwMode="auto">
            <a:xfrm>
              <a:off x="4406" y="2336"/>
              <a:ext cx="54" cy="1"/>
            </a:xfrm>
            <a:prstGeom prst="line">
              <a:avLst/>
            </a:prstGeom>
            <a:noFill/>
            <a:ln w="38100">
              <a:solidFill>
                <a:srgbClr val="008080"/>
              </a:solidFill>
              <a:round/>
              <a:headEnd/>
              <a:tailEnd/>
            </a:ln>
            <a:effectLst/>
          </p:spPr>
          <p:txBody>
            <a:bodyPr/>
            <a:lstStyle/>
            <a:p>
              <a:endParaRPr lang="en-US"/>
            </a:p>
          </p:txBody>
        </p:sp>
        <p:sp>
          <p:nvSpPr>
            <p:cNvPr id="297432" name="Line 472"/>
            <p:cNvSpPr>
              <a:spLocks noChangeShapeType="1"/>
            </p:cNvSpPr>
            <p:nvPr/>
          </p:nvSpPr>
          <p:spPr bwMode="auto">
            <a:xfrm>
              <a:off x="4460" y="2336"/>
              <a:ext cx="54" cy="1"/>
            </a:xfrm>
            <a:prstGeom prst="line">
              <a:avLst/>
            </a:prstGeom>
            <a:noFill/>
            <a:ln w="38100">
              <a:solidFill>
                <a:srgbClr val="008080"/>
              </a:solidFill>
              <a:round/>
              <a:headEnd/>
              <a:tailEnd/>
            </a:ln>
            <a:effectLst/>
          </p:spPr>
          <p:txBody>
            <a:bodyPr/>
            <a:lstStyle/>
            <a:p>
              <a:endParaRPr lang="en-US"/>
            </a:p>
          </p:txBody>
        </p:sp>
        <p:sp>
          <p:nvSpPr>
            <p:cNvPr id="297433" name="Line 473"/>
            <p:cNvSpPr>
              <a:spLocks noChangeShapeType="1"/>
            </p:cNvSpPr>
            <p:nvPr/>
          </p:nvSpPr>
          <p:spPr bwMode="auto">
            <a:xfrm>
              <a:off x="4514" y="2336"/>
              <a:ext cx="54" cy="1"/>
            </a:xfrm>
            <a:prstGeom prst="line">
              <a:avLst/>
            </a:prstGeom>
            <a:noFill/>
            <a:ln w="38100">
              <a:solidFill>
                <a:srgbClr val="008080"/>
              </a:solidFill>
              <a:round/>
              <a:headEnd/>
              <a:tailEnd/>
            </a:ln>
            <a:effectLst/>
          </p:spPr>
          <p:txBody>
            <a:bodyPr/>
            <a:lstStyle/>
            <a:p>
              <a:endParaRPr lang="en-US"/>
            </a:p>
          </p:txBody>
        </p:sp>
        <p:sp>
          <p:nvSpPr>
            <p:cNvPr id="297434" name="Line 474"/>
            <p:cNvSpPr>
              <a:spLocks noChangeShapeType="1"/>
            </p:cNvSpPr>
            <p:nvPr/>
          </p:nvSpPr>
          <p:spPr bwMode="auto">
            <a:xfrm>
              <a:off x="4568" y="2336"/>
              <a:ext cx="54" cy="1"/>
            </a:xfrm>
            <a:prstGeom prst="line">
              <a:avLst/>
            </a:prstGeom>
            <a:noFill/>
            <a:ln w="38100">
              <a:solidFill>
                <a:srgbClr val="008080"/>
              </a:solidFill>
              <a:round/>
              <a:headEnd/>
              <a:tailEnd/>
            </a:ln>
            <a:effectLst/>
          </p:spPr>
          <p:txBody>
            <a:bodyPr/>
            <a:lstStyle/>
            <a:p>
              <a:endParaRPr lang="en-US"/>
            </a:p>
          </p:txBody>
        </p:sp>
        <p:sp>
          <p:nvSpPr>
            <p:cNvPr id="297435" name="Line 475"/>
            <p:cNvSpPr>
              <a:spLocks noChangeShapeType="1"/>
            </p:cNvSpPr>
            <p:nvPr/>
          </p:nvSpPr>
          <p:spPr bwMode="auto">
            <a:xfrm>
              <a:off x="1537" y="1976"/>
              <a:ext cx="54" cy="48"/>
            </a:xfrm>
            <a:prstGeom prst="line">
              <a:avLst/>
            </a:prstGeom>
            <a:noFill/>
            <a:ln w="38100">
              <a:solidFill>
                <a:srgbClr val="0000FF"/>
              </a:solidFill>
              <a:round/>
              <a:headEnd/>
              <a:tailEnd/>
            </a:ln>
            <a:effectLst/>
          </p:spPr>
          <p:txBody>
            <a:bodyPr/>
            <a:lstStyle/>
            <a:p>
              <a:endParaRPr lang="en-US"/>
            </a:p>
          </p:txBody>
        </p:sp>
        <p:sp>
          <p:nvSpPr>
            <p:cNvPr id="297436" name="Line 476"/>
            <p:cNvSpPr>
              <a:spLocks noChangeShapeType="1"/>
            </p:cNvSpPr>
            <p:nvPr/>
          </p:nvSpPr>
          <p:spPr bwMode="auto">
            <a:xfrm>
              <a:off x="1591" y="2024"/>
              <a:ext cx="54" cy="42"/>
            </a:xfrm>
            <a:prstGeom prst="line">
              <a:avLst/>
            </a:prstGeom>
            <a:noFill/>
            <a:ln w="38100">
              <a:solidFill>
                <a:srgbClr val="0000FF"/>
              </a:solidFill>
              <a:round/>
              <a:headEnd/>
              <a:tailEnd/>
            </a:ln>
            <a:effectLst/>
          </p:spPr>
          <p:txBody>
            <a:bodyPr/>
            <a:lstStyle/>
            <a:p>
              <a:endParaRPr lang="en-US"/>
            </a:p>
          </p:txBody>
        </p:sp>
        <p:sp>
          <p:nvSpPr>
            <p:cNvPr id="297437" name="Line 477"/>
            <p:cNvSpPr>
              <a:spLocks noChangeShapeType="1"/>
            </p:cNvSpPr>
            <p:nvPr/>
          </p:nvSpPr>
          <p:spPr bwMode="auto">
            <a:xfrm>
              <a:off x="1645" y="2066"/>
              <a:ext cx="54" cy="36"/>
            </a:xfrm>
            <a:prstGeom prst="line">
              <a:avLst/>
            </a:prstGeom>
            <a:noFill/>
            <a:ln w="38100">
              <a:solidFill>
                <a:srgbClr val="0000FF"/>
              </a:solidFill>
              <a:round/>
              <a:headEnd/>
              <a:tailEnd/>
            </a:ln>
            <a:effectLst/>
          </p:spPr>
          <p:txBody>
            <a:bodyPr/>
            <a:lstStyle/>
            <a:p>
              <a:endParaRPr lang="en-US"/>
            </a:p>
          </p:txBody>
        </p:sp>
        <p:sp>
          <p:nvSpPr>
            <p:cNvPr id="297438" name="Freeform 478"/>
            <p:cNvSpPr>
              <a:spLocks/>
            </p:cNvSpPr>
            <p:nvPr/>
          </p:nvSpPr>
          <p:spPr bwMode="auto">
            <a:xfrm>
              <a:off x="1699" y="2102"/>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0000FF"/>
              </a:solidFill>
              <a:prstDash val="solid"/>
              <a:round/>
              <a:headEnd/>
              <a:tailEnd/>
            </a:ln>
            <a:effectLst/>
          </p:spPr>
          <p:txBody>
            <a:bodyPr/>
            <a:lstStyle/>
            <a:p>
              <a:endParaRPr lang="en-US"/>
            </a:p>
          </p:txBody>
        </p:sp>
        <p:sp>
          <p:nvSpPr>
            <p:cNvPr id="297439" name="Freeform 479"/>
            <p:cNvSpPr>
              <a:spLocks/>
            </p:cNvSpPr>
            <p:nvPr/>
          </p:nvSpPr>
          <p:spPr bwMode="auto">
            <a:xfrm>
              <a:off x="1753" y="2144"/>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0000FF"/>
              </a:solidFill>
              <a:prstDash val="solid"/>
              <a:round/>
              <a:headEnd/>
              <a:tailEnd/>
            </a:ln>
            <a:effectLst/>
          </p:spPr>
          <p:txBody>
            <a:bodyPr/>
            <a:lstStyle/>
            <a:p>
              <a:endParaRPr lang="en-US"/>
            </a:p>
          </p:txBody>
        </p:sp>
        <p:sp>
          <p:nvSpPr>
            <p:cNvPr id="297440" name="Line 480"/>
            <p:cNvSpPr>
              <a:spLocks noChangeShapeType="1"/>
            </p:cNvSpPr>
            <p:nvPr/>
          </p:nvSpPr>
          <p:spPr bwMode="auto">
            <a:xfrm>
              <a:off x="1807" y="2174"/>
              <a:ext cx="48" cy="30"/>
            </a:xfrm>
            <a:prstGeom prst="line">
              <a:avLst/>
            </a:prstGeom>
            <a:noFill/>
            <a:ln w="38100">
              <a:solidFill>
                <a:srgbClr val="0000FF"/>
              </a:solidFill>
              <a:round/>
              <a:headEnd/>
              <a:tailEnd/>
            </a:ln>
            <a:effectLst/>
          </p:spPr>
          <p:txBody>
            <a:bodyPr/>
            <a:lstStyle/>
            <a:p>
              <a:endParaRPr lang="en-US"/>
            </a:p>
          </p:txBody>
        </p:sp>
        <p:sp>
          <p:nvSpPr>
            <p:cNvPr id="297441" name="Line 481"/>
            <p:cNvSpPr>
              <a:spLocks noChangeShapeType="1"/>
            </p:cNvSpPr>
            <p:nvPr/>
          </p:nvSpPr>
          <p:spPr bwMode="auto">
            <a:xfrm>
              <a:off x="1855" y="2204"/>
              <a:ext cx="54" cy="30"/>
            </a:xfrm>
            <a:prstGeom prst="line">
              <a:avLst/>
            </a:prstGeom>
            <a:noFill/>
            <a:ln w="38100">
              <a:solidFill>
                <a:srgbClr val="0000FF"/>
              </a:solidFill>
              <a:round/>
              <a:headEnd/>
              <a:tailEnd/>
            </a:ln>
            <a:effectLst/>
          </p:spPr>
          <p:txBody>
            <a:bodyPr/>
            <a:lstStyle/>
            <a:p>
              <a:endParaRPr lang="en-US"/>
            </a:p>
          </p:txBody>
        </p:sp>
        <p:sp>
          <p:nvSpPr>
            <p:cNvPr id="297442" name="Line 482"/>
            <p:cNvSpPr>
              <a:spLocks noChangeShapeType="1"/>
            </p:cNvSpPr>
            <p:nvPr/>
          </p:nvSpPr>
          <p:spPr bwMode="auto">
            <a:xfrm>
              <a:off x="1909" y="2234"/>
              <a:ext cx="54" cy="24"/>
            </a:xfrm>
            <a:prstGeom prst="line">
              <a:avLst/>
            </a:prstGeom>
            <a:noFill/>
            <a:ln w="38100">
              <a:solidFill>
                <a:srgbClr val="0000FF"/>
              </a:solidFill>
              <a:round/>
              <a:headEnd/>
              <a:tailEnd/>
            </a:ln>
            <a:effectLst/>
          </p:spPr>
          <p:txBody>
            <a:bodyPr/>
            <a:lstStyle/>
            <a:p>
              <a:endParaRPr lang="en-US"/>
            </a:p>
          </p:txBody>
        </p:sp>
        <p:sp>
          <p:nvSpPr>
            <p:cNvPr id="297443" name="Line 483"/>
            <p:cNvSpPr>
              <a:spLocks noChangeShapeType="1"/>
            </p:cNvSpPr>
            <p:nvPr/>
          </p:nvSpPr>
          <p:spPr bwMode="auto">
            <a:xfrm>
              <a:off x="1963" y="2258"/>
              <a:ext cx="54" cy="18"/>
            </a:xfrm>
            <a:prstGeom prst="line">
              <a:avLst/>
            </a:prstGeom>
            <a:noFill/>
            <a:ln w="38100">
              <a:solidFill>
                <a:srgbClr val="0000FF"/>
              </a:solidFill>
              <a:round/>
              <a:headEnd/>
              <a:tailEnd/>
            </a:ln>
            <a:effectLst/>
          </p:spPr>
          <p:txBody>
            <a:bodyPr/>
            <a:lstStyle/>
            <a:p>
              <a:endParaRPr lang="en-US"/>
            </a:p>
          </p:txBody>
        </p:sp>
        <p:sp>
          <p:nvSpPr>
            <p:cNvPr id="297444" name="Line 484"/>
            <p:cNvSpPr>
              <a:spLocks noChangeShapeType="1"/>
            </p:cNvSpPr>
            <p:nvPr/>
          </p:nvSpPr>
          <p:spPr bwMode="auto">
            <a:xfrm>
              <a:off x="2017" y="2276"/>
              <a:ext cx="54" cy="18"/>
            </a:xfrm>
            <a:prstGeom prst="line">
              <a:avLst/>
            </a:prstGeom>
            <a:noFill/>
            <a:ln w="38100">
              <a:solidFill>
                <a:srgbClr val="0000FF"/>
              </a:solidFill>
              <a:round/>
              <a:headEnd/>
              <a:tailEnd/>
            </a:ln>
            <a:effectLst/>
          </p:spPr>
          <p:txBody>
            <a:bodyPr/>
            <a:lstStyle/>
            <a:p>
              <a:endParaRPr lang="en-US"/>
            </a:p>
          </p:txBody>
        </p:sp>
        <p:sp>
          <p:nvSpPr>
            <p:cNvPr id="297445" name="Line 485"/>
            <p:cNvSpPr>
              <a:spLocks noChangeShapeType="1"/>
            </p:cNvSpPr>
            <p:nvPr/>
          </p:nvSpPr>
          <p:spPr bwMode="auto">
            <a:xfrm>
              <a:off x="2071" y="2294"/>
              <a:ext cx="54" cy="18"/>
            </a:xfrm>
            <a:prstGeom prst="line">
              <a:avLst/>
            </a:prstGeom>
            <a:noFill/>
            <a:ln w="38100">
              <a:solidFill>
                <a:srgbClr val="0000FF"/>
              </a:solidFill>
              <a:round/>
              <a:headEnd/>
              <a:tailEnd/>
            </a:ln>
            <a:effectLst/>
          </p:spPr>
          <p:txBody>
            <a:bodyPr/>
            <a:lstStyle/>
            <a:p>
              <a:endParaRPr lang="en-US"/>
            </a:p>
          </p:txBody>
        </p:sp>
        <p:sp>
          <p:nvSpPr>
            <p:cNvPr id="297446" name="Line 486"/>
            <p:cNvSpPr>
              <a:spLocks noChangeShapeType="1"/>
            </p:cNvSpPr>
            <p:nvPr/>
          </p:nvSpPr>
          <p:spPr bwMode="auto">
            <a:xfrm>
              <a:off x="2125" y="2312"/>
              <a:ext cx="54" cy="18"/>
            </a:xfrm>
            <a:prstGeom prst="line">
              <a:avLst/>
            </a:prstGeom>
            <a:noFill/>
            <a:ln w="38100">
              <a:solidFill>
                <a:srgbClr val="0000FF"/>
              </a:solidFill>
              <a:round/>
              <a:headEnd/>
              <a:tailEnd/>
            </a:ln>
            <a:effectLst/>
          </p:spPr>
          <p:txBody>
            <a:bodyPr/>
            <a:lstStyle/>
            <a:p>
              <a:endParaRPr lang="en-US"/>
            </a:p>
          </p:txBody>
        </p:sp>
        <p:sp>
          <p:nvSpPr>
            <p:cNvPr id="297447" name="Line 487"/>
            <p:cNvSpPr>
              <a:spLocks noChangeShapeType="1"/>
            </p:cNvSpPr>
            <p:nvPr/>
          </p:nvSpPr>
          <p:spPr bwMode="auto">
            <a:xfrm>
              <a:off x="2179" y="2330"/>
              <a:ext cx="48" cy="12"/>
            </a:xfrm>
            <a:prstGeom prst="line">
              <a:avLst/>
            </a:prstGeom>
            <a:noFill/>
            <a:ln w="38100">
              <a:solidFill>
                <a:srgbClr val="0000FF"/>
              </a:solidFill>
              <a:round/>
              <a:headEnd/>
              <a:tailEnd/>
            </a:ln>
            <a:effectLst/>
          </p:spPr>
          <p:txBody>
            <a:bodyPr/>
            <a:lstStyle/>
            <a:p>
              <a:endParaRPr lang="en-US"/>
            </a:p>
          </p:txBody>
        </p:sp>
        <p:sp>
          <p:nvSpPr>
            <p:cNvPr id="297448" name="Line 488"/>
            <p:cNvSpPr>
              <a:spLocks noChangeShapeType="1"/>
            </p:cNvSpPr>
            <p:nvPr/>
          </p:nvSpPr>
          <p:spPr bwMode="auto">
            <a:xfrm>
              <a:off x="2227" y="2342"/>
              <a:ext cx="54" cy="12"/>
            </a:xfrm>
            <a:prstGeom prst="line">
              <a:avLst/>
            </a:prstGeom>
            <a:noFill/>
            <a:ln w="38100">
              <a:solidFill>
                <a:srgbClr val="0000FF"/>
              </a:solidFill>
              <a:round/>
              <a:headEnd/>
              <a:tailEnd/>
            </a:ln>
            <a:effectLst/>
          </p:spPr>
          <p:txBody>
            <a:bodyPr/>
            <a:lstStyle/>
            <a:p>
              <a:endParaRPr lang="en-US"/>
            </a:p>
          </p:txBody>
        </p:sp>
        <p:sp>
          <p:nvSpPr>
            <p:cNvPr id="297449" name="Line 489"/>
            <p:cNvSpPr>
              <a:spLocks noChangeShapeType="1"/>
            </p:cNvSpPr>
            <p:nvPr/>
          </p:nvSpPr>
          <p:spPr bwMode="auto">
            <a:xfrm>
              <a:off x="2281" y="2354"/>
              <a:ext cx="54" cy="6"/>
            </a:xfrm>
            <a:prstGeom prst="line">
              <a:avLst/>
            </a:prstGeom>
            <a:noFill/>
            <a:ln w="38100">
              <a:solidFill>
                <a:srgbClr val="0000FF"/>
              </a:solidFill>
              <a:round/>
              <a:headEnd/>
              <a:tailEnd/>
            </a:ln>
            <a:effectLst/>
          </p:spPr>
          <p:txBody>
            <a:bodyPr/>
            <a:lstStyle/>
            <a:p>
              <a:endParaRPr lang="en-US"/>
            </a:p>
          </p:txBody>
        </p:sp>
        <p:sp>
          <p:nvSpPr>
            <p:cNvPr id="297450" name="Line 490"/>
            <p:cNvSpPr>
              <a:spLocks noChangeShapeType="1"/>
            </p:cNvSpPr>
            <p:nvPr/>
          </p:nvSpPr>
          <p:spPr bwMode="auto">
            <a:xfrm>
              <a:off x="2335" y="2360"/>
              <a:ext cx="54" cy="12"/>
            </a:xfrm>
            <a:prstGeom prst="line">
              <a:avLst/>
            </a:prstGeom>
            <a:noFill/>
            <a:ln w="38100">
              <a:solidFill>
                <a:srgbClr val="0000FF"/>
              </a:solidFill>
              <a:round/>
              <a:headEnd/>
              <a:tailEnd/>
            </a:ln>
            <a:effectLst/>
          </p:spPr>
          <p:txBody>
            <a:bodyPr/>
            <a:lstStyle/>
            <a:p>
              <a:endParaRPr lang="en-US"/>
            </a:p>
          </p:txBody>
        </p:sp>
        <p:sp>
          <p:nvSpPr>
            <p:cNvPr id="297451" name="Line 491"/>
            <p:cNvSpPr>
              <a:spLocks noChangeShapeType="1"/>
            </p:cNvSpPr>
            <p:nvPr/>
          </p:nvSpPr>
          <p:spPr bwMode="auto">
            <a:xfrm>
              <a:off x="2389" y="2372"/>
              <a:ext cx="54" cy="6"/>
            </a:xfrm>
            <a:prstGeom prst="line">
              <a:avLst/>
            </a:prstGeom>
            <a:noFill/>
            <a:ln w="38100">
              <a:solidFill>
                <a:srgbClr val="0000FF"/>
              </a:solidFill>
              <a:round/>
              <a:headEnd/>
              <a:tailEnd/>
            </a:ln>
            <a:effectLst/>
          </p:spPr>
          <p:txBody>
            <a:bodyPr/>
            <a:lstStyle/>
            <a:p>
              <a:endParaRPr lang="en-US"/>
            </a:p>
          </p:txBody>
        </p:sp>
        <p:sp>
          <p:nvSpPr>
            <p:cNvPr id="297452" name="Line 492"/>
            <p:cNvSpPr>
              <a:spLocks noChangeShapeType="1"/>
            </p:cNvSpPr>
            <p:nvPr/>
          </p:nvSpPr>
          <p:spPr bwMode="auto">
            <a:xfrm>
              <a:off x="2443" y="2378"/>
              <a:ext cx="54" cy="6"/>
            </a:xfrm>
            <a:prstGeom prst="line">
              <a:avLst/>
            </a:prstGeom>
            <a:noFill/>
            <a:ln w="38100">
              <a:solidFill>
                <a:srgbClr val="0000FF"/>
              </a:solidFill>
              <a:round/>
              <a:headEnd/>
              <a:tailEnd/>
            </a:ln>
            <a:effectLst/>
          </p:spPr>
          <p:txBody>
            <a:bodyPr/>
            <a:lstStyle/>
            <a:p>
              <a:endParaRPr lang="en-US"/>
            </a:p>
          </p:txBody>
        </p:sp>
        <p:sp>
          <p:nvSpPr>
            <p:cNvPr id="297453" name="Line 493"/>
            <p:cNvSpPr>
              <a:spLocks noChangeShapeType="1"/>
            </p:cNvSpPr>
            <p:nvPr/>
          </p:nvSpPr>
          <p:spPr bwMode="auto">
            <a:xfrm>
              <a:off x="2497" y="2384"/>
              <a:ext cx="54" cy="6"/>
            </a:xfrm>
            <a:prstGeom prst="line">
              <a:avLst/>
            </a:prstGeom>
            <a:noFill/>
            <a:ln w="38100">
              <a:solidFill>
                <a:srgbClr val="0000FF"/>
              </a:solidFill>
              <a:round/>
              <a:headEnd/>
              <a:tailEnd/>
            </a:ln>
            <a:effectLst/>
          </p:spPr>
          <p:txBody>
            <a:bodyPr/>
            <a:lstStyle/>
            <a:p>
              <a:endParaRPr lang="en-US"/>
            </a:p>
          </p:txBody>
        </p:sp>
        <p:sp>
          <p:nvSpPr>
            <p:cNvPr id="297454" name="Line 494"/>
            <p:cNvSpPr>
              <a:spLocks noChangeShapeType="1"/>
            </p:cNvSpPr>
            <p:nvPr/>
          </p:nvSpPr>
          <p:spPr bwMode="auto">
            <a:xfrm>
              <a:off x="2551" y="2390"/>
              <a:ext cx="48" cy="6"/>
            </a:xfrm>
            <a:prstGeom prst="line">
              <a:avLst/>
            </a:prstGeom>
            <a:noFill/>
            <a:ln w="38100">
              <a:solidFill>
                <a:srgbClr val="0000FF"/>
              </a:solidFill>
              <a:round/>
              <a:headEnd/>
              <a:tailEnd/>
            </a:ln>
            <a:effectLst/>
          </p:spPr>
          <p:txBody>
            <a:bodyPr/>
            <a:lstStyle/>
            <a:p>
              <a:endParaRPr lang="en-US"/>
            </a:p>
          </p:txBody>
        </p:sp>
        <p:sp>
          <p:nvSpPr>
            <p:cNvPr id="297455" name="Line 495"/>
            <p:cNvSpPr>
              <a:spLocks noChangeShapeType="1"/>
            </p:cNvSpPr>
            <p:nvPr/>
          </p:nvSpPr>
          <p:spPr bwMode="auto">
            <a:xfrm>
              <a:off x="2599" y="2396"/>
              <a:ext cx="54" cy="1"/>
            </a:xfrm>
            <a:prstGeom prst="line">
              <a:avLst/>
            </a:prstGeom>
            <a:noFill/>
            <a:ln w="38100">
              <a:solidFill>
                <a:srgbClr val="0000FF"/>
              </a:solidFill>
              <a:round/>
              <a:headEnd/>
              <a:tailEnd/>
            </a:ln>
            <a:effectLst/>
          </p:spPr>
          <p:txBody>
            <a:bodyPr/>
            <a:lstStyle/>
            <a:p>
              <a:endParaRPr lang="en-US"/>
            </a:p>
          </p:txBody>
        </p:sp>
        <p:sp>
          <p:nvSpPr>
            <p:cNvPr id="297456" name="Freeform 496"/>
            <p:cNvSpPr>
              <a:spLocks/>
            </p:cNvSpPr>
            <p:nvPr/>
          </p:nvSpPr>
          <p:spPr bwMode="auto">
            <a:xfrm>
              <a:off x="2653" y="239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7" name="Line 497"/>
            <p:cNvSpPr>
              <a:spLocks noChangeShapeType="1"/>
            </p:cNvSpPr>
            <p:nvPr/>
          </p:nvSpPr>
          <p:spPr bwMode="auto">
            <a:xfrm>
              <a:off x="2707" y="2402"/>
              <a:ext cx="54" cy="1"/>
            </a:xfrm>
            <a:prstGeom prst="line">
              <a:avLst/>
            </a:prstGeom>
            <a:noFill/>
            <a:ln w="38100">
              <a:solidFill>
                <a:srgbClr val="0000FF"/>
              </a:solidFill>
              <a:round/>
              <a:headEnd/>
              <a:tailEnd/>
            </a:ln>
            <a:effectLst/>
          </p:spPr>
          <p:txBody>
            <a:bodyPr/>
            <a:lstStyle/>
            <a:p>
              <a:endParaRPr lang="en-US"/>
            </a:p>
          </p:txBody>
        </p:sp>
        <p:sp>
          <p:nvSpPr>
            <p:cNvPr id="297458" name="Freeform 498"/>
            <p:cNvSpPr>
              <a:spLocks/>
            </p:cNvSpPr>
            <p:nvPr/>
          </p:nvSpPr>
          <p:spPr bwMode="auto">
            <a:xfrm>
              <a:off x="2761" y="240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9" name="Line 499"/>
            <p:cNvSpPr>
              <a:spLocks noChangeShapeType="1"/>
            </p:cNvSpPr>
            <p:nvPr/>
          </p:nvSpPr>
          <p:spPr bwMode="auto">
            <a:xfrm>
              <a:off x="2815" y="2408"/>
              <a:ext cx="54" cy="1"/>
            </a:xfrm>
            <a:prstGeom prst="line">
              <a:avLst/>
            </a:prstGeom>
            <a:noFill/>
            <a:ln w="38100">
              <a:solidFill>
                <a:srgbClr val="0000FF"/>
              </a:solidFill>
              <a:round/>
              <a:headEnd/>
              <a:tailEnd/>
            </a:ln>
            <a:effectLst/>
          </p:spPr>
          <p:txBody>
            <a:bodyPr/>
            <a:lstStyle/>
            <a:p>
              <a:endParaRPr lang="en-US"/>
            </a:p>
          </p:txBody>
        </p:sp>
        <p:sp>
          <p:nvSpPr>
            <p:cNvPr id="297460" name="Line 500"/>
            <p:cNvSpPr>
              <a:spLocks noChangeShapeType="1"/>
            </p:cNvSpPr>
            <p:nvPr/>
          </p:nvSpPr>
          <p:spPr bwMode="auto">
            <a:xfrm>
              <a:off x="2869" y="2408"/>
              <a:ext cx="55" cy="1"/>
            </a:xfrm>
            <a:prstGeom prst="line">
              <a:avLst/>
            </a:prstGeom>
            <a:noFill/>
            <a:ln w="38100">
              <a:solidFill>
                <a:srgbClr val="0000FF"/>
              </a:solidFill>
              <a:round/>
              <a:headEnd/>
              <a:tailEnd/>
            </a:ln>
            <a:effectLst/>
          </p:spPr>
          <p:txBody>
            <a:bodyPr/>
            <a:lstStyle/>
            <a:p>
              <a:endParaRPr lang="en-US"/>
            </a:p>
          </p:txBody>
        </p:sp>
        <p:sp>
          <p:nvSpPr>
            <p:cNvPr id="297461" name="Freeform 501"/>
            <p:cNvSpPr>
              <a:spLocks/>
            </p:cNvSpPr>
            <p:nvPr/>
          </p:nvSpPr>
          <p:spPr bwMode="auto">
            <a:xfrm>
              <a:off x="2924" y="240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2" name="Line 502"/>
            <p:cNvSpPr>
              <a:spLocks noChangeShapeType="1"/>
            </p:cNvSpPr>
            <p:nvPr/>
          </p:nvSpPr>
          <p:spPr bwMode="auto">
            <a:xfrm>
              <a:off x="2972" y="2414"/>
              <a:ext cx="54" cy="1"/>
            </a:xfrm>
            <a:prstGeom prst="line">
              <a:avLst/>
            </a:prstGeom>
            <a:noFill/>
            <a:ln w="38100">
              <a:solidFill>
                <a:srgbClr val="0000FF"/>
              </a:solidFill>
              <a:round/>
              <a:headEnd/>
              <a:tailEnd/>
            </a:ln>
            <a:effectLst/>
          </p:spPr>
          <p:txBody>
            <a:bodyPr/>
            <a:lstStyle/>
            <a:p>
              <a:endParaRPr lang="en-US"/>
            </a:p>
          </p:txBody>
        </p:sp>
        <p:sp>
          <p:nvSpPr>
            <p:cNvPr id="297463" name="Line 503"/>
            <p:cNvSpPr>
              <a:spLocks noChangeShapeType="1"/>
            </p:cNvSpPr>
            <p:nvPr/>
          </p:nvSpPr>
          <p:spPr bwMode="auto">
            <a:xfrm>
              <a:off x="3026" y="2414"/>
              <a:ext cx="54" cy="1"/>
            </a:xfrm>
            <a:prstGeom prst="line">
              <a:avLst/>
            </a:prstGeom>
            <a:noFill/>
            <a:ln w="38100">
              <a:solidFill>
                <a:srgbClr val="0000FF"/>
              </a:solidFill>
              <a:round/>
              <a:headEnd/>
              <a:tailEnd/>
            </a:ln>
            <a:effectLst/>
          </p:spPr>
          <p:txBody>
            <a:bodyPr/>
            <a:lstStyle/>
            <a:p>
              <a:endParaRPr lang="en-US"/>
            </a:p>
          </p:txBody>
        </p:sp>
        <p:sp>
          <p:nvSpPr>
            <p:cNvPr id="297464" name="Line 504"/>
            <p:cNvSpPr>
              <a:spLocks noChangeShapeType="1"/>
            </p:cNvSpPr>
            <p:nvPr/>
          </p:nvSpPr>
          <p:spPr bwMode="auto">
            <a:xfrm>
              <a:off x="3080" y="2414"/>
              <a:ext cx="54" cy="1"/>
            </a:xfrm>
            <a:prstGeom prst="line">
              <a:avLst/>
            </a:prstGeom>
            <a:noFill/>
            <a:ln w="38100">
              <a:solidFill>
                <a:srgbClr val="0000FF"/>
              </a:solidFill>
              <a:round/>
              <a:headEnd/>
              <a:tailEnd/>
            </a:ln>
            <a:effectLst/>
          </p:spPr>
          <p:txBody>
            <a:bodyPr/>
            <a:lstStyle/>
            <a:p>
              <a:endParaRPr lang="en-US"/>
            </a:p>
          </p:txBody>
        </p:sp>
        <p:sp>
          <p:nvSpPr>
            <p:cNvPr id="297465" name="Line 505"/>
            <p:cNvSpPr>
              <a:spLocks noChangeShapeType="1"/>
            </p:cNvSpPr>
            <p:nvPr/>
          </p:nvSpPr>
          <p:spPr bwMode="auto">
            <a:xfrm>
              <a:off x="3134" y="2414"/>
              <a:ext cx="54" cy="1"/>
            </a:xfrm>
            <a:prstGeom prst="line">
              <a:avLst/>
            </a:prstGeom>
            <a:noFill/>
            <a:ln w="38100">
              <a:solidFill>
                <a:srgbClr val="0000FF"/>
              </a:solidFill>
              <a:round/>
              <a:headEnd/>
              <a:tailEnd/>
            </a:ln>
            <a:effectLst/>
          </p:spPr>
          <p:txBody>
            <a:bodyPr/>
            <a:lstStyle/>
            <a:p>
              <a:endParaRPr lang="en-US"/>
            </a:p>
          </p:txBody>
        </p:sp>
        <p:sp>
          <p:nvSpPr>
            <p:cNvPr id="297466" name="Line 506"/>
            <p:cNvSpPr>
              <a:spLocks noChangeShapeType="1"/>
            </p:cNvSpPr>
            <p:nvPr/>
          </p:nvSpPr>
          <p:spPr bwMode="auto">
            <a:xfrm>
              <a:off x="3188" y="2414"/>
              <a:ext cx="54" cy="1"/>
            </a:xfrm>
            <a:prstGeom prst="line">
              <a:avLst/>
            </a:prstGeom>
            <a:noFill/>
            <a:ln w="38100">
              <a:solidFill>
                <a:srgbClr val="0000FF"/>
              </a:solidFill>
              <a:round/>
              <a:headEnd/>
              <a:tailEnd/>
            </a:ln>
            <a:effectLst/>
          </p:spPr>
          <p:txBody>
            <a:bodyPr/>
            <a:lstStyle/>
            <a:p>
              <a:endParaRPr lang="en-US"/>
            </a:p>
          </p:txBody>
        </p:sp>
        <p:sp>
          <p:nvSpPr>
            <p:cNvPr id="297467" name="Freeform 507"/>
            <p:cNvSpPr>
              <a:spLocks/>
            </p:cNvSpPr>
            <p:nvPr/>
          </p:nvSpPr>
          <p:spPr bwMode="auto">
            <a:xfrm>
              <a:off x="3242" y="2414"/>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8" name="Line 508"/>
            <p:cNvSpPr>
              <a:spLocks noChangeShapeType="1"/>
            </p:cNvSpPr>
            <p:nvPr/>
          </p:nvSpPr>
          <p:spPr bwMode="auto">
            <a:xfrm>
              <a:off x="3290" y="2420"/>
              <a:ext cx="54" cy="1"/>
            </a:xfrm>
            <a:prstGeom prst="line">
              <a:avLst/>
            </a:prstGeom>
            <a:noFill/>
            <a:ln w="38100">
              <a:solidFill>
                <a:srgbClr val="0000FF"/>
              </a:solidFill>
              <a:round/>
              <a:headEnd/>
              <a:tailEnd/>
            </a:ln>
            <a:effectLst/>
          </p:spPr>
          <p:txBody>
            <a:bodyPr/>
            <a:lstStyle/>
            <a:p>
              <a:endParaRPr lang="en-US"/>
            </a:p>
          </p:txBody>
        </p:sp>
        <p:sp>
          <p:nvSpPr>
            <p:cNvPr id="297469" name="Line 509"/>
            <p:cNvSpPr>
              <a:spLocks noChangeShapeType="1"/>
            </p:cNvSpPr>
            <p:nvPr/>
          </p:nvSpPr>
          <p:spPr bwMode="auto">
            <a:xfrm>
              <a:off x="3344" y="2420"/>
              <a:ext cx="54" cy="1"/>
            </a:xfrm>
            <a:prstGeom prst="line">
              <a:avLst/>
            </a:prstGeom>
            <a:noFill/>
            <a:ln w="38100">
              <a:solidFill>
                <a:srgbClr val="0000FF"/>
              </a:solidFill>
              <a:round/>
              <a:headEnd/>
              <a:tailEnd/>
            </a:ln>
            <a:effectLst/>
          </p:spPr>
          <p:txBody>
            <a:bodyPr/>
            <a:lstStyle/>
            <a:p>
              <a:endParaRPr lang="en-US"/>
            </a:p>
          </p:txBody>
        </p:sp>
        <p:sp>
          <p:nvSpPr>
            <p:cNvPr id="297470" name="Line 510"/>
            <p:cNvSpPr>
              <a:spLocks noChangeShapeType="1"/>
            </p:cNvSpPr>
            <p:nvPr/>
          </p:nvSpPr>
          <p:spPr bwMode="auto">
            <a:xfrm>
              <a:off x="3398" y="2420"/>
              <a:ext cx="54" cy="1"/>
            </a:xfrm>
            <a:prstGeom prst="line">
              <a:avLst/>
            </a:prstGeom>
            <a:noFill/>
            <a:ln w="38100">
              <a:solidFill>
                <a:srgbClr val="0000FF"/>
              </a:solidFill>
              <a:round/>
              <a:headEnd/>
              <a:tailEnd/>
            </a:ln>
            <a:effectLst/>
          </p:spPr>
          <p:txBody>
            <a:bodyPr/>
            <a:lstStyle/>
            <a:p>
              <a:endParaRPr lang="en-US"/>
            </a:p>
          </p:txBody>
        </p:sp>
        <p:sp>
          <p:nvSpPr>
            <p:cNvPr id="297471" name="Line 511"/>
            <p:cNvSpPr>
              <a:spLocks noChangeShapeType="1"/>
            </p:cNvSpPr>
            <p:nvPr/>
          </p:nvSpPr>
          <p:spPr bwMode="auto">
            <a:xfrm>
              <a:off x="3452" y="2420"/>
              <a:ext cx="54" cy="1"/>
            </a:xfrm>
            <a:prstGeom prst="line">
              <a:avLst/>
            </a:prstGeom>
            <a:noFill/>
            <a:ln w="38100">
              <a:solidFill>
                <a:srgbClr val="0000FF"/>
              </a:solidFill>
              <a:round/>
              <a:headEnd/>
              <a:tailEnd/>
            </a:ln>
            <a:effectLst/>
          </p:spPr>
          <p:txBody>
            <a:bodyPr/>
            <a:lstStyle/>
            <a:p>
              <a:endParaRPr lang="en-US"/>
            </a:p>
          </p:txBody>
        </p:sp>
        <p:sp>
          <p:nvSpPr>
            <p:cNvPr id="297472" name="Line 512"/>
            <p:cNvSpPr>
              <a:spLocks noChangeShapeType="1"/>
            </p:cNvSpPr>
            <p:nvPr/>
          </p:nvSpPr>
          <p:spPr bwMode="auto">
            <a:xfrm>
              <a:off x="3506" y="2420"/>
              <a:ext cx="54" cy="1"/>
            </a:xfrm>
            <a:prstGeom prst="line">
              <a:avLst/>
            </a:prstGeom>
            <a:noFill/>
            <a:ln w="38100">
              <a:solidFill>
                <a:srgbClr val="0000FF"/>
              </a:solidFill>
              <a:round/>
              <a:headEnd/>
              <a:tailEnd/>
            </a:ln>
            <a:effectLst/>
          </p:spPr>
          <p:txBody>
            <a:bodyPr/>
            <a:lstStyle/>
            <a:p>
              <a:endParaRPr lang="en-US"/>
            </a:p>
          </p:txBody>
        </p:sp>
        <p:sp>
          <p:nvSpPr>
            <p:cNvPr id="297473" name="Line 513"/>
            <p:cNvSpPr>
              <a:spLocks noChangeShapeType="1"/>
            </p:cNvSpPr>
            <p:nvPr/>
          </p:nvSpPr>
          <p:spPr bwMode="auto">
            <a:xfrm>
              <a:off x="3560" y="2420"/>
              <a:ext cx="54" cy="1"/>
            </a:xfrm>
            <a:prstGeom prst="line">
              <a:avLst/>
            </a:prstGeom>
            <a:noFill/>
            <a:ln w="38100">
              <a:solidFill>
                <a:srgbClr val="0000FF"/>
              </a:solidFill>
              <a:round/>
              <a:headEnd/>
              <a:tailEnd/>
            </a:ln>
            <a:effectLst/>
          </p:spPr>
          <p:txBody>
            <a:bodyPr/>
            <a:lstStyle/>
            <a:p>
              <a:endParaRPr lang="en-US"/>
            </a:p>
          </p:txBody>
        </p:sp>
        <p:sp>
          <p:nvSpPr>
            <p:cNvPr id="297474" name="Line 514"/>
            <p:cNvSpPr>
              <a:spLocks noChangeShapeType="1"/>
            </p:cNvSpPr>
            <p:nvPr/>
          </p:nvSpPr>
          <p:spPr bwMode="auto">
            <a:xfrm>
              <a:off x="3614" y="2420"/>
              <a:ext cx="48" cy="1"/>
            </a:xfrm>
            <a:prstGeom prst="line">
              <a:avLst/>
            </a:prstGeom>
            <a:noFill/>
            <a:ln w="38100">
              <a:solidFill>
                <a:srgbClr val="0000FF"/>
              </a:solidFill>
              <a:round/>
              <a:headEnd/>
              <a:tailEnd/>
            </a:ln>
            <a:effectLst/>
          </p:spPr>
          <p:txBody>
            <a:bodyPr/>
            <a:lstStyle/>
            <a:p>
              <a:endParaRPr lang="en-US"/>
            </a:p>
          </p:txBody>
        </p:sp>
        <p:sp>
          <p:nvSpPr>
            <p:cNvPr id="297475" name="Line 515"/>
            <p:cNvSpPr>
              <a:spLocks noChangeShapeType="1"/>
            </p:cNvSpPr>
            <p:nvPr/>
          </p:nvSpPr>
          <p:spPr bwMode="auto">
            <a:xfrm>
              <a:off x="3662" y="2420"/>
              <a:ext cx="54" cy="1"/>
            </a:xfrm>
            <a:prstGeom prst="line">
              <a:avLst/>
            </a:prstGeom>
            <a:noFill/>
            <a:ln w="38100">
              <a:solidFill>
                <a:srgbClr val="0000FF"/>
              </a:solidFill>
              <a:round/>
              <a:headEnd/>
              <a:tailEnd/>
            </a:ln>
            <a:effectLst/>
          </p:spPr>
          <p:txBody>
            <a:bodyPr/>
            <a:lstStyle/>
            <a:p>
              <a:endParaRPr lang="en-US"/>
            </a:p>
          </p:txBody>
        </p:sp>
        <p:sp>
          <p:nvSpPr>
            <p:cNvPr id="297476" name="Line 516"/>
            <p:cNvSpPr>
              <a:spLocks noChangeShapeType="1"/>
            </p:cNvSpPr>
            <p:nvPr/>
          </p:nvSpPr>
          <p:spPr bwMode="auto">
            <a:xfrm>
              <a:off x="3716" y="2420"/>
              <a:ext cx="54" cy="1"/>
            </a:xfrm>
            <a:prstGeom prst="line">
              <a:avLst/>
            </a:prstGeom>
            <a:noFill/>
            <a:ln w="38100">
              <a:solidFill>
                <a:srgbClr val="0000FF"/>
              </a:solidFill>
              <a:round/>
              <a:headEnd/>
              <a:tailEnd/>
            </a:ln>
            <a:effectLst/>
          </p:spPr>
          <p:txBody>
            <a:bodyPr/>
            <a:lstStyle/>
            <a:p>
              <a:endParaRPr lang="en-US"/>
            </a:p>
          </p:txBody>
        </p:sp>
        <p:sp>
          <p:nvSpPr>
            <p:cNvPr id="297477" name="Line 517"/>
            <p:cNvSpPr>
              <a:spLocks noChangeShapeType="1"/>
            </p:cNvSpPr>
            <p:nvPr/>
          </p:nvSpPr>
          <p:spPr bwMode="auto">
            <a:xfrm>
              <a:off x="3770" y="2420"/>
              <a:ext cx="54" cy="1"/>
            </a:xfrm>
            <a:prstGeom prst="line">
              <a:avLst/>
            </a:prstGeom>
            <a:noFill/>
            <a:ln w="38100">
              <a:solidFill>
                <a:srgbClr val="0000FF"/>
              </a:solidFill>
              <a:round/>
              <a:headEnd/>
              <a:tailEnd/>
            </a:ln>
            <a:effectLst/>
          </p:spPr>
          <p:txBody>
            <a:bodyPr/>
            <a:lstStyle/>
            <a:p>
              <a:endParaRPr lang="en-US"/>
            </a:p>
          </p:txBody>
        </p:sp>
        <p:sp>
          <p:nvSpPr>
            <p:cNvPr id="297478" name="Line 518"/>
            <p:cNvSpPr>
              <a:spLocks noChangeShapeType="1"/>
            </p:cNvSpPr>
            <p:nvPr/>
          </p:nvSpPr>
          <p:spPr bwMode="auto">
            <a:xfrm>
              <a:off x="3824" y="2420"/>
              <a:ext cx="54" cy="1"/>
            </a:xfrm>
            <a:prstGeom prst="line">
              <a:avLst/>
            </a:prstGeom>
            <a:noFill/>
            <a:ln w="38100">
              <a:solidFill>
                <a:srgbClr val="0000FF"/>
              </a:solidFill>
              <a:round/>
              <a:headEnd/>
              <a:tailEnd/>
            </a:ln>
            <a:effectLst/>
          </p:spPr>
          <p:txBody>
            <a:bodyPr/>
            <a:lstStyle/>
            <a:p>
              <a:endParaRPr lang="en-US"/>
            </a:p>
          </p:txBody>
        </p:sp>
        <p:sp>
          <p:nvSpPr>
            <p:cNvPr id="297479" name="Line 519"/>
            <p:cNvSpPr>
              <a:spLocks noChangeShapeType="1"/>
            </p:cNvSpPr>
            <p:nvPr/>
          </p:nvSpPr>
          <p:spPr bwMode="auto">
            <a:xfrm>
              <a:off x="3878" y="2420"/>
              <a:ext cx="54" cy="1"/>
            </a:xfrm>
            <a:prstGeom prst="line">
              <a:avLst/>
            </a:prstGeom>
            <a:noFill/>
            <a:ln w="38100">
              <a:solidFill>
                <a:srgbClr val="0000FF"/>
              </a:solidFill>
              <a:round/>
              <a:headEnd/>
              <a:tailEnd/>
            </a:ln>
            <a:effectLst/>
          </p:spPr>
          <p:txBody>
            <a:bodyPr/>
            <a:lstStyle/>
            <a:p>
              <a:endParaRPr lang="en-US"/>
            </a:p>
          </p:txBody>
        </p:sp>
        <p:sp>
          <p:nvSpPr>
            <p:cNvPr id="297480" name="Line 520"/>
            <p:cNvSpPr>
              <a:spLocks noChangeShapeType="1"/>
            </p:cNvSpPr>
            <p:nvPr/>
          </p:nvSpPr>
          <p:spPr bwMode="auto">
            <a:xfrm>
              <a:off x="3932" y="2420"/>
              <a:ext cx="54" cy="1"/>
            </a:xfrm>
            <a:prstGeom prst="line">
              <a:avLst/>
            </a:prstGeom>
            <a:noFill/>
            <a:ln w="38100">
              <a:solidFill>
                <a:srgbClr val="0000FF"/>
              </a:solidFill>
              <a:round/>
              <a:headEnd/>
              <a:tailEnd/>
            </a:ln>
            <a:effectLst/>
          </p:spPr>
          <p:txBody>
            <a:bodyPr/>
            <a:lstStyle/>
            <a:p>
              <a:endParaRPr lang="en-US"/>
            </a:p>
          </p:txBody>
        </p:sp>
        <p:sp>
          <p:nvSpPr>
            <p:cNvPr id="297481" name="Line 521"/>
            <p:cNvSpPr>
              <a:spLocks noChangeShapeType="1"/>
            </p:cNvSpPr>
            <p:nvPr/>
          </p:nvSpPr>
          <p:spPr bwMode="auto">
            <a:xfrm>
              <a:off x="3986" y="2420"/>
              <a:ext cx="48" cy="1"/>
            </a:xfrm>
            <a:prstGeom prst="line">
              <a:avLst/>
            </a:prstGeom>
            <a:noFill/>
            <a:ln w="38100">
              <a:solidFill>
                <a:srgbClr val="0000FF"/>
              </a:solidFill>
              <a:round/>
              <a:headEnd/>
              <a:tailEnd/>
            </a:ln>
            <a:effectLst/>
          </p:spPr>
          <p:txBody>
            <a:bodyPr/>
            <a:lstStyle/>
            <a:p>
              <a:endParaRPr lang="en-US"/>
            </a:p>
          </p:txBody>
        </p:sp>
        <p:sp>
          <p:nvSpPr>
            <p:cNvPr id="297482" name="Line 522"/>
            <p:cNvSpPr>
              <a:spLocks noChangeShapeType="1"/>
            </p:cNvSpPr>
            <p:nvPr/>
          </p:nvSpPr>
          <p:spPr bwMode="auto">
            <a:xfrm>
              <a:off x="4034" y="2420"/>
              <a:ext cx="54" cy="1"/>
            </a:xfrm>
            <a:prstGeom prst="line">
              <a:avLst/>
            </a:prstGeom>
            <a:noFill/>
            <a:ln w="38100">
              <a:solidFill>
                <a:srgbClr val="0000FF"/>
              </a:solidFill>
              <a:round/>
              <a:headEnd/>
              <a:tailEnd/>
            </a:ln>
            <a:effectLst/>
          </p:spPr>
          <p:txBody>
            <a:bodyPr/>
            <a:lstStyle/>
            <a:p>
              <a:endParaRPr lang="en-US"/>
            </a:p>
          </p:txBody>
        </p:sp>
        <p:sp>
          <p:nvSpPr>
            <p:cNvPr id="297483" name="Line 523"/>
            <p:cNvSpPr>
              <a:spLocks noChangeShapeType="1"/>
            </p:cNvSpPr>
            <p:nvPr/>
          </p:nvSpPr>
          <p:spPr bwMode="auto">
            <a:xfrm>
              <a:off x="4088" y="2420"/>
              <a:ext cx="54" cy="1"/>
            </a:xfrm>
            <a:prstGeom prst="line">
              <a:avLst/>
            </a:prstGeom>
            <a:noFill/>
            <a:ln w="38100">
              <a:solidFill>
                <a:srgbClr val="0000FF"/>
              </a:solidFill>
              <a:round/>
              <a:headEnd/>
              <a:tailEnd/>
            </a:ln>
            <a:effectLst/>
          </p:spPr>
          <p:txBody>
            <a:bodyPr/>
            <a:lstStyle/>
            <a:p>
              <a:endParaRPr lang="en-US"/>
            </a:p>
          </p:txBody>
        </p:sp>
        <p:sp>
          <p:nvSpPr>
            <p:cNvPr id="297484" name="Line 524"/>
            <p:cNvSpPr>
              <a:spLocks noChangeShapeType="1"/>
            </p:cNvSpPr>
            <p:nvPr/>
          </p:nvSpPr>
          <p:spPr bwMode="auto">
            <a:xfrm>
              <a:off x="4142" y="2420"/>
              <a:ext cx="54" cy="1"/>
            </a:xfrm>
            <a:prstGeom prst="line">
              <a:avLst/>
            </a:prstGeom>
            <a:noFill/>
            <a:ln w="38100">
              <a:solidFill>
                <a:srgbClr val="0000FF"/>
              </a:solidFill>
              <a:round/>
              <a:headEnd/>
              <a:tailEnd/>
            </a:ln>
            <a:effectLst/>
          </p:spPr>
          <p:txBody>
            <a:bodyPr/>
            <a:lstStyle/>
            <a:p>
              <a:endParaRPr lang="en-US"/>
            </a:p>
          </p:txBody>
        </p:sp>
        <p:sp>
          <p:nvSpPr>
            <p:cNvPr id="297485" name="Line 525"/>
            <p:cNvSpPr>
              <a:spLocks noChangeShapeType="1"/>
            </p:cNvSpPr>
            <p:nvPr/>
          </p:nvSpPr>
          <p:spPr bwMode="auto">
            <a:xfrm>
              <a:off x="4196" y="2420"/>
              <a:ext cx="54" cy="1"/>
            </a:xfrm>
            <a:prstGeom prst="line">
              <a:avLst/>
            </a:prstGeom>
            <a:noFill/>
            <a:ln w="38100">
              <a:solidFill>
                <a:srgbClr val="0000FF"/>
              </a:solidFill>
              <a:round/>
              <a:headEnd/>
              <a:tailEnd/>
            </a:ln>
            <a:effectLst/>
          </p:spPr>
          <p:txBody>
            <a:bodyPr/>
            <a:lstStyle/>
            <a:p>
              <a:endParaRPr lang="en-US"/>
            </a:p>
          </p:txBody>
        </p:sp>
        <p:sp>
          <p:nvSpPr>
            <p:cNvPr id="297486" name="Line 526"/>
            <p:cNvSpPr>
              <a:spLocks noChangeShapeType="1"/>
            </p:cNvSpPr>
            <p:nvPr/>
          </p:nvSpPr>
          <p:spPr bwMode="auto">
            <a:xfrm>
              <a:off x="4250" y="2420"/>
              <a:ext cx="54" cy="1"/>
            </a:xfrm>
            <a:prstGeom prst="line">
              <a:avLst/>
            </a:prstGeom>
            <a:noFill/>
            <a:ln w="38100">
              <a:solidFill>
                <a:srgbClr val="0000FF"/>
              </a:solidFill>
              <a:round/>
              <a:headEnd/>
              <a:tailEnd/>
            </a:ln>
            <a:effectLst/>
          </p:spPr>
          <p:txBody>
            <a:bodyPr/>
            <a:lstStyle/>
            <a:p>
              <a:endParaRPr lang="en-US"/>
            </a:p>
          </p:txBody>
        </p:sp>
        <p:sp>
          <p:nvSpPr>
            <p:cNvPr id="297487" name="Line 527"/>
            <p:cNvSpPr>
              <a:spLocks noChangeShapeType="1"/>
            </p:cNvSpPr>
            <p:nvPr/>
          </p:nvSpPr>
          <p:spPr bwMode="auto">
            <a:xfrm>
              <a:off x="4304" y="2420"/>
              <a:ext cx="54" cy="1"/>
            </a:xfrm>
            <a:prstGeom prst="line">
              <a:avLst/>
            </a:prstGeom>
            <a:noFill/>
            <a:ln w="38100">
              <a:solidFill>
                <a:srgbClr val="0000FF"/>
              </a:solidFill>
              <a:round/>
              <a:headEnd/>
              <a:tailEnd/>
            </a:ln>
            <a:effectLst/>
          </p:spPr>
          <p:txBody>
            <a:bodyPr/>
            <a:lstStyle/>
            <a:p>
              <a:endParaRPr lang="en-US"/>
            </a:p>
          </p:txBody>
        </p:sp>
        <p:sp>
          <p:nvSpPr>
            <p:cNvPr id="297488" name="Line 528"/>
            <p:cNvSpPr>
              <a:spLocks noChangeShapeType="1"/>
            </p:cNvSpPr>
            <p:nvPr/>
          </p:nvSpPr>
          <p:spPr bwMode="auto">
            <a:xfrm>
              <a:off x="4358" y="2420"/>
              <a:ext cx="48" cy="1"/>
            </a:xfrm>
            <a:prstGeom prst="line">
              <a:avLst/>
            </a:prstGeom>
            <a:noFill/>
            <a:ln w="38100">
              <a:solidFill>
                <a:srgbClr val="0000FF"/>
              </a:solidFill>
              <a:round/>
              <a:headEnd/>
              <a:tailEnd/>
            </a:ln>
            <a:effectLst/>
          </p:spPr>
          <p:txBody>
            <a:bodyPr/>
            <a:lstStyle/>
            <a:p>
              <a:endParaRPr lang="en-US"/>
            </a:p>
          </p:txBody>
        </p:sp>
        <p:sp>
          <p:nvSpPr>
            <p:cNvPr id="297489" name="Line 529"/>
            <p:cNvSpPr>
              <a:spLocks noChangeShapeType="1"/>
            </p:cNvSpPr>
            <p:nvPr/>
          </p:nvSpPr>
          <p:spPr bwMode="auto">
            <a:xfrm>
              <a:off x="4406" y="2420"/>
              <a:ext cx="54" cy="1"/>
            </a:xfrm>
            <a:prstGeom prst="line">
              <a:avLst/>
            </a:prstGeom>
            <a:noFill/>
            <a:ln w="38100">
              <a:solidFill>
                <a:srgbClr val="0000FF"/>
              </a:solidFill>
              <a:round/>
              <a:headEnd/>
              <a:tailEnd/>
            </a:ln>
            <a:effectLst/>
          </p:spPr>
          <p:txBody>
            <a:bodyPr/>
            <a:lstStyle/>
            <a:p>
              <a:endParaRPr lang="en-US"/>
            </a:p>
          </p:txBody>
        </p:sp>
        <p:sp>
          <p:nvSpPr>
            <p:cNvPr id="297490" name="Line 530"/>
            <p:cNvSpPr>
              <a:spLocks noChangeShapeType="1"/>
            </p:cNvSpPr>
            <p:nvPr/>
          </p:nvSpPr>
          <p:spPr bwMode="auto">
            <a:xfrm>
              <a:off x="4460" y="2420"/>
              <a:ext cx="54" cy="1"/>
            </a:xfrm>
            <a:prstGeom prst="line">
              <a:avLst/>
            </a:prstGeom>
            <a:noFill/>
            <a:ln w="38100">
              <a:solidFill>
                <a:srgbClr val="0000FF"/>
              </a:solidFill>
              <a:round/>
              <a:headEnd/>
              <a:tailEnd/>
            </a:ln>
            <a:effectLst/>
          </p:spPr>
          <p:txBody>
            <a:bodyPr/>
            <a:lstStyle/>
            <a:p>
              <a:endParaRPr lang="en-US"/>
            </a:p>
          </p:txBody>
        </p:sp>
        <p:sp>
          <p:nvSpPr>
            <p:cNvPr id="297491" name="Line 531"/>
            <p:cNvSpPr>
              <a:spLocks noChangeShapeType="1"/>
            </p:cNvSpPr>
            <p:nvPr/>
          </p:nvSpPr>
          <p:spPr bwMode="auto">
            <a:xfrm>
              <a:off x="4514" y="2420"/>
              <a:ext cx="54" cy="1"/>
            </a:xfrm>
            <a:prstGeom prst="line">
              <a:avLst/>
            </a:prstGeom>
            <a:noFill/>
            <a:ln w="38100">
              <a:solidFill>
                <a:srgbClr val="0000FF"/>
              </a:solidFill>
              <a:round/>
              <a:headEnd/>
              <a:tailEnd/>
            </a:ln>
            <a:effectLst/>
          </p:spPr>
          <p:txBody>
            <a:bodyPr/>
            <a:lstStyle/>
            <a:p>
              <a:endParaRPr lang="en-US"/>
            </a:p>
          </p:txBody>
        </p:sp>
        <p:sp>
          <p:nvSpPr>
            <p:cNvPr id="297492" name="Line 532"/>
            <p:cNvSpPr>
              <a:spLocks noChangeShapeType="1"/>
            </p:cNvSpPr>
            <p:nvPr/>
          </p:nvSpPr>
          <p:spPr bwMode="auto">
            <a:xfrm>
              <a:off x="4568" y="2420"/>
              <a:ext cx="54" cy="1"/>
            </a:xfrm>
            <a:prstGeom prst="line">
              <a:avLst/>
            </a:prstGeom>
            <a:noFill/>
            <a:ln w="38100">
              <a:solidFill>
                <a:srgbClr val="0000FF"/>
              </a:solidFill>
              <a:round/>
              <a:headEnd/>
              <a:tailEnd/>
            </a:ln>
            <a:effectLst/>
          </p:spPr>
          <p:txBody>
            <a:bodyPr/>
            <a:lstStyle/>
            <a:p>
              <a:endParaRPr lang="en-US"/>
            </a:p>
          </p:txBody>
        </p:sp>
        <p:sp>
          <p:nvSpPr>
            <p:cNvPr id="297493" name="Line 533"/>
            <p:cNvSpPr>
              <a:spLocks noChangeShapeType="1"/>
            </p:cNvSpPr>
            <p:nvPr/>
          </p:nvSpPr>
          <p:spPr bwMode="auto">
            <a:xfrm>
              <a:off x="1537" y="2012"/>
              <a:ext cx="54" cy="54"/>
            </a:xfrm>
            <a:prstGeom prst="line">
              <a:avLst/>
            </a:prstGeom>
            <a:noFill/>
            <a:ln w="38100">
              <a:solidFill>
                <a:srgbClr val="00CCFF"/>
              </a:solidFill>
              <a:round/>
              <a:headEnd/>
              <a:tailEnd/>
            </a:ln>
            <a:effectLst/>
          </p:spPr>
          <p:txBody>
            <a:bodyPr/>
            <a:lstStyle/>
            <a:p>
              <a:endParaRPr lang="en-US"/>
            </a:p>
          </p:txBody>
        </p:sp>
        <p:sp>
          <p:nvSpPr>
            <p:cNvPr id="297494" name="Line 534"/>
            <p:cNvSpPr>
              <a:spLocks noChangeShapeType="1"/>
            </p:cNvSpPr>
            <p:nvPr/>
          </p:nvSpPr>
          <p:spPr bwMode="auto">
            <a:xfrm>
              <a:off x="1591" y="2066"/>
              <a:ext cx="54" cy="48"/>
            </a:xfrm>
            <a:prstGeom prst="line">
              <a:avLst/>
            </a:prstGeom>
            <a:noFill/>
            <a:ln w="38100">
              <a:solidFill>
                <a:srgbClr val="00CCFF"/>
              </a:solidFill>
              <a:round/>
              <a:headEnd/>
              <a:tailEnd/>
            </a:ln>
            <a:effectLst/>
          </p:spPr>
          <p:txBody>
            <a:bodyPr/>
            <a:lstStyle/>
            <a:p>
              <a:endParaRPr lang="en-US"/>
            </a:p>
          </p:txBody>
        </p:sp>
        <p:sp>
          <p:nvSpPr>
            <p:cNvPr id="297495" name="Line 535"/>
            <p:cNvSpPr>
              <a:spLocks noChangeShapeType="1"/>
            </p:cNvSpPr>
            <p:nvPr/>
          </p:nvSpPr>
          <p:spPr bwMode="auto">
            <a:xfrm>
              <a:off x="1645" y="2114"/>
              <a:ext cx="54" cy="42"/>
            </a:xfrm>
            <a:prstGeom prst="line">
              <a:avLst/>
            </a:prstGeom>
            <a:noFill/>
            <a:ln w="38100">
              <a:solidFill>
                <a:srgbClr val="00CCFF"/>
              </a:solidFill>
              <a:round/>
              <a:headEnd/>
              <a:tailEnd/>
            </a:ln>
            <a:effectLst/>
          </p:spPr>
          <p:txBody>
            <a:bodyPr/>
            <a:lstStyle/>
            <a:p>
              <a:endParaRPr lang="en-US"/>
            </a:p>
          </p:txBody>
        </p:sp>
        <p:sp>
          <p:nvSpPr>
            <p:cNvPr id="297496" name="Line 536"/>
            <p:cNvSpPr>
              <a:spLocks noChangeShapeType="1"/>
            </p:cNvSpPr>
            <p:nvPr/>
          </p:nvSpPr>
          <p:spPr bwMode="auto">
            <a:xfrm>
              <a:off x="1699" y="2156"/>
              <a:ext cx="54" cy="42"/>
            </a:xfrm>
            <a:prstGeom prst="line">
              <a:avLst/>
            </a:prstGeom>
            <a:noFill/>
            <a:ln w="38100">
              <a:solidFill>
                <a:srgbClr val="00CCFF"/>
              </a:solidFill>
              <a:round/>
              <a:headEnd/>
              <a:tailEnd/>
            </a:ln>
            <a:effectLst/>
          </p:spPr>
          <p:txBody>
            <a:bodyPr/>
            <a:lstStyle/>
            <a:p>
              <a:endParaRPr lang="en-US"/>
            </a:p>
          </p:txBody>
        </p:sp>
        <p:sp>
          <p:nvSpPr>
            <p:cNvPr id="297497" name="Line 537"/>
            <p:cNvSpPr>
              <a:spLocks noChangeShapeType="1"/>
            </p:cNvSpPr>
            <p:nvPr/>
          </p:nvSpPr>
          <p:spPr bwMode="auto">
            <a:xfrm>
              <a:off x="1753" y="2198"/>
              <a:ext cx="54" cy="36"/>
            </a:xfrm>
            <a:prstGeom prst="line">
              <a:avLst/>
            </a:prstGeom>
            <a:noFill/>
            <a:ln w="38100">
              <a:solidFill>
                <a:srgbClr val="00CCFF"/>
              </a:solidFill>
              <a:round/>
              <a:headEnd/>
              <a:tailEnd/>
            </a:ln>
            <a:effectLst/>
          </p:spPr>
          <p:txBody>
            <a:bodyPr/>
            <a:lstStyle/>
            <a:p>
              <a:endParaRPr lang="en-US"/>
            </a:p>
          </p:txBody>
        </p:sp>
        <p:sp>
          <p:nvSpPr>
            <p:cNvPr id="297498" name="Line 538"/>
            <p:cNvSpPr>
              <a:spLocks noChangeShapeType="1"/>
            </p:cNvSpPr>
            <p:nvPr/>
          </p:nvSpPr>
          <p:spPr bwMode="auto">
            <a:xfrm>
              <a:off x="1807" y="2234"/>
              <a:ext cx="48" cy="36"/>
            </a:xfrm>
            <a:prstGeom prst="line">
              <a:avLst/>
            </a:prstGeom>
            <a:noFill/>
            <a:ln w="38100">
              <a:solidFill>
                <a:srgbClr val="00CCFF"/>
              </a:solidFill>
              <a:round/>
              <a:headEnd/>
              <a:tailEnd/>
            </a:ln>
            <a:effectLst/>
          </p:spPr>
          <p:txBody>
            <a:bodyPr/>
            <a:lstStyle/>
            <a:p>
              <a:endParaRPr lang="en-US"/>
            </a:p>
          </p:txBody>
        </p:sp>
        <p:sp>
          <p:nvSpPr>
            <p:cNvPr id="297499" name="Line 539"/>
            <p:cNvSpPr>
              <a:spLocks noChangeShapeType="1"/>
            </p:cNvSpPr>
            <p:nvPr/>
          </p:nvSpPr>
          <p:spPr bwMode="auto">
            <a:xfrm>
              <a:off x="1855" y="2270"/>
              <a:ext cx="54" cy="30"/>
            </a:xfrm>
            <a:prstGeom prst="line">
              <a:avLst/>
            </a:prstGeom>
            <a:noFill/>
            <a:ln w="38100">
              <a:solidFill>
                <a:srgbClr val="00CCFF"/>
              </a:solidFill>
              <a:round/>
              <a:headEnd/>
              <a:tailEnd/>
            </a:ln>
            <a:effectLst/>
          </p:spPr>
          <p:txBody>
            <a:bodyPr/>
            <a:lstStyle/>
            <a:p>
              <a:endParaRPr lang="en-US"/>
            </a:p>
          </p:txBody>
        </p:sp>
        <p:sp>
          <p:nvSpPr>
            <p:cNvPr id="297500" name="Line 540"/>
            <p:cNvSpPr>
              <a:spLocks noChangeShapeType="1"/>
            </p:cNvSpPr>
            <p:nvPr/>
          </p:nvSpPr>
          <p:spPr bwMode="auto">
            <a:xfrm>
              <a:off x="1909" y="2300"/>
              <a:ext cx="54" cy="24"/>
            </a:xfrm>
            <a:prstGeom prst="line">
              <a:avLst/>
            </a:prstGeom>
            <a:noFill/>
            <a:ln w="38100">
              <a:solidFill>
                <a:srgbClr val="00CCFF"/>
              </a:solidFill>
              <a:round/>
              <a:headEnd/>
              <a:tailEnd/>
            </a:ln>
            <a:effectLst/>
          </p:spPr>
          <p:txBody>
            <a:bodyPr/>
            <a:lstStyle/>
            <a:p>
              <a:endParaRPr lang="en-US"/>
            </a:p>
          </p:txBody>
        </p:sp>
        <p:sp>
          <p:nvSpPr>
            <p:cNvPr id="297501" name="Freeform 541"/>
            <p:cNvSpPr>
              <a:spLocks/>
            </p:cNvSpPr>
            <p:nvPr/>
          </p:nvSpPr>
          <p:spPr bwMode="auto">
            <a:xfrm>
              <a:off x="1963" y="2324"/>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00CCFF"/>
              </a:solidFill>
              <a:prstDash val="solid"/>
              <a:round/>
              <a:headEnd/>
              <a:tailEnd/>
            </a:ln>
            <a:effectLst/>
          </p:spPr>
          <p:txBody>
            <a:bodyPr/>
            <a:lstStyle/>
            <a:p>
              <a:endParaRPr lang="en-US"/>
            </a:p>
          </p:txBody>
        </p:sp>
        <p:sp>
          <p:nvSpPr>
            <p:cNvPr id="297502" name="Freeform 542"/>
            <p:cNvSpPr>
              <a:spLocks/>
            </p:cNvSpPr>
            <p:nvPr/>
          </p:nvSpPr>
          <p:spPr bwMode="auto">
            <a:xfrm>
              <a:off x="2017" y="2354"/>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00CCFF"/>
              </a:solidFill>
              <a:prstDash val="solid"/>
              <a:round/>
              <a:headEnd/>
              <a:tailEnd/>
            </a:ln>
            <a:effectLst/>
          </p:spPr>
          <p:txBody>
            <a:bodyPr/>
            <a:lstStyle/>
            <a:p>
              <a:endParaRPr lang="en-US"/>
            </a:p>
          </p:txBody>
        </p:sp>
        <p:sp>
          <p:nvSpPr>
            <p:cNvPr id="297503" name="Freeform 543"/>
            <p:cNvSpPr>
              <a:spLocks/>
            </p:cNvSpPr>
            <p:nvPr/>
          </p:nvSpPr>
          <p:spPr bwMode="auto">
            <a:xfrm>
              <a:off x="2071" y="237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CCFF"/>
              </a:solidFill>
              <a:prstDash val="solid"/>
              <a:round/>
              <a:headEnd/>
              <a:tailEnd/>
            </a:ln>
            <a:effectLst/>
          </p:spPr>
          <p:txBody>
            <a:bodyPr/>
            <a:lstStyle/>
            <a:p>
              <a:endParaRPr lang="en-US"/>
            </a:p>
          </p:txBody>
        </p:sp>
        <p:sp>
          <p:nvSpPr>
            <p:cNvPr id="297504" name="Line 544"/>
            <p:cNvSpPr>
              <a:spLocks noChangeShapeType="1"/>
            </p:cNvSpPr>
            <p:nvPr/>
          </p:nvSpPr>
          <p:spPr bwMode="auto">
            <a:xfrm>
              <a:off x="2125" y="2396"/>
              <a:ext cx="54" cy="18"/>
            </a:xfrm>
            <a:prstGeom prst="line">
              <a:avLst/>
            </a:prstGeom>
            <a:noFill/>
            <a:ln w="38100">
              <a:solidFill>
                <a:srgbClr val="00CCFF"/>
              </a:solidFill>
              <a:round/>
              <a:headEnd/>
              <a:tailEnd/>
            </a:ln>
            <a:effectLst/>
          </p:spPr>
          <p:txBody>
            <a:bodyPr/>
            <a:lstStyle/>
            <a:p>
              <a:endParaRPr lang="en-US"/>
            </a:p>
          </p:txBody>
        </p:sp>
        <p:sp>
          <p:nvSpPr>
            <p:cNvPr id="297505" name="Line 545"/>
            <p:cNvSpPr>
              <a:spLocks noChangeShapeType="1"/>
            </p:cNvSpPr>
            <p:nvPr/>
          </p:nvSpPr>
          <p:spPr bwMode="auto">
            <a:xfrm>
              <a:off x="2179" y="2414"/>
              <a:ext cx="48" cy="12"/>
            </a:xfrm>
            <a:prstGeom prst="line">
              <a:avLst/>
            </a:prstGeom>
            <a:noFill/>
            <a:ln w="38100">
              <a:solidFill>
                <a:srgbClr val="00CCFF"/>
              </a:solidFill>
              <a:round/>
              <a:headEnd/>
              <a:tailEnd/>
            </a:ln>
            <a:effectLst/>
          </p:spPr>
          <p:txBody>
            <a:bodyPr/>
            <a:lstStyle/>
            <a:p>
              <a:endParaRPr lang="en-US"/>
            </a:p>
          </p:txBody>
        </p:sp>
        <p:sp>
          <p:nvSpPr>
            <p:cNvPr id="297506" name="Line 546"/>
            <p:cNvSpPr>
              <a:spLocks noChangeShapeType="1"/>
            </p:cNvSpPr>
            <p:nvPr/>
          </p:nvSpPr>
          <p:spPr bwMode="auto">
            <a:xfrm>
              <a:off x="2227" y="2426"/>
              <a:ext cx="54" cy="12"/>
            </a:xfrm>
            <a:prstGeom prst="line">
              <a:avLst/>
            </a:prstGeom>
            <a:noFill/>
            <a:ln w="38100">
              <a:solidFill>
                <a:srgbClr val="00CCFF"/>
              </a:solidFill>
              <a:round/>
              <a:headEnd/>
              <a:tailEnd/>
            </a:ln>
            <a:effectLst/>
          </p:spPr>
          <p:txBody>
            <a:bodyPr/>
            <a:lstStyle/>
            <a:p>
              <a:endParaRPr lang="en-US"/>
            </a:p>
          </p:txBody>
        </p:sp>
        <p:sp>
          <p:nvSpPr>
            <p:cNvPr id="297507" name="Line 547"/>
            <p:cNvSpPr>
              <a:spLocks noChangeShapeType="1"/>
            </p:cNvSpPr>
            <p:nvPr/>
          </p:nvSpPr>
          <p:spPr bwMode="auto">
            <a:xfrm>
              <a:off x="2281" y="2438"/>
              <a:ext cx="54" cy="12"/>
            </a:xfrm>
            <a:prstGeom prst="line">
              <a:avLst/>
            </a:prstGeom>
            <a:noFill/>
            <a:ln w="38100">
              <a:solidFill>
                <a:srgbClr val="00CCFF"/>
              </a:solidFill>
              <a:round/>
              <a:headEnd/>
              <a:tailEnd/>
            </a:ln>
            <a:effectLst/>
          </p:spPr>
          <p:txBody>
            <a:bodyPr/>
            <a:lstStyle/>
            <a:p>
              <a:endParaRPr lang="en-US"/>
            </a:p>
          </p:txBody>
        </p:sp>
        <p:sp>
          <p:nvSpPr>
            <p:cNvPr id="297508" name="Line 548"/>
            <p:cNvSpPr>
              <a:spLocks noChangeShapeType="1"/>
            </p:cNvSpPr>
            <p:nvPr/>
          </p:nvSpPr>
          <p:spPr bwMode="auto">
            <a:xfrm>
              <a:off x="2335" y="2450"/>
              <a:ext cx="54" cy="12"/>
            </a:xfrm>
            <a:prstGeom prst="line">
              <a:avLst/>
            </a:prstGeom>
            <a:noFill/>
            <a:ln w="38100">
              <a:solidFill>
                <a:srgbClr val="00CCFF"/>
              </a:solidFill>
              <a:round/>
              <a:headEnd/>
              <a:tailEnd/>
            </a:ln>
            <a:effectLst/>
          </p:spPr>
          <p:txBody>
            <a:bodyPr/>
            <a:lstStyle/>
            <a:p>
              <a:endParaRPr lang="en-US"/>
            </a:p>
          </p:txBody>
        </p:sp>
        <p:sp>
          <p:nvSpPr>
            <p:cNvPr id="297509" name="Line 549"/>
            <p:cNvSpPr>
              <a:spLocks noChangeShapeType="1"/>
            </p:cNvSpPr>
            <p:nvPr/>
          </p:nvSpPr>
          <p:spPr bwMode="auto">
            <a:xfrm>
              <a:off x="2389" y="2462"/>
              <a:ext cx="54" cy="12"/>
            </a:xfrm>
            <a:prstGeom prst="line">
              <a:avLst/>
            </a:prstGeom>
            <a:noFill/>
            <a:ln w="38100">
              <a:solidFill>
                <a:srgbClr val="00CCFF"/>
              </a:solidFill>
              <a:round/>
              <a:headEnd/>
              <a:tailEnd/>
            </a:ln>
            <a:effectLst/>
          </p:spPr>
          <p:txBody>
            <a:bodyPr/>
            <a:lstStyle/>
            <a:p>
              <a:endParaRPr lang="en-US"/>
            </a:p>
          </p:txBody>
        </p:sp>
        <p:sp>
          <p:nvSpPr>
            <p:cNvPr id="297510" name="Line 550"/>
            <p:cNvSpPr>
              <a:spLocks noChangeShapeType="1"/>
            </p:cNvSpPr>
            <p:nvPr/>
          </p:nvSpPr>
          <p:spPr bwMode="auto">
            <a:xfrm>
              <a:off x="2443" y="2474"/>
              <a:ext cx="54" cy="6"/>
            </a:xfrm>
            <a:prstGeom prst="line">
              <a:avLst/>
            </a:prstGeom>
            <a:noFill/>
            <a:ln w="38100">
              <a:solidFill>
                <a:srgbClr val="00CCFF"/>
              </a:solidFill>
              <a:round/>
              <a:headEnd/>
              <a:tailEnd/>
            </a:ln>
            <a:effectLst/>
          </p:spPr>
          <p:txBody>
            <a:bodyPr/>
            <a:lstStyle/>
            <a:p>
              <a:endParaRPr lang="en-US"/>
            </a:p>
          </p:txBody>
        </p:sp>
        <p:sp>
          <p:nvSpPr>
            <p:cNvPr id="297511" name="Line 551"/>
            <p:cNvSpPr>
              <a:spLocks noChangeShapeType="1"/>
            </p:cNvSpPr>
            <p:nvPr/>
          </p:nvSpPr>
          <p:spPr bwMode="auto">
            <a:xfrm>
              <a:off x="2497" y="2480"/>
              <a:ext cx="54" cy="6"/>
            </a:xfrm>
            <a:prstGeom prst="line">
              <a:avLst/>
            </a:prstGeom>
            <a:noFill/>
            <a:ln w="38100">
              <a:solidFill>
                <a:srgbClr val="00CCFF"/>
              </a:solidFill>
              <a:round/>
              <a:headEnd/>
              <a:tailEnd/>
            </a:ln>
            <a:effectLst/>
          </p:spPr>
          <p:txBody>
            <a:bodyPr/>
            <a:lstStyle/>
            <a:p>
              <a:endParaRPr lang="en-US"/>
            </a:p>
          </p:txBody>
        </p:sp>
        <p:sp>
          <p:nvSpPr>
            <p:cNvPr id="297512" name="Line 552"/>
            <p:cNvSpPr>
              <a:spLocks noChangeShapeType="1"/>
            </p:cNvSpPr>
            <p:nvPr/>
          </p:nvSpPr>
          <p:spPr bwMode="auto">
            <a:xfrm>
              <a:off x="2551" y="2486"/>
              <a:ext cx="48" cy="6"/>
            </a:xfrm>
            <a:prstGeom prst="line">
              <a:avLst/>
            </a:prstGeom>
            <a:noFill/>
            <a:ln w="38100">
              <a:solidFill>
                <a:srgbClr val="00CCFF"/>
              </a:solidFill>
              <a:round/>
              <a:headEnd/>
              <a:tailEnd/>
            </a:ln>
            <a:effectLst/>
          </p:spPr>
          <p:txBody>
            <a:bodyPr/>
            <a:lstStyle/>
            <a:p>
              <a:endParaRPr lang="en-US"/>
            </a:p>
          </p:txBody>
        </p:sp>
        <p:sp>
          <p:nvSpPr>
            <p:cNvPr id="297513" name="Line 553"/>
            <p:cNvSpPr>
              <a:spLocks noChangeShapeType="1"/>
            </p:cNvSpPr>
            <p:nvPr/>
          </p:nvSpPr>
          <p:spPr bwMode="auto">
            <a:xfrm>
              <a:off x="2599" y="2492"/>
              <a:ext cx="54" cy="6"/>
            </a:xfrm>
            <a:prstGeom prst="line">
              <a:avLst/>
            </a:prstGeom>
            <a:noFill/>
            <a:ln w="38100">
              <a:solidFill>
                <a:srgbClr val="00CCFF"/>
              </a:solidFill>
              <a:round/>
              <a:headEnd/>
              <a:tailEnd/>
            </a:ln>
            <a:effectLst/>
          </p:spPr>
          <p:txBody>
            <a:bodyPr/>
            <a:lstStyle/>
            <a:p>
              <a:endParaRPr lang="en-US"/>
            </a:p>
          </p:txBody>
        </p:sp>
        <p:sp>
          <p:nvSpPr>
            <p:cNvPr id="297514" name="Line 554"/>
            <p:cNvSpPr>
              <a:spLocks noChangeShapeType="1"/>
            </p:cNvSpPr>
            <p:nvPr/>
          </p:nvSpPr>
          <p:spPr bwMode="auto">
            <a:xfrm>
              <a:off x="2653" y="2498"/>
              <a:ext cx="54" cy="1"/>
            </a:xfrm>
            <a:prstGeom prst="line">
              <a:avLst/>
            </a:prstGeom>
            <a:noFill/>
            <a:ln w="38100">
              <a:solidFill>
                <a:srgbClr val="00CCFF"/>
              </a:solidFill>
              <a:round/>
              <a:headEnd/>
              <a:tailEnd/>
            </a:ln>
            <a:effectLst/>
          </p:spPr>
          <p:txBody>
            <a:bodyPr/>
            <a:lstStyle/>
            <a:p>
              <a:endParaRPr lang="en-US"/>
            </a:p>
          </p:txBody>
        </p:sp>
        <p:sp>
          <p:nvSpPr>
            <p:cNvPr id="297515" name="Line 555"/>
            <p:cNvSpPr>
              <a:spLocks noChangeShapeType="1"/>
            </p:cNvSpPr>
            <p:nvPr/>
          </p:nvSpPr>
          <p:spPr bwMode="auto">
            <a:xfrm>
              <a:off x="2707" y="2498"/>
              <a:ext cx="54" cy="6"/>
            </a:xfrm>
            <a:prstGeom prst="line">
              <a:avLst/>
            </a:prstGeom>
            <a:noFill/>
            <a:ln w="38100">
              <a:solidFill>
                <a:srgbClr val="00CCFF"/>
              </a:solidFill>
              <a:round/>
              <a:headEnd/>
              <a:tailEnd/>
            </a:ln>
            <a:effectLst/>
          </p:spPr>
          <p:txBody>
            <a:bodyPr/>
            <a:lstStyle/>
            <a:p>
              <a:endParaRPr lang="en-US"/>
            </a:p>
          </p:txBody>
        </p:sp>
        <p:sp>
          <p:nvSpPr>
            <p:cNvPr id="297516" name="Line 556"/>
            <p:cNvSpPr>
              <a:spLocks noChangeShapeType="1"/>
            </p:cNvSpPr>
            <p:nvPr/>
          </p:nvSpPr>
          <p:spPr bwMode="auto">
            <a:xfrm>
              <a:off x="2761" y="2504"/>
              <a:ext cx="54" cy="6"/>
            </a:xfrm>
            <a:prstGeom prst="line">
              <a:avLst/>
            </a:prstGeom>
            <a:noFill/>
            <a:ln w="38100">
              <a:solidFill>
                <a:srgbClr val="00CCFF"/>
              </a:solidFill>
              <a:round/>
              <a:headEnd/>
              <a:tailEnd/>
            </a:ln>
            <a:effectLst/>
          </p:spPr>
          <p:txBody>
            <a:bodyPr/>
            <a:lstStyle/>
            <a:p>
              <a:endParaRPr lang="en-US"/>
            </a:p>
          </p:txBody>
        </p:sp>
        <p:sp>
          <p:nvSpPr>
            <p:cNvPr id="297517" name="Line 557"/>
            <p:cNvSpPr>
              <a:spLocks noChangeShapeType="1"/>
            </p:cNvSpPr>
            <p:nvPr/>
          </p:nvSpPr>
          <p:spPr bwMode="auto">
            <a:xfrm>
              <a:off x="2815" y="2510"/>
              <a:ext cx="54" cy="1"/>
            </a:xfrm>
            <a:prstGeom prst="line">
              <a:avLst/>
            </a:prstGeom>
            <a:noFill/>
            <a:ln w="38100">
              <a:solidFill>
                <a:srgbClr val="00CCFF"/>
              </a:solidFill>
              <a:round/>
              <a:headEnd/>
              <a:tailEnd/>
            </a:ln>
            <a:effectLst/>
          </p:spPr>
          <p:txBody>
            <a:bodyPr/>
            <a:lstStyle/>
            <a:p>
              <a:endParaRPr lang="en-US"/>
            </a:p>
          </p:txBody>
        </p:sp>
        <p:sp>
          <p:nvSpPr>
            <p:cNvPr id="297518" name="Line 558"/>
            <p:cNvSpPr>
              <a:spLocks noChangeShapeType="1"/>
            </p:cNvSpPr>
            <p:nvPr/>
          </p:nvSpPr>
          <p:spPr bwMode="auto">
            <a:xfrm>
              <a:off x="2869" y="2510"/>
              <a:ext cx="55" cy="1"/>
            </a:xfrm>
            <a:prstGeom prst="line">
              <a:avLst/>
            </a:prstGeom>
            <a:noFill/>
            <a:ln w="38100">
              <a:solidFill>
                <a:srgbClr val="00CCFF"/>
              </a:solidFill>
              <a:round/>
              <a:headEnd/>
              <a:tailEnd/>
            </a:ln>
            <a:effectLst/>
          </p:spPr>
          <p:txBody>
            <a:bodyPr/>
            <a:lstStyle/>
            <a:p>
              <a:endParaRPr lang="en-US"/>
            </a:p>
          </p:txBody>
        </p:sp>
        <p:sp>
          <p:nvSpPr>
            <p:cNvPr id="297519" name="Freeform 559"/>
            <p:cNvSpPr>
              <a:spLocks/>
            </p:cNvSpPr>
            <p:nvPr/>
          </p:nvSpPr>
          <p:spPr bwMode="auto">
            <a:xfrm>
              <a:off x="2924" y="251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CCFF"/>
              </a:solidFill>
              <a:prstDash val="solid"/>
              <a:round/>
              <a:headEnd/>
              <a:tailEnd/>
            </a:ln>
            <a:effectLst/>
          </p:spPr>
          <p:txBody>
            <a:bodyPr/>
            <a:lstStyle/>
            <a:p>
              <a:endParaRPr lang="en-US"/>
            </a:p>
          </p:txBody>
        </p:sp>
        <p:sp>
          <p:nvSpPr>
            <p:cNvPr id="297520" name="Line 560"/>
            <p:cNvSpPr>
              <a:spLocks noChangeShapeType="1"/>
            </p:cNvSpPr>
            <p:nvPr/>
          </p:nvSpPr>
          <p:spPr bwMode="auto">
            <a:xfrm>
              <a:off x="2972" y="2516"/>
              <a:ext cx="54" cy="1"/>
            </a:xfrm>
            <a:prstGeom prst="line">
              <a:avLst/>
            </a:prstGeom>
            <a:noFill/>
            <a:ln w="38100">
              <a:solidFill>
                <a:srgbClr val="00CCFF"/>
              </a:solidFill>
              <a:round/>
              <a:headEnd/>
              <a:tailEnd/>
            </a:ln>
            <a:effectLst/>
          </p:spPr>
          <p:txBody>
            <a:bodyPr/>
            <a:lstStyle/>
            <a:p>
              <a:endParaRPr lang="en-US"/>
            </a:p>
          </p:txBody>
        </p:sp>
        <p:sp>
          <p:nvSpPr>
            <p:cNvPr id="297521" name="Line 561"/>
            <p:cNvSpPr>
              <a:spLocks noChangeShapeType="1"/>
            </p:cNvSpPr>
            <p:nvPr/>
          </p:nvSpPr>
          <p:spPr bwMode="auto">
            <a:xfrm>
              <a:off x="3026" y="2516"/>
              <a:ext cx="54" cy="1"/>
            </a:xfrm>
            <a:prstGeom prst="line">
              <a:avLst/>
            </a:prstGeom>
            <a:noFill/>
            <a:ln w="38100">
              <a:solidFill>
                <a:srgbClr val="00CCFF"/>
              </a:solidFill>
              <a:round/>
              <a:headEnd/>
              <a:tailEnd/>
            </a:ln>
            <a:effectLst/>
          </p:spPr>
          <p:txBody>
            <a:bodyPr/>
            <a:lstStyle/>
            <a:p>
              <a:endParaRPr lang="en-US"/>
            </a:p>
          </p:txBody>
        </p:sp>
        <p:sp>
          <p:nvSpPr>
            <p:cNvPr id="297522" name="Line 562"/>
            <p:cNvSpPr>
              <a:spLocks noChangeShapeType="1"/>
            </p:cNvSpPr>
            <p:nvPr/>
          </p:nvSpPr>
          <p:spPr bwMode="auto">
            <a:xfrm>
              <a:off x="3080" y="2516"/>
              <a:ext cx="54" cy="1"/>
            </a:xfrm>
            <a:prstGeom prst="line">
              <a:avLst/>
            </a:prstGeom>
            <a:noFill/>
            <a:ln w="38100">
              <a:solidFill>
                <a:srgbClr val="00CCFF"/>
              </a:solidFill>
              <a:round/>
              <a:headEnd/>
              <a:tailEnd/>
            </a:ln>
            <a:effectLst/>
          </p:spPr>
          <p:txBody>
            <a:bodyPr/>
            <a:lstStyle/>
            <a:p>
              <a:endParaRPr lang="en-US"/>
            </a:p>
          </p:txBody>
        </p:sp>
        <p:sp>
          <p:nvSpPr>
            <p:cNvPr id="297523" name="Freeform 563"/>
            <p:cNvSpPr>
              <a:spLocks/>
            </p:cNvSpPr>
            <p:nvPr/>
          </p:nvSpPr>
          <p:spPr bwMode="auto">
            <a:xfrm>
              <a:off x="3134" y="251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24" name="Line 564"/>
            <p:cNvSpPr>
              <a:spLocks noChangeShapeType="1"/>
            </p:cNvSpPr>
            <p:nvPr/>
          </p:nvSpPr>
          <p:spPr bwMode="auto">
            <a:xfrm>
              <a:off x="3188" y="2522"/>
              <a:ext cx="54" cy="1"/>
            </a:xfrm>
            <a:prstGeom prst="line">
              <a:avLst/>
            </a:prstGeom>
            <a:noFill/>
            <a:ln w="38100">
              <a:solidFill>
                <a:srgbClr val="00CCFF"/>
              </a:solidFill>
              <a:round/>
              <a:headEnd/>
              <a:tailEnd/>
            </a:ln>
            <a:effectLst/>
          </p:spPr>
          <p:txBody>
            <a:bodyPr/>
            <a:lstStyle/>
            <a:p>
              <a:endParaRPr lang="en-US"/>
            </a:p>
          </p:txBody>
        </p:sp>
        <p:sp>
          <p:nvSpPr>
            <p:cNvPr id="297525" name="Line 565"/>
            <p:cNvSpPr>
              <a:spLocks noChangeShapeType="1"/>
            </p:cNvSpPr>
            <p:nvPr/>
          </p:nvSpPr>
          <p:spPr bwMode="auto">
            <a:xfrm>
              <a:off x="3242" y="2522"/>
              <a:ext cx="48" cy="1"/>
            </a:xfrm>
            <a:prstGeom prst="line">
              <a:avLst/>
            </a:prstGeom>
            <a:noFill/>
            <a:ln w="38100">
              <a:solidFill>
                <a:srgbClr val="00CCFF"/>
              </a:solidFill>
              <a:round/>
              <a:headEnd/>
              <a:tailEnd/>
            </a:ln>
            <a:effectLst/>
          </p:spPr>
          <p:txBody>
            <a:bodyPr/>
            <a:lstStyle/>
            <a:p>
              <a:endParaRPr lang="en-US"/>
            </a:p>
          </p:txBody>
        </p:sp>
        <p:sp>
          <p:nvSpPr>
            <p:cNvPr id="297526" name="Line 566"/>
            <p:cNvSpPr>
              <a:spLocks noChangeShapeType="1"/>
            </p:cNvSpPr>
            <p:nvPr/>
          </p:nvSpPr>
          <p:spPr bwMode="auto">
            <a:xfrm>
              <a:off x="3290" y="2522"/>
              <a:ext cx="54" cy="1"/>
            </a:xfrm>
            <a:prstGeom prst="line">
              <a:avLst/>
            </a:prstGeom>
            <a:noFill/>
            <a:ln w="38100">
              <a:solidFill>
                <a:srgbClr val="00CCFF"/>
              </a:solidFill>
              <a:round/>
              <a:headEnd/>
              <a:tailEnd/>
            </a:ln>
            <a:effectLst/>
          </p:spPr>
          <p:txBody>
            <a:bodyPr/>
            <a:lstStyle/>
            <a:p>
              <a:endParaRPr lang="en-US"/>
            </a:p>
          </p:txBody>
        </p:sp>
        <p:sp>
          <p:nvSpPr>
            <p:cNvPr id="297527" name="Line 567"/>
            <p:cNvSpPr>
              <a:spLocks noChangeShapeType="1"/>
            </p:cNvSpPr>
            <p:nvPr/>
          </p:nvSpPr>
          <p:spPr bwMode="auto">
            <a:xfrm>
              <a:off x="3344" y="2522"/>
              <a:ext cx="54" cy="1"/>
            </a:xfrm>
            <a:prstGeom prst="line">
              <a:avLst/>
            </a:prstGeom>
            <a:noFill/>
            <a:ln w="38100">
              <a:solidFill>
                <a:srgbClr val="00CCFF"/>
              </a:solidFill>
              <a:round/>
              <a:headEnd/>
              <a:tailEnd/>
            </a:ln>
            <a:effectLst/>
          </p:spPr>
          <p:txBody>
            <a:bodyPr/>
            <a:lstStyle/>
            <a:p>
              <a:endParaRPr lang="en-US"/>
            </a:p>
          </p:txBody>
        </p:sp>
        <p:sp>
          <p:nvSpPr>
            <p:cNvPr id="297528" name="Line 568"/>
            <p:cNvSpPr>
              <a:spLocks noChangeShapeType="1"/>
            </p:cNvSpPr>
            <p:nvPr/>
          </p:nvSpPr>
          <p:spPr bwMode="auto">
            <a:xfrm>
              <a:off x="3398" y="2522"/>
              <a:ext cx="54" cy="1"/>
            </a:xfrm>
            <a:prstGeom prst="line">
              <a:avLst/>
            </a:prstGeom>
            <a:noFill/>
            <a:ln w="38100">
              <a:solidFill>
                <a:srgbClr val="00CCFF"/>
              </a:solidFill>
              <a:round/>
              <a:headEnd/>
              <a:tailEnd/>
            </a:ln>
            <a:effectLst/>
          </p:spPr>
          <p:txBody>
            <a:bodyPr/>
            <a:lstStyle/>
            <a:p>
              <a:endParaRPr lang="en-US"/>
            </a:p>
          </p:txBody>
        </p:sp>
        <p:sp>
          <p:nvSpPr>
            <p:cNvPr id="297529" name="Line 569"/>
            <p:cNvSpPr>
              <a:spLocks noChangeShapeType="1"/>
            </p:cNvSpPr>
            <p:nvPr/>
          </p:nvSpPr>
          <p:spPr bwMode="auto">
            <a:xfrm>
              <a:off x="3452" y="2522"/>
              <a:ext cx="54" cy="1"/>
            </a:xfrm>
            <a:prstGeom prst="line">
              <a:avLst/>
            </a:prstGeom>
            <a:noFill/>
            <a:ln w="38100">
              <a:solidFill>
                <a:srgbClr val="00CCFF"/>
              </a:solidFill>
              <a:round/>
              <a:headEnd/>
              <a:tailEnd/>
            </a:ln>
            <a:effectLst/>
          </p:spPr>
          <p:txBody>
            <a:bodyPr/>
            <a:lstStyle/>
            <a:p>
              <a:endParaRPr lang="en-US"/>
            </a:p>
          </p:txBody>
        </p:sp>
        <p:sp>
          <p:nvSpPr>
            <p:cNvPr id="297530" name="Line 570"/>
            <p:cNvSpPr>
              <a:spLocks noChangeShapeType="1"/>
            </p:cNvSpPr>
            <p:nvPr/>
          </p:nvSpPr>
          <p:spPr bwMode="auto">
            <a:xfrm>
              <a:off x="3506" y="2522"/>
              <a:ext cx="54" cy="1"/>
            </a:xfrm>
            <a:prstGeom prst="line">
              <a:avLst/>
            </a:prstGeom>
            <a:noFill/>
            <a:ln w="38100">
              <a:solidFill>
                <a:srgbClr val="00CCFF"/>
              </a:solidFill>
              <a:round/>
              <a:headEnd/>
              <a:tailEnd/>
            </a:ln>
            <a:effectLst/>
          </p:spPr>
          <p:txBody>
            <a:bodyPr/>
            <a:lstStyle/>
            <a:p>
              <a:endParaRPr lang="en-US"/>
            </a:p>
          </p:txBody>
        </p:sp>
        <p:sp>
          <p:nvSpPr>
            <p:cNvPr id="297531" name="Line 571"/>
            <p:cNvSpPr>
              <a:spLocks noChangeShapeType="1"/>
            </p:cNvSpPr>
            <p:nvPr/>
          </p:nvSpPr>
          <p:spPr bwMode="auto">
            <a:xfrm>
              <a:off x="3560" y="2522"/>
              <a:ext cx="54" cy="1"/>
            </a:xfrm>
            <a:prstGeom prst="line">
              <a:avLst/>
            </a:prstGeom>
            <a:noFill/>
            <a:ln w="38100">
              <a:solidFill>
                <a:srgbClr val="00CCFF"/>
              </a:solidFill>
              <a:round/>
              <a:headEnd/>
              <a:tailEnd/>
            </a:ln>
            <a:effectLst/>
          </p:spPr>
          <p:txBody>
            <a:bodyPr/>
            <a:lstStyle/>
            <a:p>
              <a:endParaRPr lang="en-US"/>
            </a:p>
          </p:txBody>
        </p:sp>
        <p:sp>
          <p:nvSpPr>
            <p:cNvPr id="297532" name="Line 572"/>
            <p:cNvSpPr>
              <a:spLocks noChangeShapeType="1"/>
            </p:cNvSpPr>
            <p:nvPr/>
          </p:nvSpPr>
          <p:spPr bwMode="auto">
            <a:xfrm>
              <a:off x="3614" y="2522"/>
              <a:ext cx="48" cy="1"/>
            </a:xfrm>
            <a:prstGeom prst="line">
              <a:avLst/>
            </a:prstGeom>
            <a:noFill/>
            <a:ln w="38100">
              <a:solidFill>
                <a:srgbClr val="00CCFF"/>
              </a:solidFill>
              <a:round/>
              <a:headEnd/>
              <a:tailEnd/>
            </a:ln>
            <a:effectLst/>
          </p:spPr>
          <p:txBody>
            <a:bodyPr/>
            <a:lstStyle/>
            <a:p>
              <a:endParaRPr lang="en-US"/>
            </a:p>
          </p:txBody>
        </p:sp>
        <p:sp>
          <p:nvSpPr>
            <p:cNvPr id="297533" name="Line 573"/>
            <p:cNvSpPr>
              <a:spLocks noChangeShapeType="1"/>
            </p:cNvSpPr>
            <p:nvPr/>
          </p:nvSpPr>
          <p:spPr bwMode="auto">
            <a:xfrm>
              <a:off x="3662" y="2522"/>
              <a:ext cx="54" cy="1"/>
            </a:xfrm>
            <a:prstGeom prst="line">
              <a:avLst/>
            </a:prstGeom>
            <a:noFill/>
            <a:ln w="38100">
              <a:solidFill>
                <a:srgbClr val="00CCFF"/>
              </a:solidFill>
              <a:round/>
              <a:headEnd/>
              <a:tailEnd/>
            </a:ln>
            <a:effectLst/>
          </p:spPr>
          <p:txBody>
            <a:bodyPr/>
            <a:lstStyle/>
            <a:p>
              <a:endParaRPr lang="en-US"/>
            </a:p>
          </p:txBody>
        </p:sp>
        <p:sp>
          <p:nvSpPr>
            <p:cNvPr id="297534" name="Line 574"/>
            <p:cNvSpPr>
              <a:spLocks noChangeShapeType="1"/>
            </p:cNvSpPr>
            <p:nvPr/>
          </p:nvSpPr>
          <p:spPr bwMode="auto">
            <a:xfrm>
              <a:off x="3716" y="2522"/>
              <a:ext cx="54" cy="1"/>
            </a:xfrm>
            <a:prstGeom prst="line">
              <a:avLst/>
            </a:prstGeom>
            <a:noFill/>
            <a:ln w="38100">
              <a:solidFill>
                <a:srgbClr val="00CCFF"/>
              </a:solidFill>
              <a:round/>
              <a:headEnd/>
              <a:tailEnd/>
            </a:ln>
            <a:effectLst/>
          </p:spPr>
          <p:txBody>
            <a:bodyPr/>
            <a:lstStyle/>
            <a:p>
              <a:endParaRPr lang="en-US"/>
            </a:p>
          </p:txBody>
        </p:sp>
        <p:sp>
          <p:nvSpPr>
            <p:cNvPr id="297535" name="Line 575"/>
            <p:cNvSpPr>
              <a:spLocks noChangeShapeType="1"/>
            </p:cNvSpPr>
            <p:nvPr/>
          </p:nvSpPr>
          <p:spPr bwMode="auto">
            <a:xfrm>
              <a:off x="3770" y="2522"/>
              <a:ext cx="54" cy="1"/>
            </a:xfrm>
            <a:prstGeom prst="line">
              <a:avLst/>
            </a:prstGeom>
            <a:noFill/>
            <a:ln w="38100">
              <a:solidFill>
                <a:srgbClr val="00CCFF"/>
              </a:solidFill>
              <a:round/>
              <a:headEnd/>
              <a:tailEnd/>
            </a:ln>
            <a:effectLst/>
          </p:spPr>
          <p:txBody>
            <a:bodyPr/>
            <a:lstStyle/>
            <a:p>
              <a:endParaRPr lang="en-US"/>
            </a:p>
          </p:txBody>
        </p:sp>
        <p:sp>
          <p:nvSpPr>
            <p:cNvPr id="297536" name="Line 576"/>
            <p:cNvSpPr>
              <a:spLocks noChangeShapeType="1"/>
            </p:cNvSpPr>
            <p:nvPr/>
          </p:nvSpPr>
          <p:spPr bwMode="auto">
            <a:xfrm>
              <a:off x="3824" y="2522"/>
              <a:ext cx="54" cy="1"/>
            </a:xfrm>
            <a:prstGeom prst="line">
              <a:avLst/>
            </a:prstGeom>
            <a:noFill/>
            <a:ln w="38100">
              <a:solidFill>
                <a:srgbClr val="00CCFF"/>
              </a:solidFill>
              <a:round/>
              <a:headEnd/>
              <a:tailEnd/>
            </a:ln>
            <a:effectLst/>
          </p:spPr>
          <p:txBody>
            <a:bodyPr/>
            <a:lstStyle/>
            <a:p>
              <a:endParaRPr lang="en-US"/>
            </a:p>
          </p:txBody>
        </p:sp>
        <p:sp>
          <p:nvSpPr>
            <p:cNvPr id="297537" name="Line 577"/>
            <p:cNvSpPr>
              <a:spLocks noChangeShapeType="1"/>
            </p:cNvSpPr>
            <p:nvPr/>
          </p:nvSpPr>
          <p:spPr bwMode="auto">
            <a:xfrm>
              <a:off x="3878" y="2522"/>
              <a:ext cx="54" cy="1"/>
            </a:xfrm>
            <a:prstGeom prst="line">
              <a:avLst/>
            </a:prstGeom>
            <a:noFill/>
            <a:ln w="38100">
              <a:solidFill>
                <a:srgbClr val="00CCFF"/>
              </a:solidFill>
              <a:round/>
              <a:headEnd/>
              <a:tailEnd/>
            </a:ln>
            <a:effectLst/>
          </p:spPr>
          <p:txBody>
            <a:bodyPr/>
            <a:lstStyle/>
            <a:p>
              <a:endParaRPr lang="en-US"/>
            </a:p>
          </p:txBody>
        </p:sp>
        <p:sp>
          <p:nvSpPr>
            <p:cNvPr id="297538" name="Line 578"/>
            <p:cNvSpPr>
              <a:spLocks noChangeShapeType="1"/>
            </p:cNvSpPr>
            <p:nvPr/>
          </p:nvSpPr>
          <p:spPr bwMode="auto">
            <a:xfrm>
              <a:off x="3932" y="2522"/>
              <a:ext cx="54" cy="1"/>
            </a:xfrm>
            <a:prstGeom prst="line">
              <a:avLst/>
            </a:prstGeom>
            <a:noFill/>
            <a:ln w="38100">
              <a:solidFill>
                <a:srgbClr val="00CCFF"/>
              </a:solidFill>
              <a:round/>
              <a:headEnd/>
              <a:tailEnd/>
            </a:ln>
            <a:effectLst/>
          </p:spPr>
          <p:txBody>
            <a:bodyPr/>
            <a:lstStyle/>
            <a:p>
              <a:endParaRPr lang="en-US"/>
            </a:p>
          </p:txBody>
        </p:sp>
        <p:sp>
          <p:nvSpPr>
            <p:cNvPr id="297539" name="Line 579"/>
            <p:cNvSpPr>
              <a:spLocks noChangeShapeType="1"/>
            </p:cNvSpPr>
            <p:nvPr/>
          </p:nvSpPr>
          <p:spPr bwMode="auto">
            <a:xfrm>
              <a:off x="3986" y="2522"/>
              <a:ext cx="48" cy="1"/>
            </a:xfrm>
            <a:prstGeom prst="line">
              <a:avLst/>
            </a:prstGeom>
            <a:noFill/>
            <a:ln w="38100">
              <a:solidFill>
                <a:srgbClr val="00CCFF"/>
              </a:solidFill>
              <a:round/>
              <a:headEnd/>
              <a:tailEnd/>
            </a:ln>
            <a:effectLst/>
          </p:spPr>
          <p:txBody>
            <a:bodyPr/>
            <a:lstStyle/>
            <a:p>
              <a:endParaRPr lang="en-US"/>
            </a:p>
          </p:txBody>
        </p:sp>
        <p:sp>
          <p:nvSpPr>
            <p:cNvPr id="297540" name="Line 580"/>
            <p:cNvSpPr>
              <a:spLocks noChangeShapeType="1"/>
            </p:cNvSpPr>
            <p:nvPr/>
          </p:nvSpPr>
          <p:spPr bwMode="auto">
            <a:xfrm>
              <a:off x="4034" y="2522"/>
              <a:ext cx="54" cy="1"/>
            </a:xfrm>
            <a:prstGeom prst="line">
              <a:avLst/>
            </a:prstGeom>
            <a:noFill/>
            <a:ln w="38100">
              <a:solidFill>
                <a:srgbClr val="00CCFF"/>
              </a:solidFill>
              <a:round/>
              <a:headEnd/>
              <a:tailEnd/>
            </a:ln>
            <a:effectLst/>
          </p:spPr>
          <p:txBody>
            <a:bodyPr/>
            <a:lstStyle/>
            <a:p>
              <a:endParaRPr lang="en-US"/>
            </a:p>
          </p:txBody>
        </p:sp>
        <p:sp>
          <p:nvSpPr>
            <p:cNvPr id="297541" name="Freeform 581"/>
            <p:cNvSpPr>
              <a:spLocks/>
            </p:cNvSpPr>
            <p:nvPr/>
          </p:nvSpPr>
          <p:spPr bwMode="auto">
            <a:xfrm>
              <a:off x="4088" y="252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42" name="Line 582"/>
            <p:cNvSpPr>
              <a:spLocks noChangeShapeType="1"/>
            </p:cNvSpPr>
            <p:nvPr/>
          </p:nvSpPr>
          <p:spPr bwMode="auto">
            <a:xfrm>
              <a:off x="4142" y="2528"/>
              <a:ext cx="54" cy="1"/>
            </a:xfrm>
            <a:prstGeom prst="line">
              <a:avLst/>
            </a:prstGeom>
            <a:noFill/>
            <a:ln w="38100">
              <a:solidFill>
                <a:srgbClr val="00CCFF"/>
              </a:solidFill>
              <a:round/>
              <a:headEnd/>
              <a:tailEnd/>
            </a:ln>
            <a:effectLst/>
          </p:spPr>
          <p:txBody>
            <a:bodyPr/>
            <a:lstStyle/>
            <a:p>
              <a:endParaRPr lang="en-US"/>
            </a:p>
          </p:txBody>
        </p:sp>
        <p:sp>
          <p:nvSpPr>
            <p:cNvPr id="297543" name="Line 583"/>
            <p:cNvSpPr>
              <a:spLocks noChangeShapeType="1"/>
            </p:cNvSpPr>
            <p:nvPr/>
          </p:nvSpPr>
          <p:spPr bwMode="auto">
            <a:xfrm>
              <a:off x="4196" y="2528"/>
              <a:ext cx="54" cy="1"/>
            </a:xfrm>
            <a:prstGeom prst="line">
              <a:avLst/>
            </a:prstGeom>
            <a:noFill/>
            <a:ln w="38100">
              <a:solidFill>
                <a:srgbClr val="00CCFF"/>
              </a:solidFill>
              <a:round/>
              <a:headEnd/>
              <a:tailEnd/>
            </a:ln>
            <a:effectLst/>
          </p:spPr>
          <p:txBody>
            <a:bodyPr/>
            <a:lstStyle/>
            <a:p>
              <a:endParaRPr lang="en-US"/>
            </a:p>
          </p:txBody>
        </p:sp>
        <p:sp>
          <p:nvSpPr>
            <p:cNvPr id="297544" name="Line 584"/>
            <p:cNvSpPr>
              <a:spLocks noChangeShapeType="1"/>
            </p:cNvSpPr>
            <p:nvPr/>
          </p:nvSpPr>
          <p:spPr bwMode="auto">
            <a:xfrm>
              <a:off x="4250" y="2528"/>
              <a:ext cx="54" cy="1"/>
            </a:xfrm>
            <a:prstGeom prst="line">
              <a:avLst/>
            </a:prstGeom>
            <a:noFill/>
            <a:ln w="38100">
              <a:solidFill>
                <a:srgbClr val="00CCFF"/>
              </a:solidFill>
              <a:round/>
              <a:headEnd/>
              <a:tailEnd/>
            </a:ln>
            <a:effectLst/>
          </p:spPr>
          <p:txBody>
            <a:bodyPr/>
            <a:lstStyle/>
            <a:p>
              <a:endParaRPr lang="en-US"/>
            </a:p>
          </p:txBody>
        </p:sp>
        <p:sp>
          <p:nvSpPr>
            <p:cNvPr id="297545" name="Line 585"/>
            <p:cNvSpPr>
              <a:spLocks noChangeShapeType="1"/>
            </p:cNvSpPr>
            <p:nvPr/>
          </p:nvSpPr>
          <p:spPr bwMode="auto">
            <a:xfrm>
              <a:off x="4304" y="2528"/>
              <a:ext cx="54" cy="1"/>
            </a:xfrm>
            <a:prstGeom prst="line">
              <a:avLst/>
            </a:prstGeom>
            <a:noFill/>
            <a:ln w="38100">
              <a:solidFill>
                <a:srgbClr val="00CCFF"/>
              </a:solidFill>
              <a:round/>
              <a:headEnd/>
              <a:tailEnd/>
            </a:ln>
            <a:effectLst/>
          </p:spPr>
          <p:txBody>
            <a:bodyPr/>
            <a:lstStyle/>
            <a:p>
              <a:endParaRPr lang="en-US"/>
            </a:p>
          </p:txBody>
        </p:sp>
        <p:sp>
          <p:nvSpPr>
            <p:cNvPr id="297546" name="Line 586"/>
            <p:cNvSpPr>
              <a:spLocks noChangeShapeType="1"/>
            </p:cNvSpPr>
            <p:nvPr/>
          </p:nvSpPr>
          <p:spPr bwMode="auto">
            <a:xfrm>
              <a:off x="4358" y="2528"/>
              <a:ext cx="48" cy="1"/>
            </a:xfrm>
            <a:prstGeom prst="line">
              <a:avLst/>
            </a:prstGeom>
            <a:noFill/>
            <a:ln w="38100">
              <a:solidFill>
                <a:srgbClr val="00CCFF"/>
              </a:solidFill>
              <a:round/>
              <a:headEnd/>
              <a:tailEnd/>
            </a:ln>
            <a:effectLst/>
          </p:spPr>
          <p:txBody>
            <a:bodyPr/>
            <a:lstStyle/>
            <a:p>
              <a:endParaRPr lang="en-US"/>
            </a:p>
          </p:txBody>
        </p:sp>
        <p:sp>
          <p:nvSpPr>
            <p:cNvPr id="297547" name="Line 587"/>
            <p:cNvSpPr>
              <a:spLocks noChangeShapeType="1"/>
            </p:cNvSpPr>
            <p:nvPr/>
          </p:nvSpPr>
          <p:spPr bwMode="auto">
            <a:xfrm>
              <a:off x="4406" y="2528"/>
              <a:ext cx="54" cy="1"/>
            </a:xfrm>
            <a:prstGeom prst="line">
              <a:avLst/>
            </a:prstGeom>
            <a:noFill/>
            <a:ln w="38100">
              <a:solidFill>
                <a:srgbClr val="00CCFF"/>
              </a:solidFill>
              <a:round/>
              <a:headEnd/>
              <a:tailEnd/>
            </a:ln>
            <a:effectLst/>
          </p:spPr>
          <p:txBody>
            <a:bodyPr/>
            <a:lstStyle/>
            <a:p>
              <a:endParaRPr lang="en-US"/>
            </a:p>
          </p:txBody>
        </p:sp>
        <p:sp>
          <p:nvSpPr>
            <p:cNvPr id="297548" name="Line 588"/>
            <p:cNvSpPr>
              <a:spLocks noChangeShapeType="1"/>
            </p:cNvSpPr>
            <p:nvPr/>
          </p:nvSpPr>
          <p:spPr bwMode="auto">
            <a:xfrm>
              <a:off x="4460" y="2528"/>
              <a:ext cx="54" cy="1"/>
            </a:xfrm>
            <a:prstGeom prst="line">
              <a:avLst/>
            </a:prstGeom>
            <a:noFill/>
            <a:ln w="38100">
              <a:solidFill>
                <a:srgbClr val="00CCFF"/>
              </a:solidFill>
              <a:round/>
              <a:headEnd/>
              <a:tailEnd/>
            </a:ln>
            <a:effectLst/>
          </p:spPr>
          <p:txBody>
            <a:bodyPr/>
            <a:lstStyle/>
            <a:p>
              <a:endParaRPr lang="en-US"/>
            </a:p>
          </p:txBody>
        </p:sp>
        <p:sp>
          <p:nvSpPr>
            <p:cNvPr id="297549" name="Line 589"/>
            <p:cNvSpPr>
              <a:spLocks noChangeShapeType="1"/>
            </p:cNvSpPr>
            <p:nvPr/>
          </p:nvSpPr>
          <p:spPr bwMode="auto">
            <a:xfrm>
              <a:off x="4514" y="2528"/>
              <a:ext cx="54" cy="1"/>
            </a:xfrm>
            <a:prstGeom prst="line">
              <a:avLst/>
            </a:prstGeom>
            <a:noFill/>
            <a:ln w="38100">
              <a:solidFill>
                <a:srgbClr val="00CCFF"/>
              </a:solidFill>
              <a:round/>
              <a:headEnd/>
              <a:tailEnd/>
            </a:ln>
            <a:effectLst/>
          </p:spPr>
          <p:txBody>
            <a:bodyPr/>
            <a:lstStyle/>
            <a:p>
              <a:endParaRPr lang="en-US"/>
            </a:p>
          </p:txBody>
        </p:sp>
        <p:sp>
          <p:nvSpPr>
            <p:cNvPr id="297550" name="Line 590"/>
            <p:cNvSpPr>
              <a:spLocks noChangeShapeType="1"/>
            </p:cNvSpPr>
            <p:nvPr/>
          </p:nvSpPr>
          <p:spPr bwMode="auto">
            <a:xfrm>
              <a:off x="4568" y="2528"/>
              <a:ext cx="54" cy="1"/>
            </a:xfrm>
            <a:prstGeom prst="line">
              <a:avLst/>
            </a:prstGeom>
            <a:noFill/>
            <a:ln w="38100">
              <a:solidFill>
                <a:srgbClr val="00CCFF"/>
              </a:solidFill>
              <a:round/>
              <a:headEnd/>
              <a:tailEnd/>
            </a:ln>
            <a:effectLst/>
          </p:spPr>
          <p:txBody>
            <a:bodyPr/>
            <a:lstStyle/>
            <a:p>
              <a:endParaRPr lang="en-US"/>
            </a:p>
          </p:txBody>
        </p:sp>
        <p:sp>
          <p:nvSpPr>
            <p:cNvPr id="297551" name="Freeform 591"/>
            <p:cNvSpPr>
              <a:spLocks/>
            </p:cNvSpPr>
            <p:nvPr/>
          </p:nvSpPr>
          <p:spPr bwMode="auto">
            <a:xfrm>
              <a:off x="1537" y="2054"/>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CCFFFF"/>
              </a:solidFill>
              <a:prstDash val="solid"/>
              <a:round/>
              <a:headEnd/>
              <a:tailEnd/>
            </a:ln>
            <a:effectLst/>
          </p:spPr>
          <p:txBody>
            <a:bodyPr/>
            <a:lstStyle/>
            <a:p>
              <a:endParaRPr lang="en-US"/>
            </a:p>
          </p:txBody>
        </p:sp>
        <p:sp>
          <p:nvSpPr>
            <p:cNvPr id="297552" name="Freeform 592"/>
            <p:cNvSpPr>
              <a:spLocks/>
            </p:cNvSpPr>
            <p:nvPr/>
          </p:nvSpPr>
          <p:spPr bwMode="auto">
            <a:xfrm>
              <a:off x="1591" y="2114"/>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FFFF"/>
              </a:solidFill>
              <a:prstDash val="solid"/>
              <a:round/>
              <a:headEnd/>
              <a:tailEnd/>
            </a:ln>
            <a:effectLst/>
          </p:spPr>
          <p:txBody>
            <a:bodyPr/>
            <a:lstStyle/>
            <a:p>
              <a:endParaRPr lang="en-US"/>
            </a:p>
          </p:txBody>
        </p:sp>
        <p:sp>
          <p:nvSpPr>
            <p:cNvPr id="297553" name="Line 593"/>
            <p:cNvSpPr>
              <a:spLocks noChangeShapeType="1"/>
            </p:cNvSpPr>
            <p:nvPr/>
          </p:nvSpPr>
          <p:spPr bwMode="auto">
            <a:xfrm>
              <a:off x="1645" y="2162"/>
              <a:ext cx="54" cy="48"/>
            </a:xfrm>
            <a:prstGeom prst="line">
              <a:avLst/>
            </a:prstGeom>
            <a:noFill/>
            <a:ln w="38100">
              <a:solidFill>
                <a:srgbClr val="CCFFFF"/>
              </a:solidFill>
              <a:round/>
              <a:headEnd/>
              <a:tailEnd/>
            </a:ln>
            <a:effectLst/>
          </p:spPr>
          <p:txBody>
            <a:bodyPr/>
            <a:lstStyle/>
            <a:p>
              <a:endParaRPr lang="en-US"/>
            </a:p>
          </p:txBody>
        </p:sp>
        <p:sp>
          <p:nvSpPr>
            <p:cNvPr id="297554" name="Line 594"/>
            <p:cNvSpPr>
              <a:spLocks noChangeShapeType="1"/>
            </p:cNvSpPr>
            <p:nvPr/>
          </p:nvSpPr>
          <p:spPr bwMode="auto">
            <a:xfrm>
              <a:off x="1699" y="2210"/>
              <a:ext cx="54" cy="48"/>
            </a:xfrm>
            <a:prstGeom prst="line">
              <a:avLst/>
            </a:prstGeom>
            <a:noFill/>
            <a:ln w="38100">
              <a:solidFill>
                <a:srgbClr val="CCFFFF"/>
              </a:solidFill>
              <a:round/>
              <a:headEnd/>
              <a:tailEnd/>
            </a:ln>
            <a:effectLst/>
          </p:spPr>
          <p:txBody>
            <a:bodyPr/>
            <a:lstStyle/>
            <a:p>
              <a:endParaRPr lang="en-US"/>
            </a:p>
          </p:txBody>
        </p:sp>
        <p:sp>
          <p:nvSpPr>
            <p:cNvPr id="297555" name="Line 595"/>
            <p:cNvSpPr>
              <a:spLocks noChangeShapeType="1"/>
            </p:cNvSpPr>
            <p:nvPr/>
          </p:nvSpPr>
          <p:spPr bwMode="auto">
            <a:xfrm>
              <a:off x="1753" y="2258"/>
              <a:ext cx="54" cy="42"/>
            </a:xfrm>
            <a:prstGeom prst="line">
              <a:avLst/>
            </a:prstGeom>
            <a:noFill/>
            <a:ln w="38100">
              <a:solidFill>
                <a:srgbClr val="CCFFFF"/>
              </a:solidFill>
              <a:round/>
              <a:headEnd/>
              <a:tailEnd/>
            </a:ln>
            <a:effectLst/>
          </p:spPr>
          <p:txBody>
            <a:bodyPr/>
            <a:lstStyle/>
            <a:p>
              <a:endParaRPr lang="en-US"/>
            </a:p>
          </p:txBody>
        </p:sp>
        <p:sp>
          <p:nvSpPr>
            <p:cNvPr id="297556" name="Line 596"/>
            <p:cNvSpPr>
              <a:spLocks noChangeShapeType="1"/>
            </p:cNvSpPr>
            <p:nvPr/>
          </p:nvSpPr>
          <p:spPr bwMode="auto">
            <a:xfrm>
              <a:off x="1807" y="2300"/>
              <a:ext cx="48" cy="42"/>
            </a:xfrm>
            <a:prstGeom prst="line">
              <a:avLst/>
            </a:prstGeom>
            <a:noFill/>
            <a:ln w="38100">
              <a:solidFill>
                <a:srgbClr val="CCFFFF"/>
              </a:solidFill>
              <a:round/>
              <a:headEnd/>
              <a:tailEnd/>
            </a:ln>
            <a:effectLst/>
          </p:spPr>
          <p:txBody>
            <a:bodyPr/>
            <a:lstStyle/>
            <a:p>
              <a:endParaRPr lang="en-US"/>
            </a:p>
          </p:txBody>
        </p:sp>
        <p:sp>
          <p:nvSpPr>
            <p:cNvPr id="297557" name="Line 597"/>
            <p:cNvSpPr>
              <a:spLocks noChangeShapeType="1"/>
            </p:cNvSpPr>
            <p:nvPr/>
          </p:nvSpPr>
          <p:spPr bwMode="auto">
            <a:xfrm>
              <a:off x="1855" y="2342"/>
              <a:ext cx="54" cy="36"/>
            </a:xfrm>
            <a:prstGeom prst="line">
              <a:avLst/>
            </a:prstGeom>
            <a:noFill/>
            <a:ln w="38100">
              <a:solidFill>
                <a:srgbClr val="CCFFFF"/>
              </a:solidFill>
              <a:round/>
              <a:headEnd/>
              <a:tailEnd/>
            </a:ln>
            <a:effectLst/>
          </p:spPr>
          <p:txBody>
            <a:bodyPr/>
            <a:lstStyle/>
            <a:p>
              <a:endParaRPr lang="en-US"/>
            </a:p>
          </p:txBody>
        </p:sp>
        <p:sp>
          <p:nvSpPr>
            <p:cNvPr id="297558" name="Line 598"/>
            <p:cNvSpPr>
              <a:spLocks noChangeShapeType="1"/>
            </p:cNvSpPr>
            <p:nvPr/>
          </p:nvSpPr>
          <p:spPr bwMode="auto">
            <a:xfrm>
              <a:off x="1909" y="2378"/>
              <a:ext cx="54" cy="30"/>
            </a:xfrm>
            <a:prstGeom prst="line">
              <a:avLst/>
            </a:prstGeom>
            <a:noFill/>
            <a:ln w="38100">
              <a:solidFill>
                <a:srgbClr val="CCFFFF"/>
              </a:solidFill>
              <a:round/>
              <a:headEnd/>
              <a:tailEnd/>
            </a:ln>
            <a:effectLst/>
          </p:spPr>
          <p:txBody>
            <a:bodyPr/>
            <a:lstStyle/>
            <a:p>
              <a:endParaRPr lang="en-US"/>
            </a:p>
          </p:txBody>
        </p:sp>
        <p:sp>
          <p:nvSpPr>
            <p:cNvPr id="297559" name="Line 599"/>
            <p:cNvSpPr>
              <a:spLocks noChangeShapeType="1"/>
            </p:cNvSpPr>
            <p:nvPr/>
          </p:nvSpPr>
          <p:spPr bwMode="auto">
            <a:xfrm>
              <a:off x="1963" y="2408"/>
              <a:ext cx="54" cy="30"/>
            </a:xfrm>
            <a:prstGeom prst="line">
              <a:avLst/>
            </a:prstGeom>
            <a:noFill/>
            <a:ln w="38100">
              <a:solidFill>
                <a:srgbClr val="CCFFFF"/>
              </a:solidFill>
              <a:round/>
              <a:headEnd/>
              <a:tailEnd/>
            </a:ln>
            <a:effectLst/>
          </p:spPr>
          <p:txBody>
            <a:bodyPr/>
            <a:lstStyle/>
            <a:p>
              <a:endParaRPr lang="en-US"/>
            </a:p>
          </p:txBody>
        </p:sp>
        <p:sp>
          <p:nvSpPr>
            <p:cNvPr id="297560" name="Line 600"/>
            <p:cNvSpPr>
              <a:spLocks noChangeShapeType="1"/>
            </p:cNvSpPr>
            <p:nvPr/>
          </p:nvSpPr>
          <p:spPr bwMode="auto">
            <a:xfrm>
              <a:off x="2017" y="2438"/>
              <a:ext cx="54" cy="30"/>
            </a:xfrm>
            <a:prstGeom prst="line">
              <a:avLst/>
            </a:prstGeom>
            <a:noFill/>
            <a:ln w="38100">
              <a:solidFill>
                <a:srgbClr val="CCFFFF"/>
              </a:solidFill>
              <a:round/>
              <a:headEnd/>
              <a:tailEnd/>
            </a:ln>
            <a:effectLst/>
          </p:spPr>
          <p:txBody>
            <a:bodyPr/>
            <a:lstStyle/>
            <a:p>
              <a:endParaRPr lang="en-US"/>
            </a:p>
          </p:txBody>
        </p:sp>
        <p:sp>
          <p:nvSpPr>
            <p:cNvPr id="297561" name="Line 601"/>
            <p:cNvSpPr>
              <a:spLocks noChangeShapeType="1"/>
            </p:cNvSpPr>
            <p:nvPr/>
          </p:nvSpPr>
          <p:spPr bwMode="auto">
            <a:xfrm>
              <a:off x="2071" y="2468"/>
              <a:ext cx="54" cy="24"/>
            </a:xfrm>
            <a:prstGeom prst="line">
              <a:avLst/>
            </a:prstGeom>
            <a:noFill/>
            <a:ln w="38100">
              <a:solidFill>
                <a:srgbClr val="CCFFFF"/>
              </a:solidFill>
              <a:round/>
              <a:headEnd/>
              <a:tailEnd/>
            </a:ln>
            <a:effectLst/>
          </p:spPr>
          <p:txBody>
            <a:bodyPr/>
            <a:lstStyle/>
            <a:p>
              <a:endParaRPr lang="en-US"/>
            </a:p>
          </p:txBody>
        </p:sp>
        <p:sp>
          <p:nvSpPr>
            <p:cNvPr id="297562" name="Line 602"/>
            <p:cNvSpPr>
              <a:spLocks noChangeShapeType="1"/>
            </p:cNvSpPr>
            <p:nvPr/>
          </p:nvSpPr>
          <p:spPr bwMode="auto">
            <a:xfrm>
              <a:off x="2125" y="2492"/>
              <a:ext cx="54" cy="24"/>
            </a:xfrm>
            <a:prstGeom prst="line">
              <a:avLst/>
            </a:prstGeom>
            <a:noFill/>
            <a:ln w="38100">
              <a:solidFill>
                <a:srgbClr val="CCFFFF"/>
              </a:solidFill>
              <a:round/>
              <a:headEnd/>
              <a:tailEnd/>
            </a:ln>
            <a:effectLst/>
          </p:spPr>
          <p:txBody>
            <a:bodyPr/>
            <a:lstStyle/>
            <a:p>
              <a:endParaRPr lang="en-US"/>
            </a:p>
          </p:txBody>
        </p:sp>
        <p:sp>
          <p:nvSpPr>
            <p:cNvPr id="297563" name="Line 603"/>
            <p:cNvSpPr>
              <a:spLocks noChangeShapeType="1"/>
            </p:cNvSpPr>
            <p:nvPr/>
          </p:nvSpPr>
          <p:spPr bwMode="auto">
            <a:xfrm>
              <a:off x="2179" y="2516"/>
              <a:ext cx="48" cy="18"/>
            </a:xfrm>
            <a:prstGeom prst="line">
              <a:avLst/>
            </a:prstGeom>
            <a:noFill/>
            <a:ln w="38100">
              <a:solidFill>
                <a:srgbClr val="CCFFFF"/>
              </a:solidFill>
              <a:round/>
              <a:headEnd/>
              <a:tailEnd/>
            </a:ln>
            <a:effectLst/>
          </p:spPr>
          <p:txBody>
            <a:bodyPr/>
            <a:lstStyle/>
            <a:p>
              <a:endParaRPr lang="en-US"/>
            </a:p>
          </p:txBody>
        </p:sp>
        <p:sp>
          <p:nvSpPr>
            <p:cNvPr id="297564" name="Line 604"/>
            <p:cNvSpPr>
              <a:spLocks noChangeShapeType="1"/>
            </p:cNvSpPr>
            <p:nvPr/>
          </p:nvSpPr>
          <p:spPr bwMode="auto">
            <a:xfrm>
              <a:off x="2227" y="2534"/>
              <a:ext cx="54" cy="18"/>
            </a:xfrm>
            <a:prstGeom prst="line">
              <a:avLst/>
            </a:prstGeom>
            <a:noFill/>
            <a:ln w="38100">
              <a:solidFill>
                <a:srgbClr val="CCFFFF"/>
              </a:solidFill>
              <a:round/>
              <a:headEnd/>
              <a:tailEnd/>
            </a:ln>
            <a:effectLst/>
          </p:spPr>
          <p:txBody>
            <a:bodyPr/>
            <a:lstStyle/>
            <a:p>
              <a:endParaRPr lang="en-US"/>
            </a:p>
          </p:txBody>
        </p:sp>
        <p:sp>
          <p:nvSpPr>
            <p:cNvPr id="297565" name="Line 605"/>
            <p:cNvSpPr>
              <a:spLocks noChangeShapeType="1"/>
            </p:cNvSpPr>
            <p:nvPr/>
          </p:nvSpPr>
          <p:spPr bwMode="auto">
            <a:xfrm>
              <a:off x="2281" y="2552"/>
              <a:ext cx="54" cy="12"/>
            </a:xfrm>
            <a:prstGeom prst="line">
              <a:avLst/>
            </a:prstGeom>
            <a:noFill/>
            <a:ln w="38100">
              <a:solidFill>
                <a:srgbClr val="CCFFFF"/>
              </a:solidFill>
              <a:round/>
              <a:headEnd/>
              <a:tailEnd/>
            </a:ln>
            <a:effectLst/>
          </p:spPr>
          <p:txBody>
            <a:bodyPr/>
            <a:lstStyle/>
            <a:p>
              <a:endParaRPr lang="en-US"/>
            </a:p>
          </p:txBody>
        </p:sp>
        <p:sp>
          <p:nvSpPr>
            <p:cNvPr id="297566" name="Freeform 606"/>
            <p:cNvSpPr>
              <a:spLocks/>
            </p:cNvSpPr>
            <p:nvPr/>
          </p:nvSpPr>
          <p:spPr bwMode="auto">
            <a:xfrm>
              <a:off x="2335" y="2564"/>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CCFFFF"/>
              </a:solidFill>
              <a:prstDash val="solid"/>
              <a:round/>
              <a:headEnd/>
              <a:tailEnd/>
            </a:ln>
            <a:effectLst/>
          </p:spPr>
          <p:txBody>
            <a:bodyPr/>
            <a:lstStyle/>
            <a:p>
              <a:endParaRPr lang="en-US"/>
            </a:p>
          </p:txBody>
        </p:sp>
        <p:sp>
          <p:nvSpPr>
            <p:cNvPr id="297567" name="Line 607"/>
            <p:cNvSpPr>
              <a:spLocks noChangeShapeType="1"/>
            </p:cNvSpPr>
            <p:nvPr/>
          </p:nvSpPr>
          <p:spPr bwMode="auto">
            <a:xfrm>
              <a:off x="2389" y="2582"/>
              <a:ext cx="54" cy="12"/>
            </a:xfrm>
            <a:prstGeom prst="line">
              <a:avLst/>
            </a:prstGeom>
            <a:noFill/>
            <a:ln w="38100">
              <a:solidFill>
                <a:srgbClr val="CCFFFF"/>
              </a:solidFill>
              <a:round/>
              <a:headEnd/>
              <a:tailEnd/>
            </a:ln>
            <a:effectLst/>
          </p:spPr>
          <p:txBody>
            <a:bodyPr/>
            <a:lstStyle/>
            <a:p>
              <a:endParaRPr lang="en-US"/>
            </a:p>
          </p:txBody>
        </p:sp>
        <p:sp>
          <p:nvSpPr>
            <p:cNvPr id="297568" name="Line 608"/>
            <p:cNvSpPr>
              <a:spLocks noChangeShapeType="1"/>
            </p:cNvSpPr>
            <p:nvPr/>
          </p:nvSpPr>
          <p:spPr bwMode="auto">
            <a:xfrm>
              <a:off x="2443" y="2594"/>
              <a:ext cx="54" cy="6"/>
            </a:xfrm>
            <a:prstGeom prst="line">
              <a:avLst/>
            </a:prstGeom>
            <a:noFill/>
            <a:ln w="38100">
              <a:solidFill>
                <a:srgbClr val="CCFFFF"/>
              </a:solidFill>
              <a:round/>
              <a:headEnd/>
              <a:tailEnd/>
            </a:ln>
            <a:effectLst/>
          </p:spPr>
          <p:txBody>
            <a:bodyPr/>
            <a:lstStyle/>
            <a:p>
              <a:endParaRPr lang="en-US"/>
            </a:p>
          </p:txBody>
        </p:sp>
        <p:sp>
          <p:nvSpPr>
            <p:cNvPr id="297569" name="Line 609"/>
            <p:cNvSpPr>
              <a:spLocks noChangeShapeType="1"/>
            </p:cNvSpPr>
            <p:nvPr/>
          </p:nvSpPr>
          <p:spPr bwMode="auto">
            <a:xfrm>
              <a:off x="2497" y="2600"/>
              <a:ext cx="54" cy="12"/>
            </a:xfrm>
            <a:prstGeom prst="line">
              <a:avLst/>
            </a:prstGeom>
            <a:noFill/>
            <a:ln w="38100">
              <a:solidFill>
                <a:srgbClr val="CCFFFF"/>
              </a:solidFill>
              <a:round/>
              <a:headEnd/>
              <a:tailEnd/>
            </a:ln>
            <a:effectLst/>
          </p:spPr>
          <p:txBody>
            <a:bodyPr/>
            <a:lstStyle/>
            <a:p>
              <a:endParaRPr lang="en-US"/>
            </a:p>
          </p:txBody>
        </p:sp>
        <p:sp>
          <p:nvSpPr>
            <p:cNvPr id="297570" name="Line 610"/>
            <p:cNvSpPr>
              <a:spLocks noChangeShapeType="1"/>
            </p:cNvSpPr>
            <p:nvPr/>
          </p:nvSpPr>
          <p:spPr bwMode="auto">
            <a:xfrm>
              <a:off x="2551" y="2612"/>
              <a:ext cx="48" cy="6"/>
            </a:xfrm>
            <a:prstGeom prst="line">
              <a:avLst/>
            </a:prstGeom>
            <a:noFill/>
            <a:ln w="38100">
              <a:solidFill>
                <a:srgbClr val="CCFFFF"/>
              </a:solidFill>
              <a:round/>
              <a:headEnd/>
              <a:tailEnd/>
            </a:ln>
            <a:effectLst/>
          </p:spPr>
          <p:txBody>
            <a:bodyPr/>
            <a:lstStyle/>
            <a:p>
              <a:endParaRPr lang="en-US"/>
            </a:p>
          </p:txBody>
        </p:sp>
        <p:sp>
          <p:nvSpPr>
            <p:cNvPr id="297571" name="Line 611"/>
            <p:cNvSpPr>
              <a:spLocks noChangeShapeType="1"/>
            </p:cNvSpPr>
            <p:nvPr/>
          </p:nvSpPr>
          <p:spPr bwMode="auto">
            <a:xfrm>
              <a:off x="2599" y="2618"/>
              <a:ext cx="54" cy="6"/>
            </a:xfrm>
            <a:prstGeom prst="line">
              <a:avLst/>
            </a:prstGeom>
            <a:noFill/>
            <a:ln w="38100">
              <a:solidFill>
                <a:srgbClr val="CCFFFF"/>
              </a:solidFill>
              <a:round/>
              <a:headEnd/>
              <a:tailEnd/>
            </a:ln>
            <a:effectLst/>
          </p:spPr>
          <p:txBody>
            <a:bodyPr/>
            <a:lstStyle/>
            <a:p>
              <a:endParaRPr lang="en-US"/>
            </a:p>
          </p:txBody>
        </p:sp>
        <p:sp>
          <p:nvSpPr>
            <p:cNvPr id="297572" name="Line 612"/>
            <p:cNvSpPr>
              <a:spLocks noChangeShapeType="1"/>
            </p:cNvSpPr>
            <p:nvPr/>
          </p:nvSpPr>
          <p:spPr bwMode="auto">
            <a:xfrm>
              <a:off x="2653" y="2624"/>
              <a:ext cx="54" cy="6"/>
            </a:xfrm>
            <a:prstGeom prst="line">
              <a:avLst/>
            </a:prstGeom>
            <a:noFill/>
            <a:ln w="38100">
              <a:solidFill>
                <a:srgbClr val="CCFFFF"/>
              </a:solidFill>
              <a:round/>
              <a:headEnd/>
              <a:tailEnd/>
            </a:ln>
            <a:effectLst/>
          </p:spPr>
          <p:txBody>
            <a:bodyPr/>
            <a:lstStyle/>
            <a:p>
              <a:endParaRPr lang="en-US"/>
            </a:p>
          </p:txBody>
        </p:sp>
        <p:sp>
          <p:nvSpPr>
            <p:cNvPr id="297573" name="Line 613"/>
            <p:cNvSpPr>
              <a:spLocks noChangeShapeType="1"/>
            </p:cNvSpPr>
            <p:nvPr/>
          </p:nvSpPr>
          <p:spPr bwMode="auto">
            <a:xfrm>
              <a:off x="2707" y="2630"/>
              <a:ext cx="54" cy="6"/>
            </a:xfrm>
            <a:prstGeom prst="line">
              <a:avLst/>
            </a:prstGeom>
            <a:noFill/>
            <a:ln w="38100">
              <a:solidFill>
                <a:srgbClr val="CCFFFF"/>
              </a:solidFill>
              <a:round/>
              <a:headEnd/>
              <a:tailEnd/>
            </a:ln>
            <a:effectLst/>
          </p:spPr>
          <p:txBody>
            <a:bodyPr/>
            <a:lstStyle/>
            <a:p>
              <a:endParaRPr lang="en-US"/>
            </a:p>
          </p:txBody>
        </p:sp>
        <p:sp>
          <p:nvSpPr>
            <p:cNvPr id="297574" name="Line 614"/>
            <p:cNvSpPr>
              <a:spLocks noChangeShapeType="1"/>
            </p:cNvSpPr>
            <p:nvPr/>
          </p:nvSpPr>
          <p:spPr bwMode="auto">
            <a:xfrm>
              <a:off x="2761" y="2636"/>
              <a:ext cx="54" cy="6"/>
            </a:xfrm>
            <a:prstGeom prst="line">
              <a:avLst/>
            </a:prstGeom>
            <a:noFill/>
            <a:ln w="38100">
              <a:solidFill>
                <a:srgbClr val="CCFFFF"/>
              </a:solidFill>
              <a:round/>
              <a:headEnd/>
              <a:tailEnd/>
            </a:ln>
            <a:effectLst/>
          </p:spPr>
          <p:txBody>
            <a:bodyPr/>
            <a:lstStyle/>
            <a:p>
              <a:endParaRPr lang="en-US"/>
            </a:p>
          </p:txBody>
        </p:sp>
        <p:sp>
          <p:nvSpPr>
            <p:cNvPr id="297575" name="Line 615"/>
            <p:cNvSpPr>
              <a:spLocks noChangeShapeType="1"/>
            </p:cNvSpPr>
            <p:nvPr/>
          </p:nvSpPr>
          <p:spPr bwMode="auto">
            <a:xfrm>
              <a:off x="2815" y="2642"/>
              <a:ext cx="54" cy="1"/>
            </a:xfrm>
            <a:prstGeom prst="line">
              <a:avLst/>
            </a:prstGeom>
            <a:noFill/>
            <a:ln w="38100">
              <a:solidFill>
                <a:srgbClr val="CCFFFF"/>
              </a:solidFill>
              <a:round/>
              <a:headEnd/>
              <a:tailEnd/>
            </a:ln>
            <a:effectLst/>
          </p:spPr>
          <p:txBody>
            <a:bodyPr/>
            <a:lstStyle/>
            <a:p>
              <a:endParaRPr lang="en-US"/>
            </a:p>
          </p:txBody>
        </p:sp>
        <p:sp>
          <p:nvSpPr>
            <p:cNvPr id="297576" name="Freeform 616"/>
            <p:cNvSpPr>
              <a:spLocks/>
            </p:cNvSpPr>
            <p:nvPr/>
          </p:nvSpPr>
          <p:spPr bwMode="auto">
            <a:xfrm>
              <a:off x="2869" y="26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CCFFFF"/>
              </a:solidFill>
              <a:prstDash val="solid"/>
              <a:round/>
              <a:headEnd/>
              <a:tailEnd/>
            </a:ln>
            <a:effectLst/>
          </p:spPr>
          <p:txBody>
            <a:bodyPr/>
            <a:lstStyle/>
            <a:p>
              <a:endParaRPr lang="en-US"/>
            </a:p>
          </p:txBody>
        </p:sp>
        <p:sp>
          <p:nvSpPr>
            <p:cNvPr id="297577" name="Line 617"/>
            <p:cNvSpPr>
              <a:spLocks noChangeShapeType="1"/>
            </p:cNvSpPr>
            <p:nvPr/>
          </p:nvSpPr>
          <p:spPr bwMode="auto">
            <a:xfrm>
              <a:off x="2924" y="2648"/>
              <a:ext cx="48" cy="1"/>
            </a:xfrm>
            <a:prstGeom prst="line">
              <a:avLst/>
            </a:prstGeom>
            <a:noFill/>
            <a:ln w="38100">
              <a:solidFill>
                <a:srgbClr val="CCFFFF"/>
              </a:solidFill>
              <a:round/>
              <a:headEnd/>
              <a:tailEnd/>
            </a:ln>
            <a:effectLst/>
          </p:spPr>
          <p:txBody>
            <a:bodyPr/>
            <a:lstStyle/>
            <a:p>
              <a:endParaRPr lang="en-US"/>
            </a:p>
          </p:txBody>
        </p:sp>
        <p:sp>
          <p:nvSpPr>
            <p:cNvPr id="297578" name="Freeform 618"/>
            <p:cNvSpPr>
              <a:spLocks/>
            </p:cNvSpPr>
            <p:nvPr/>
          </p:nvSpPr>
          <p:spPr bwMode="auto">
            <a:xfrm>
              <a:off x="2972" y="264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79" name="Line 619"/>
            <p:cNvSpPr>
              <a:spLocks noChangeShapeType="1"/>
            </p:cNvSpPr>
            <p:nvPr/>
          </p:nvSpPr>
          <p:spPr bwMode="auto">
            <a:xfrm>
              <a:off x="3026" y="2654"/>
              <a:ext cx="54" cy="1"/>
            </a:xfrm>
            <a:prstGeom prst="line">
              <a:avLst/>
            </a:prstGeom>
            <a:noFill/>
            <a:ln w="38100">
              <a:solidFill>
                <a:srgbClr val="CCFFFF"/>
              </a:solidFill>
              <a:round/>
              <a:headEnd/>
              <a:tailEnd/>
            </a:ln>
            <a:effectLst/>
          </p:spPr>
          <p:txBody>
            <a:bodyPr/>
            <a:lstStyle/>
            <a:p>
              <a:endParaRPr lang="en-US"/>
            </a:p>
          </p:txBody>
        </p:sp>
        <p:sp>
          <p:nvSpPr>
            <p:cNvPr id="297580" name="Line 620"/>
            <p:cNvSpPr>
              <a:spLocks noChangeShapeType="1"/>
            </p:cNvSpPr>
            <p:nvPr/>
          </p:nvSpPr>
          <p:spPr bwMode="auto">
            <a:xfrm>
              <a:off x="3080" y="2654"/>
              <a:ext cx="54" cy="1"/>
            </a:xfrm>
            <a:prstGeom prst="line">
              <a:avLst/>
            </a:prstGeom>
            <a:noFill/>
            <a:ln w="38100">
              <a:solidFill>
                <a:srgbClr val="CCFFFF"/>
              </a:solidFill>
              <a:round/>
              <a:headEnd/>
              <a:tailEnd/>
            </a:ln>
            <a:effectLst/>
          </p:spPr>
          <p:txBody>
            <a:bodyPr/>
            <a:lstStyle/>
            <a:p>
              <a:endParaRPr lang="en-US"/>
            </a:p>
          </p:txBody>
        </p:sp>
        <p:sp>
          <p:nvSpPr>
            <p:cNvPr id="297581" name="Freeform 621"/>
            <p:cNvSpPr>
              <a:spLocks/>
            </p:cNvSpPr>
            <p:nvPr/>
          </p:nvSpPr>
          <p:spPr bwMode="auto">
            <a:xfrm>
              <a:off x="3134" y="265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82" name="Line 622"/>
            <p:cNvSpPr>
              <a:spLocks noChangeShapeType="1"/>
            </p:cNvSpPr>
            <p:nvPr/>
          </p:nvSpPr>
          <p:spPr bwMode="auto">
            <a:xfrm>
              <a:off x="3188" y="2660"/>
              <a:ext cx="54" cy="1"/>
            </a:xfrm>
            <a:prstGeom prst="line">
              <a:avLst/>
            </a:prstGeom>
            <a:noFill/>
            <a:ln w="38100">
              <a:solidFill>
                <a:srgbClr val="CCFFFF"/>
              </a:solidFill>
              <a:round/>
              <a:headEnd/>
              <a:tailEnd/>
            </a:ln>
            <a:effectLst/>
          </p:spPr>
          <p:txBody>
            <a:bodyPr/>
            <a:lstStyle/>
            <a:p>
              <a:endParaRPr lang="en-US"/>
            </a:p>
          </p:txBody>
        </p:sp>
        <p:sp>
          <p:nvSpPr>
            <p:cNvPr id="297583" name="Line 623"/>
            <p:cNvSpPr>
              <a:spLocks noChangeShapeType="1"/>
            </p:cNvSpPr>
            <p:nvPr/>
          </p:nvSpPr>
          <p:spPr bwMode="auto">
            <a:xfrm>
              <a:off x="3242" y="2660"/>
              <a:ext cx="48" cy="1"/>
            </a:xfrm>
            <a:prstGeom prst="line">
              <a:avLst/>
            </a:prstGeom>
            <a:noFill/>
            <a:ln w="38100">
              <a:solidFill>
                <a:srgbClr val="CCFFFF"/>
              </a:solidFill>
              <a:round/>
              <a:headEnd/>
              <a:tailEnd/>
            </a:ln>
            <a:effectLst/>
          </p:spPr>
          <p:txBody>
            <a:bodyPr/>
            <a:lstStyle/>
            <a:p>
              <a:endParaRPr lang="en-US"/>
            </a:p>
          </p:txBody>
        </p:sp>
        <p:sp>
          <p:nvSpPr>
            <p:cNvPr id="297584" name="Line 624"/>
            <p:cNvSpPr>
              <a:spLocks noChangeShapeType="1"/>
            </p:cNvSpPr>
            <p:nvPr/>
          </p:nvSpPr>
          <p:spPr bwMode="auto">
            <a:xfrm>
              <a:off x="3290" y="2660"/>
              <a:ext cx="54" cy="1"/>
            </a:xfrm>
            <a:prstGeom prst="line">
              <a:avLst/>
            </a:prstGeom>
            <a:noFill/>
            <a:ln w="38100">
              <a:solidFill>
                <a:srgbClr val="CCFFFF"/>
              </a:solidFill>
              <a:round/>
              <a:headEnd/>
              <a:tailEnd/>
            </a:ln>
            <a:effectLst/>
          </p:spPr>
          <p:txBody>
            <a:bodyPr/>
            <a:lstStyle/>
            <a:p>
              <a:endParaRPr lang="en-US"/>
            </a:p>
          </p:txBody>
        </p:sp>
        <p:sp>
          <p:nvSpPr>
            <p:cNvPr id="297585" name="Line 625"/>
            <p:cNvSpPr>
              <a:spLocks noChangeShapeType="1"/>
            </p:cNvSpPr>
            <p:nvPr/>
          </p:nvSpPr>
          <p:spPr bwMode="auto">
            <a:xfrm>
              <a:off x="3344" y="2660"/>
              <a:ext cx="54" cy="1"/>
            </a:xfrm>
            <a:prstGeom prst="line">
              <a:avLst/>
            </a:prstGeom>
            <a:noFill/>
            <a:ln w="38100">
              <a:solidFill>
                <a:srgbClr val="CCFFFF"/>
              </a:solidFill>
              <a:round/>
              <a:headEnd/>
              <a:tailEnd/>
            </a:ln>
            <a:effectLst/>
          </p:spPr>
          <p:txBody>
            <a:bodyPr/>
            <a:lstStyle/>
            <a:p>
              <a:endParaRPr lang="en-US"/>
            </a:p>
          </p:txBody>
        </p:sp>
        <p:sp>
          <p:nvSpPr>
            <p:cNvPr id="297586" name="Line 626"/>
            <p:cNvSpPr>
              <a:spLocks noChangeShapeType="1"/>
            </p:cNvSpPr>
            <p:nvPr/>
          </p:nvSpPr>
          <p:spPr bwMode="auto">
            <a:xfrm>
              <a:off x="3398" y="2660"/>
              <a:ext cx="54" cy="1"/>
            </a:xfrm>
            <a:prstGeom prst="line">
              <a:avLst/>
            </a:prstGeom>
            <a:noFill/>
            <a:ln w="38100">
              <a:solidFill>
                <a:srgbClr val="CCFFFF"/>
              </a:solidFill>
              <a:round/>
              <a:headEnd/>
              <a:tailEnd/>
            </a:ln>
            <a:effectLst/>
          </p:spPr>
          <p:txBody>
            <a:bodyPr/>
            <a:lstStyle/>
            <a:p>
              <a:endParaRPr lang="en-US"/>
            </a:p>
          </p:txBody>
        </p:sp>
        <p:sp>
          <p:nvSpPr>
            <p:cNvPr id="297587" name="Line 627"/>
            <p:cNvSpPr>
              <a:spLocks noChangeShapeType="1"/>
            </p:cNvSpPr>
            <p:nvPr/>
          </p:nvSpPr>
          <p:spPr bwMode="auto">
            <a:xfrm>
              <a:off x="3452" y="2660"/>
              <a:ext cx="54" cy="1"/>
            </a:xfrm>
            <a:prstGeom prst="line">
              <a:avLst/>
            </a:prstGeom>
            <a:noFill/>
            <a:ln w="38100">
              <a:solidFill>
                <a:srgbClr val="CCFFFF"/>
              </a:solidFill>
              <a:round/>
              <a:headEnd/>
              <a:tailEnd/>
            </a:ln>
            <a:effectLst/>
          </p:spPr>
          <p:txBody>
            <a:bodyPr/>
            <a:lstStyle/>
            <a:p>
              <a:endParaRPr lang="en-US"/>
            </a:p>
          </p:txBody>
        </p:sp>
        <p:sp>
          <p:nvSpPr>
            <p:cNvPr id="297588" name="Line 628"/>
            <p:cNvSpPr>
              <a:spLocks noChangeShapeType="1"/>
            </p:cNvSpPr>
            <p:nvPr/>
          </p:nvSpPr>
          <p:spPr bwMode="auto">
            <a:xfrm>
              <a:off x="3506" y="2660"/>
              <a:ext cx="54" cy="1"/>
            </a:xfrm>
            <a:prstGeom prst="line">
              <a:avLst/>
            </a:prstGeom>
            <a:noFill/>
            <a:ln w="38100">
              <a:solidFill>
                <a:srgbClr val="CCFFFF"/>
              </a:solidFill>
              <a:round/>
              <a:headEnd/>
              <a:tailEnd/>
            </a:ln>
            <a:effectLst/>
          </p:spPr>
          <p:txBody>
            <a:bodyPr/>
            <a:lstStyle/>
            <a:p>
              <a:endParaRPr lang="en-US"/>
            </a:p>
          </p:txBody>
        </p:sp>
        <p:sp>
          <p:nvSpPr>
            <p:cNvPr id="297589" name="Freeform 629"/>
            <p:cNvSpPr>
              <a:spLocks/>
            </p:cNvSpPr>
            <p:nvPr/>
          </p:nvSpPr>
          <p:spPr bwMode="auto">
            <a:xfrm>
              <a:off x="3560" y="266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90" name="Line 630"/>
            <p:cNvSpPr>
              <a:spLocks noChangeShapeType="1"/>
            </p:cNvSpPr>
            <p:nvPr/>
          </p:nvSpPr>
          <p:spPr bwMode="auto">
            <a:xfrm>
              <a:off x="3614" y="2666"/>
              <a:ext cx="48" cy="1"/>
            </a:xfrm>
            <a:prstGeom prst="line">
              <a:avLst/>
            </a:prstGeom>
            <a:noFill/>
            <a:ln w="38100">
              <a:solidFill>
                <a:srgbClr val="CCFFFF"/>
              </a:solidFill>
              <a:round/>
              <a:headEnd/>
              <a:tailEnd/>
            </a:ln>
            <a:effectLst/>
          </p:spPr>
          <p:txBody>
            <a:bodyPr/>
            <a:lstStyle/>
            <a:p>
              <a:endParaRPr lang="en-US"/>
            </a:p>
          </p:txBody>
        </p:sp>
        <p:sp>
          <p:nvSpPr>
            <p:cNvPr id="297591" name="Line 631"/>
            <p:cNvSpPr>
              <a:spLocks noChangeShapeType="1"/>
            </p:cNvSpPr>
            <p:nvPr/>
          </p:nvSpPr>
          <p:spPr bwMode="auto">
            <a:xfrm>
              <a:off x="3662" y="2666"/>
              <a:ext cx="54" cy="1"/>
            </a:xfrm>
            <a:prstGeom prst="line">
              <a:avLst/>
            </a:prstGeom>
            <a:noFill/>
            <a:ln w="38100">
              <a:solidFill>
                <a:srgbClr val="CCFFFF"/>
              </a:solidFill>
              <a:round/>
              <a:headEnd/>
              <a:tailEnd/>
            </a:ln>
            <a:effectLst/>
          </p:spPr>
          <p:txBody>
            <a:bodyPr/>
            <a:lstStyle/>
            <a:p>
              <a:endParaRPr lang="en-US"/>
            </a:p>
          </p:txBody>
        </p:sp>
        <p:sp>
          <p:nvSpPr>
            <p:cNvPr id="297592" name="Line 632"/>
            <p:cNvSpPr>
              <a:spLocks noChangeShapeType="1"/>
            </p:cNvSpPr>
            <p:nvPr/>
          </p:nvSpPr>
          <p:spPr bwMode="auto">
            <a:xfrm>
              <a:off x="3716" y="2666"/>
              <a:ext cx="54" cy="1"/>
            </a:xfrm>
            <a:prstGeom prst="line">
              <a:avLst/>
            </a:prstGeom>
            <a:noFill/>
            <a:ln w="38100">
              <a:solidFill>
                <a:srgbClr val="CCFFFF"/>
              </a:solidFill>
              <a:round/>
              <a:headEnd/>
              <a:tailEnd/>
            </a:ln>
            <a:effectLst/>
          </p:spPr>
          <p:txBody>
            <a:bodyPr/>
            <a:lstStyle/>
            <a:p>
              <a:endParaRPr lang="en-US"/>
            </a:p>
          </p:txBody>
        </p:sp>
        <p:sp>
          <p:nvSpPr>
            <p:cNvPr id="297593" name="Line 633"/>
            <p:cNvSpPr>
              <a:spLocks noChangeShapeType="1"/>
            </p:cNvSpPr>
            <p:nvPr/>
          </p:nvSpPr>
          <p:spPr bwMode="auto">
            <a:xfrm>
              <a:off x="3770" y="2666"/>
              <a:ext cx="54" cy="1"/>
            </a:xfrm>
            <a:prstGeom prst="line">
              <a:avLst/>
            </a:prstGeom>
            <a:noFill/>
            <a:ln w="38100">
              <a:solidFill>
                <a:srgbClr val="CCFFFF"/>
              </a:solidFill>
              <a:round/>
              <a:headEnd/>
              <a:tailEnd/>
            </a:ln>
            <a:effectLst/>
          </p:spPr>
          <p:txBody>
            <a:bodyPr/>
            <a:lstStyle/>
            <a:p>
              <a:endParaRPr lang="en-US"/>
            </a:p>
          </p:txBody>
        </p:sp>
        <p:sp>
          <p:nvSpPr>
            <p:cNvPr id="297594" name="Line 634"/>
            <p:cNvSpPr>
              <a:spLocks noChangeShapeType="1"/>
            </p:cNvSpPr>
            <p:nvPr/>
          </p:nvSpPr>
          <p:spPr bwMode="auto">
            <a:xfrm>
              <a:off x="3824" y="2666"/>
              <a:ext cx="54" cy="1"/>
            </a:xfrm>
            <a:prstGeom prst="line">
              <a:avLst/>
            </a:prstGeom>
            <a:noFill/>
            <a:ln w="38100">
              <a:solidFill>
                <a:srgbClr val="CCFFFF"/>
              </a:solidFill>
              <a:round/>
              <a:headEnd/>
              <a:tailEnd/>
            </a:ln>
            <a:effectLst/>
          </p:spPr>
          <p:txBody>
            <a:bodyPr/>
            <a:lstStyle/>
            <a:p>
              <a:endParaRPr lang="en-US"/>
            </a:p>
          </p:txBody>
        </p:sp>
        <p:sp>
          <p:nvSpPr>
            <p:cNvPr id="297595" name="Line 635"/>
            <p:cNvSpPr>
              <a:spLocks noChangeShapeType="1"/>
            </p:cNvSpPr>
            <p:nvPr/>
          </p:nvSpPr>
          <p:spPr bwMode="auto">
            <a:xfrm>
              <a:off x="3878" y="2666"/>
              <a:ext cx="54" cy="1"/>
            </a:xfrm>
            <a:prstGeom prst="line">
              <a:avLst/>
            </a:prstGeom>
            <a:noFill/>
            <a:ln w="38100">
              <a:solidFill>
                <a:srgbClr val="CCFFFF"/>
              </a:solidFill>
              <a:round/>
              <a:headEnd/>
              <a:tailEnd/>
            </a:ln>
            <a:effectLst/>
          </p:spPr>
          <p:txBody>
            <a:bodyPr/>
            <a:lstStyle/>
            <a:p>
              <a:endParaRPr lang="en-US"/>
            </a:p>
          </p:txBody>
        </p:sp>
        <p:sp>
          <p:nvSpPr>
            <p:cNvPr id="297596" name="Line 636"/>
            <p:cNvSpPr>
              <a:spLocks noChangeShapeType="1"/>
            </p:cNvSpPr>
            <p:nvPr/>
          </p:nvSpPr>
          <p:spPr bwMode="auto">
            <a:xfrm>
              <a:off x="3932" y="2666"/>
              <a:ext cx="54" cy="1"/>
            </a:xfrm>
            <a:prstGeom prst="line">
              <a:avLst/>
            </a:prstGeom>
            <a:noFill/>
            <a:ln w="38100">
              <a:solidFill>
                <a:srgbClr val="CCFFFF"/>
              </a:solidFill>
              <a:round/>
              <a:headEnd/>
              <a:tailEnd/>
            </a:ln>
            <a:effectLst/>
          </p:spPr>
          <p:txBody>
            <a:bodyPr/>
            <a:lstStyle/>
            <a:p>
              <a:endParaRPr lang="en-US"/>
            </a:p>
          </p:txBody>
        </p:sp>
        <p:sp>
          <p:nvSpPr>
            <p:cNvPr id="297597" name="Line 637"/>
            <p:cNvSpPr>
              <a:spLocks noChangeShapeType="1"/>
            </p:cNvSpPr>
            <p:nvPr/>
          </p:nvSpPr>
          <p:spPr bwMode="auto">
            <a:xfrm>
              <a:off x="3986" y="2666"/>
              <a:ext cx="48" cy="1"/>
            </a:xfrm>
            <a:prstGeom prst="line">
              <a:avLst/>
            </a:prstGeom>
            <a:noFill/>
            <a:ln w="38100">
              <a:solidFill>
                <a:srgbClr val="CCFFFF"/>
              </a:solidFill>
              <a:round/>
              <a:headEnd/>
              <a:tailEnd/>
            </a:ln>
            <a:effectLst/>
          </p:spPr>
          <p:txBody>
            <a:bodyPr/>
            <a:lstStyle/>
            <a:p>
              <a:endParaRPr lang="en-US"/>
            </a:p>
          </p:txBody>
        </p:sp>
        <p:sp>
          <p:nvSpPr>
            <p:cNvPr id="297598" name="Line 638"/>
            <p:cNvSpPr>
              <a:spLocks noChangeShapeType="1"/>
            </p:cNvSpPr>
            <p:nvPr/>
          </p:nvSpPr>
          <p:spPr bwMode="auto">
            <a:xfrm>
              <a:off x="4034" y="2666"/>
              <a:ext cx="54" cy="1"/>
            </a:xfrm>
            <a:prstGeom prst="line">
              <a:avLst/>
            </a:prstGeom>
            <a:noFill/>
            <a:ln w="38100">
              <a:solidFill>
                <a:srgbClr val="CCFFFF"/>
              </a:solidFill>
              <a:round/>
              <a:headEnd/>
              <a:tailEnd/>
            </a:ln>
            <a:effectLst/>
          </p:spPr>
          <p:txBody>
            <a:bodyPr/>
            <a:lstStyle/>
            <a:p>
              <a:endParaRPr lang="en-US"/>
            </a:p>
          </p:txBody>
        </p:sp>
        <p:sp>
          <p:nvSpPr>
            <p:cNvPr id="297599" name="Line 639"/>
            <p:cNvSpPr>
              <a:spLocks noChangeShapeType="1"/>
            </p:cNvSpPr>
            <p:nvPr/>
          </p:nvSpPr>
          <p:spPr bwMode="auto">
            <a:xfrm>
              <a:off x="4088" y="2666"/>
              <a:ext cx="54" cy="1"/>
            </a:xfrm>
            <a:prstGeom prst="line">
              <a:avLst/>
            </a:prstGeom>
            <a:noFill/>
            <a:ln w="38100">
              <a:solidFill>
                <a:srgbClr val="CCFFFF"/>
              </a:solidFill>
              <a:round/>
              <a:headEnd/>
              <a:tailEnd/>
            </a:ln>
            <a:effectLst/>
          </p:spPr>
          <p:txBody>
            <a:bodyPr/>
            <a:lstStyle/>
            <a:p>
              <a:endParaRPr lang="en-US"/>
            </a:p>
          </p:txBody>
        </p:sp>
        <p:sp>
          <p:nvSpPr>
            <p:cNvPr id="297600" name="Line 640"/>
            <p:cNvSpPr>
              <a:spLocks noChangeShapeType="1"/>
            </p:cNvSpPr>
            <p:nvPr/>
          </p:nvSpPr>
          <p:spPr bwMode="auto">
            <a:xfrm>
              <a:off x="4142" y="2666"/>
              <a:ext cx="54" cy="1"/>
            </a:xfrm>
            <a:prstGeom prst="line">
              <a:avLst/>
            </a:prstGeom>
            <a:noFill/>
            <a:ln w="38100">
              <a:solidFill>
                <a:srgbClr val="CCFFFF"/>
              </a:solidFill>
              <a:round/>
              <a:headEnd/>
              <a:tailEnd/>
            </a:ln>
            <a:effectLst/>
          </p:spPr>
          <p:txBody>
            <a:bodyPr/>
            <a:lstStyle/>
            <a:p>
              <a:endParaRPr lang="en-US"/>
            </a:p>
          </p:txBody>
        </p:sp>
        <p:sp>
          <p:nvSpPr>
            <p:cNvPr id="297601" name="Line 641"/>
            <p:cNvSpPr>
              <a:spLocks noChangeShapeType="1"/>
            </p:cNvSpPr>
            <p:nvPr/>
          </p:nvSpPr>
          <p:spPr bwMode="auto">
            <a:xfrm>
              <a:off x="4196" y="2666"/>
              <a:ext cx="54" cy="1"/>
            </a:xfrm>
            <a:prstGeom prst="line">
              <a:avLst/>
            </a:prstGeom>
            <a:noFill/>
            <a:ln w="38100">
              <a:solidFill>
                <a:srgbClr val="CCFFFF"/>
              </a:solidFill>
              <a:round/>
              <a:headEnd/>
              <a:tailEnd/>
            </a:ln>
            <a:effectLst/>
          </p:spPr>
          <p:txBody>
            <a:bodyPr/>
            <a:lstStyle/>
            <a:p>
              <a:endParaRPr lang="en-US"/>
            </a:p>
          </p:txBody>
        </p:sp>
        <p:sp>
          <p:nvSpPr>
            <p:cNvPr id="297602" name="Line 642"/>
            <p:cNvSpPr>
              <a:spLocks noChangeShapeType="1"/>
            </p:cNvSpPr>
            <p:nvPr/>
          </p:nvSpPr>
          <p:spPr bwMode="auto">
            <a:xfrm>
              <a:off x="4250" y="2666"/>
              <a:ext cx="54" cy="1"/>
            </a:xfrm>
            <a:prstGeom prst="line">
              <a:avLst/>
            </a:prstGeom>
            <a:noFill/>
            <a:ln w="38100">
              <a:solidFill>
                <a:srgbClr val="CCFFFF"/>
              </a:solidFill>
              <a:round/>
              <a:headEnd/>
              <a:tailEnd/>
            </a:ln>
            <a:effectLst/>
          </p:spPr>
          <p:txBody>
            <a:bodyPr/>
            <a:lstStyle/>
            <a:p>
              <a:endParaRPr lang="en-US"/>
            </a:p>
          </p:txBody>
        </p:sp>
        <p:sp>
          <p:nvSpPr>
            <p:cNvPr id="297603" name="Line 643"/>
            <p:cNvSpPr>
              <a:spLocks noChangeShapeType="1"/>
            </p:cNvSpPr>
            <p:nvPr/>
          </p:nvSpPr>
          <p:spPr bwMode="auto">
            <a:xfrm>
              <a:off x="4304" y="2666"/>
              <a:ext cx="54" cy="1"/>
            </a:xfrm>
            <a:prstGeom prst="line">
              <a:avLst/>
            </a:prstGeom>
            <a:noFill/>
            <a:ln w="38100">
              <a:solidFill>
                <a:srgbClr val="CCFFFF"/>
              </a:solidFill>
              <a:round/>
              <a:headEnd/>
              <a:tailEnd/>
            </a:ln>
            <a:effectLst/>
          </p:spPr>
          <p:txBody>
            <a:bodyPr/>
            <a:lstStyle/>
            <a:p>
              <a:endParaRPr lang="en-US"/>
            </a:p>
          </p:txBody>
        </p:sp>
        <p:sp>
          <p:nvSpPr>
            <p:cNvPr id="297604" name="Line 644"/>
            <p:cNvSpPr>
              <a:spLocks noChangeShapeType="1"/>
            </p:cNvSpPr>
            <p:nvPr/>
          </p:nvSpPr>
          <p:spPr bwMode="auto">
            <a:xfrm>
              <a:off x="4358" y="2666"/>
              <a:ext cx="48" cy="1"/>
            </a:xfrm>
            <a:prstGeom prst="line">
              <a:avLst/>
            </a:prstGeom>
            <a:noFill/>
            <a:ln w="38100">
              <a:solidFill>
                <a:srgbClr val="CCFFFF"/>
              </a:solidFill>
              <a:round/>
              <a:headEnd/>
              <a:tailEnd/>
            </a:ln>
            <a:effectLst/>
          </p:spPr>
          <p:txBody>
            <a:bodyPr/>
            <a:lstStyle/>
            <a:p>
              <a:endParaRPr lang="en-US"/>
            </a:p>
          </p:txBody>
        </p:sp>
        <p:sp>
          <p:nvSpPr>
            <p:cNvPr id="297605" name="Line 645"/>
            <p:cNvSpPr>
              <a:spLocks noChangeShapeType="1"/>
            </p:cNvSpPr>
            <p:nvPr/>
          </p:nvSpPr>
          <p:spPr bwMode="auto">
            <a:xfrm>
              <a:off x="4406" y="2666"/>
              <a:ext cx="54" cy="1"/>
            </a:xfrm>
            <a:prstGeom prst="line">
              <a:avLst/>
            </a:prstGeom>
            <a:noFill/>
            <a:ln w="38100">
              <a:solidFill>
                <a:srgbClr val="CCFFFF"/>
              </a:solidFill>
              <a:round/>
              <a:headEnd/>
              <a:tailEnd/>
            </a:ln>
            <a:effectLst/>
          </p:spPr>
          <p:txBody>
            <a:bodyPr/>
            <a:lstStyle/>
            <a:p>
              <a:endParaRPr lang="en-US"/>
            </a:p>
          </p:txBody>
        </p:sp>
        <p:sp>
          <p:nvSpPr>
            <p:cNvPr id="297606" name="Line 646"/>
            <p:cNvSpPr>
              <a:spLocks noChangeShapeType="1"/>
            </p:cNvSpPr>
            <p:nvPr/>
          </p:nvSpPr>
          <p:spPr bwMode="auto">
            <a:xfrm>
              <a:off x="4460" y="2666"/>
              <a:ext cx="54" cy="1"/>
            </a:xfrm>
            <a:prstGeom prst="line">
              <a:avLst/>
            </a:prstGeom>
            <a:noFill/>
            <a:ln w="38100">
              <a:solidFill>
                <a:srgbClr val="CCFFFF"/>
              </a:solidFill>
              <a:round/>
              <a:headEnd/>
              <a:tailEnd/>
            </a:ln>
            <a:effectLst/>
          </p:spPr>
          <p:txBody>
            <a:bodyPr/>
            <a:lstStyle/>
            <a:p>
              <a:endParaRPr lang="en-US"/>
            </a:p>
          </p:txBody>
        </p:sp>
        <p:sp>
          <p:nvSpPr>
            <p:cNvPr id="297607" name="Line 647"/>
            <p:cNvSpPr>
              <a:spLocks noChangeShapeType="1"/>
            </p:cNvSpPr>
            <p:nvPr/>
          </p:nvSpPr>
          <p:spPr bwMode="auto">
            <a:xfrm>
              <a:off x="4514" y="2666"/>
              <a:ext cx="54" cy="1"/>
            </a:xfrm>
            <a:prstGeom prst="line">
              <a:avLst/>
            </a:prstGeom>
            <a:noFill/>
            <a:ln w="38100">
              <a:solidFill>
                <a:srgbClr val="CCFFFF"/>
              </a:solidFill>
              <a:round/>
              <a:headEnd/>
              <a:tailEnd/>
            </a:ln>
            <a:effectLst/>
          </p:spPr>
          <p:txBody>
            <a:bodyPr/>
            <a:lstStyle/>
            <a:p>
              <a:endParaRPr lang="en-US"/>
            </a:p>
          </p:txBody>
        </p:sp>
        <p:sp>
          <p:nvSpPr>
            <p:cNvPr id="297608" name="Line 648"/>
            <p:cNvSpPr>
              <a:spLocks noChangeShapeType="1"/>
            </p:cNvSpPr>
            <p:nvPr/>
          </p:nvSpPr>
          <p:spPr bwMode="auto">
            <a:xfrm>
              <a:off x="4568" y="2666"/>
              <a:ext cx="54" cy="1"/>
            </a:xfrm>
            <a:prstGeom prst="line">
              <a:avLst/>
            </a:prstGeom>
            <a:noFill/>
            <a:ln w="38100">
              <a:solidFill>
                <a:srgbClr val="CCFFFF"/>
              </a:solidFill>
              <a:round/>
              <a:headEnd/>
              <a:tailEnd/>
            </a:ln>
            <a:effectLst/>
          </p:spPr>
          <p:txBody>
            <a:bodyPr/>
            <a:lstStyle/>
            <a:p>
              <a:endParaRPr lang="en-US"/>
            </a:p>
          </p:txBody>
        </p:sp>
        <p:sp>
          <p:nvSpPr>
            <p:cNvPr id="297609" name="Line 649"/>
            <p:cNvSpPr>
              <a:spLocks noChangeShapeType="1"/>
            </p:cNvSpPr>
            <p:nvPr/>
          </p:nvSpPr>
          <p:spPr bwMode="auto">
            <a:xfrm>
              <a:off x="1537" y="2102"/>
              <a:ext cx="54" cy="60"/>
            </a:xfrm>
            <a:prstGeom prst="line">
              <a:avLst/>
            </a:prstGeom>
            <a:noFill/>
            <a:ln w="38100">
              <a:solidFill>
                <a:srgbClr val="CCFFCC"/>
              </a:solidFill>
              <a:round/>
              <a:headEnd/>
              <a:tailEnd/>
            </a:ln>
            <a:effectLst/>
          </p:spPr>
          <p:txBody>
            <a:bodyPr/>
            <a:lstStyle/>
            <a:p>
              <a:endParaRPr lang="en-US"/>
            </a:p>
          </p:txBody>
        </p:sp>
        <p:sp>
          <p:nvSpPr>
            <p:cNvPr id="297610" name="Line 650"/>
            <p:cNvSpPr>
              <a:spLocks noChangeShapeType="1"/>
            </p:cNvSpPr>
            <p:nvPr/>
          </p:nvSpPr>
          <p:spPr bwMode="auto">
            <a:xfrm>
              <a:off x="1591" y="2162"/>
              <a:ext cx="54" cy="60"/>
            </a:xfrm>
            <a:prstGeom prst="line">
              <a:avLst/>
            </a:prstGeom>
            <a:noFill/>
            <a:ln w="38100">
              <a:solidFill>
                <a:srgbClr val="CCFFCC"/>
              </a:solidFill>
              <a:round/>
              <a:headEnd/>
              <a:tailEnd/>
            </a:ln>
            <a:effectLst/>
          </p:spPr>
          <p:txBody>
            <a:bodyPr/>
            <a:lstStyle/>
            <a:p>
              <a:endParaRPr lang="en-US"/>
            </a:p>
          </p:txBody>
        </p:sp>
        <p:sp>
          <p:nvSpPr>
            <p:cNvPr id="297611" name="Line 651"/>
            <p:cNvSpPr>
              <a:spLocks noChangeShapeType="1"/>
            </p:cNvSpPr>
            <p:nvPr/>
          </p:nvSpPr>
          <p:spPr bwMode="auto">
            <a:xfrm>
              <a:off x="1645" y="2222"/>
              <a:ext cx="54" cy="54"/>
            </a:xfrm>
            <a:prstGeom prst="line">
              <a:avLst/>
            </a:prstGeom>
            <a:noFill/>
            <a:ln w="38100">
              <a:solidFill>
                <a:srgbClr val="CCFFCC"/>
              </a:solidFill>
              <a:round/>
              <a:headEnd/>
              <a:tailEnd/>
            </a:ln>
            <a:effectLst/>
          </p:spPr>
          <p:txBody>
            <a:bodyPr/>
            <a:lstStyle/>
            <a:p>
              <a:endParaRPr lang="en-US"/>
            </a:p>
          </p:txBody>
        </p:sp>
        <p:sp>
          <p:nvSpPr>
            <p:cNvPr id="297612" name="Line 652"/>
            <p:cNvSpPr>
              <a:spLocks noChangeShapeType="1"/>
            </p:cNvSpPr>
            <p:nvPr/>
          </p:nvSpPr>
          <p:spPr bwMode="auto">
            <a:xfrm>
              <a:off x="1699" y="2276"/>
              <a:ext cx="54" cy="54"/>
            </a:xfrm>
            <a:prstGeom prst="line">
              <a:avLst/>
            </a:prstGeom>
            <a:noFill/>
            <a:ln w="38100">
              <a:solidFill>
                <a:srgbClr val="CCFFCC"/>
              </a:solidFill>
              <a:round/>
              <a:headEnd/>
              <a:tailEnd/>
            </a:ln>
            <a:effectLst/>
          </p:spPr>
          <p:txBody>
            <a:bodyPr/>
            <a:lstStyle/>
            <a:p>
              <a:endParaRPr lang="en-US"/>
            </a:p>
          </p:txBody>
        </p:sp>
        <p:sp>
          <p:nvSpPr>
            <p:cNvPr id="297613" name="Line 653"/>
            <p:cNvSpPr>
              <a:spLocks noChangeShapeType="1"/>
            </p:cNvSpPr>
            <p:nvPr/>
          </p:nvSpPr>
          <p:spPr bwMode="auto">
            <a:xfrm>
              <a:off x="1753" y="2330"/>
              <a:ext cx="54" cy="48"/>
            </a:xfrm>
            <a:prstGeom prst="line">
              <a:avLst/>
            </a:prstGeom>
            <a:noFill/>
            <a:ln w="38100">
              <a:solidFill>
                <a:srgbClr val="CCFFCC"/>
              </a:solidFill>
              <a:round/>
              <a:headEnd/>
              <a:tailEnd/>
            </a:ln>
            <a:effectLst/>
          </p:spPr>
          <p:txBody>
            <a:bodyPr/>
            <a:lstStyle/>
            <a:p>
              <a:endParaRPr lang="en-US"/>
            </a:p>
          </p:txBody>
        </p:sp>
        <p:sp>
          <p:nvSpPr>
            <p:cNvPr id="297614" name="Line 654"/>
            <p:cNvSpPr>
              <a:spLocks noChangeShapeType="1"/>
            </p:cNvSpPr>
            <p:nvPr/>
          </p:nvSpPr>
          <p:spPr bwMode="auto">
            <a:xfrm>
              <a:off x="1807" y="2378"/>
              <a:ext cx="48" cy="48"/>
            </a:xfrm>
            <a:prstGeom prst="line">
              <a:avLst/>
            </a:prstGeom>
            <a:noFill/>
            <a:ln w="38100">
              <a:solidFill>
                <a:srgbClr val="CCFFCC"/>
              </a:solidFill>
              <a:round/>
              <a:headEnd/>
              <a:tailEnd/>
            </a:ln>
            <a:effectLst/>
          </p:spPr>
          <p:txBody>
            <a:bodyPr/>
            <a:lstStyle/>
            <a:p>
              <a:endParaRPr lang="en-US"/>
            </a:p>
          </p:txBody>
        </p:sp>
        <p:sp>
          <p:nvSpPr>
            <p:cNvPr id="297615" name="Line 655"/>
            <p:cNvSpPr>
              <a:spLocks noChangeShapeType="1"/>
            </p:cNvSpPr>
            <p:nvPr/>
          </p:nvSpPr>
          <p:spPr bwMode="auto">
            <a:xfrm>
              <a:off x="1855" y="2426"/>
              <a:ext cx="54" cy="42"/>
            </a:xfrm>
            <a:prstGeom prst="line">
              <a:avLst/>
            </a:prstGeom>
            <a:noFill/>
            <a:ln w="38100">
              <a:solidFill>
                <a:srgbClr val="CCFFCC"/>
              </a:solidFill>
              <a:round/>
              <a:headEnd/>
              <a:tailEnd/>
            </a:ln>
            <a:effectLst/>
          </p:spPr>
          <p:txBody>
            <a:bodyPr/>
            <a:lstStyle/>
            <a:p>
              <a:endParaRPr lang="en-US"/>
            </a:p>
          </p:txBody>
        </p:sp>
        <p:sp>
          <p:nvSpPr>
            <p:cNvPr id="297616" name="Line 656"/>
            <p:cNvSpPr>
              <a:spLocks noChangeShapeType="1"/>
            </p:cNvSpPr>
            <p:nvPr/>
          </p:nvSpPr>
          <p:spPr bwMode="auto">
            <a:xfrm>
              <a:off x="1909" y="2468"/>
              <a:ext cx="54" cy="42"/>
            </a:xfrm>
            <a:prstGeom prst="line">
              <a:avLst/>
            </a:prstGeom>
            <a:noFill/>
            <a:ln w="38100">
              <a:solidFill>
                <a:srgbClr val="CCFFCC"/>
              </a:solidFill>
              <a:round/>
              <a:headEnd/>
              <a:tailEnd/>
            </a:ln>
            <a:effectLst/>
          </p:spPr>
          <p:txBody>
            <a:bodyPr/>
            <a:lstStyle/>
            <a:p>
              <a:endParaRPr lang="en-US"/>
            </a:p>
          </p:txBody>
        </p:sp>
        <p:sp>
          <p:nvSpPr>
            <p:cNvPr id="297617" name="Line 657"/>
            <p:cNvSpPr>
              <a:spLocks noChangeShapeType="1"/>
            </p:cNvSpPr>
            <p:nvPr/>
          </p:nvSpPr>
          <p:spPr bwMode="auto">
            <a:xfrm>
              <a:off x="1963" y="2510"/>
              <a:ext cx="54" cy="42"/>
            </a:xfrm>
            <a:prstGeom prst="line">
              <a:avLst/>
            </a:prstGeom>
            <a:noFill/>
            <a:ln w="38100">
              <a:solidFill>
                <a:srgbClr val="CCFFCC"/>
              </a:solidFill>
              <a:round/>
              <a:headEnd/>
              <a:tailEnd/>
            </a:ln>
            <a:effectLst/>
          </p:spPr>
          <p:txBody>
            <a:bodyPr/>
            <a:lstStyle/>
            <a:p>
              <a:endParaRPr lang="en-US"/>
            </a:p>
          </p:txBody>
        </p:sp>
        <p:sp>
          <p:nvSpPr>
            <p:cNvPr id="297618" name="Line 658"/>
            <p:cNvSpPr>
              <a:spLocks noChangeShapeType="1"/>
            </p:cNvSpPr>
            <p:nvPr/>
          </p:nvSpPr>
          <p:spPr bwMode="auto">
            <a:xfrm>
              <a:off x="2017" y="2552"/>
              <a:ext cx="54" cy="36"/>
            </a:xfrm>
            <a:prstGeom prst="line">
              <a:avLst/>
            </a:prstGeom>
            <a:noFill/>
            <a:ln w="38100">
              <a:solidFill>
                <a:srgbClr val="CCFFCC"/>
              </a:solidFill>
              <a:round/>
              <a:headEnd/>
              <a:tailEnd/>
            </a:ln>
            <a:effectLst/>
          </p:spPr>
          <p:txBody>
            <a:bodyPr/>
            <a:lstStyle/>
            <a:p>
              <a:endParaRPr lang="en-US"/>
            </a:p>
          </p:txBody>
        </p:sp>
        <p:sp>
          <p:nvSpPr>
            <p:cNvPr id="297619" name="Line 659"/>
            <p:cNvSpPr>
              <a:spLocks noChangeShapeType="1"/>
            </p:cNvSpPr>
            <p:nvPr/>
          </p:nvSpPr>
          <p:spPr bwMode="auto">
            <a:xfrm>
              <a:off x="2071" y="2588"/>
              <a:ext cx="54" cy="30"/>
            </a:xfrm>
            <a:prstGeom prst="line">
              <a:avLst/>
            </a:prstGeom>
            <a:noFill/>
            <a:ln w="38100">
              <a:solidFill>
                <a:srgbClr val="CCFFCC"/>
              </a:solidFill>
              <a:round/>
              <a:headEnd/>
              <a:tailEnd/>
            </a:ln>
            <a:effectLst/>
          </p:spPr>
          <p:txBody>
            <a:bodyPr/>
            <a:lstStyle/>
            <a:p>
              <a:endParaRPr lang="en-US"/>
            </a:p>
          </p:txBody>
        </p:sp>
        <p:sp>
          <p:nvSpPr>
            <p:cNvPr id="297620" name="Line 660"/>
            <p:cNvSpPr>
              <a:spLocks noChangeShapeType="1"/>
            </p:cNvSpPr>
            <p:nvPr/>
          </p:nvSpPr>
          <p:spPr bwMode="auto">
            <a:xfrm>
              <a:off x="2125" y="2618"/>
              <a:ext cx="54" cy="30"/>
            </a:xfrm>
            <a:prstGeom prst="line">
              <a:avLst/>
            </a:prstGeom>
            <a:noFill/>
            <a:ln w="38100">
              <a:solidFill>
                <a:srgbClr val="CCFFCC"/>
              </a:solidFill>
              <a:round/>
              <a:headEnd/>
              <a:tailEnd/>
            </a:ln>
            <a:effectLst/>
          </p:spPr>
          <p:txBody>
            <a:bodyPr/>
            <a:lstStyle/>
            <a:p>
              <a:endParaRPr lang="en-US"/>
            </a:p>
          </p:txBody>
        </p:sp>
        <p:sp>
          <p:nvSpPr>
            <p:cNvPr id="297621" name="Line 661"/>
            <p:cNvSpPr>
              <a:spLocks noChangeShapeType="1"/>
            </p:cNvSpPr>
            <p:nvPr/>
          </p:nvSpPr>
          <p:spPr bwMode="auto">
            <a:xfrm>
              <a:off x="2179" y="2648"/>
              <a:ext cx="48" cy="30"/>
            </a:xfrm>
            <a:prstGeom prst="line">
              <a:avLst/>
            </a:prstGeom>
            <a:noFill/>
            <a:ln w="38100">
              <a:solidFill>
                <a:srgbClr val="CCFFCC"/>
              </a:solidFill>
              <a:round/>
              <a:headEnd/>
              <a:tailEnd/>
            </a:ln>
            <a:effectLst/>
          </p:spPr>
          <p:txBody>
            <a:bodyPr/>
            <a:lstStyle/>
            <a:p>
              <a:endParaRPr lang="en-US"/>
            </a:p>
          </p:txBody>
        </p:sp>
        <p:sp>
          <p:nvSpPr>
            <p:cNvPr id="297622" name="Line 662"/>
            <p:cNvSpPr>
              <a:spLocks noChangeShapeType="1"/>
            </p:cNvSpPr>
            <p:nvPr/>
          </p:nvSpPr>
          <p:spPr bwMode="auto">
            <a:xfrm>
              <a:off x="2227" y="2678"/>
              <a:ext cx="54" cy="25"/>
            </a:xfrm>
            <a:prstGeom prst="line">
              <a:avLst/>
            </a:prstGeom>
            <a:noFill/>
            <a:ln w="38100">
              <a:solidFill>
                <a:srgbClr val="CCFFCC"/>
              </a:solidFill>
              <a:round/>
              <a:headEnd/>
              <a:tailEnd/>
            </a:ln>
            <a:effectLst/>
          </p:spPr>
          <p:txBody>
            <a:bodyPr/>
            <a:lstStyle/>
            <a:p>
              <a:endParaRPr lang="en-US"/>
            </a:p>
          </p:txBody>
        </p:sp>
        <p:sp>
          <p:nvSpPr>
            <p:cNvPr id="297623" name="Line 663"/>
            <p:cNvSpPr>
              <a:spLocks noChangeShapeType="1"/>
            </p:cNvSpPr>
            <p:nvPr/>
          </p:nvSpPr>
          <p:spPr bwMode="auto">
            <a:xfrm>
              <a:off x="2281" y="2703"/>
              <a:ext cx="54" cy="24"/>
            </a:xfrm>
            <a:prstGeom prst="line">
              <a:avLst/>
            </a:prstGeom>
            <a:noFill/>
            <a:ln w="38100">
              <a:solidFill>
                <a:srgbClr val="CCFFCC"/>
              </a:solidFill>
              <a:round/>
              <a:headEnd/>
              <a:tailEnd/>
            </a:ln>
            <a:effectLst/>
          </p:spPr>
          <p:txBody>
            <a:bodyPr/>
            <a:lstStyle/>
            <a:p>
              <a:endParaRPr lang="en-US"/>
            </a:p>
          </p:txBody>
        </p:sp>
        <p:sp>
          <p:nvSpPr>
            <p:cNvPr id="297624" name="Line 664"/>
            <p:cNvSpPr>
              <a:spLocks noChangeShapeType="1"/>
            </p:cNvSpPr>
            <p:nvPr/>
          </p:nvSpPr>
          <p:spPr bwMode="auto">
            <a:xfrm>
              <a:off x="2335" y="2727"/>
              <a:ext cx="54" cy="18"/>
            </a:xfrm>
            <a:prstGeom prst="line">
              <a:avLst/>
            </a:prstGeom>
            <a:noFill/>
            <a:ln w="38100">
              <a:solidFill>
                <a:srgbClr val="CCFFCC"/>
              </a:solidFill>
              <a:round/>
              <a:headEnd/>
              <a:tailEnd/>
            </a:ln>
            <a:effectLst/>
          </p:spPr>
          <p:txBody>
            <a:bodyPr/>
            <a:lstStyle/>
            <a:p>
              <a:endParaRPr lang="en-US"/>
            </a:p>
          </p:txBody>
        </p:sp>
        <p:sp>
          <p:nvSpPr>
            <p:cNvPr id="297625" name="Line 665"/>
            <p:cNvSpPr>
              <a:spLocks noChangeShapeType="1"/>
            </p:cNvSpPr>
            <p:nvPr/>
          </p:nvSpPr>
          <p:spPr bwMode="auto">
            <a:xfrm>
              <a:off x="2389" y="2745"/>
              <a:ext cx="54" cy="18"/>
            </a:xfrm>
            <a:prstGeom prst="line">
              <a:avLst/>
            </a:prstGeom>
            <a:noFill/>
            <a:ln w="38100">
              <a:solidFill>
                <a:srgbClr val="CCFFCC"/>
              </a:solidFill>
              <a:round/>
              <a:headEnd/>
              <a:tailEnd/>
            </a:ln>
            <a:effectLst/>
          </p:spPr>
          <p:txBody>
            <a:bodyPr/>
            <a:lstStyle/>
            <a:p>
              <a:endParaRPr lang="en-US"/>
            </a:p>
          </p:txBody>
        </p:sp>
        <p:sp>
          <p:nvSpPr>
            <p:cNvPr id="297626" name="Line 666"/>
            <p:cNvSpPr>
              <a:spLocks noChangeShapeType="1"/>
            </p:cNvSpPr>
            <p:nvPr/>
          </p:nvSpPr>
          <p:spPr bwMode="auto">
            <a:xfrm>
              <a:off x="2443" y="2763"/>
              <a:ext cx="54" cy="18"/>
            </a:xfrm>
            <a:prstGeom prst="line">
              <a:avLst/>
            </a:prstGeom>
            <a:noFill/>
            <a:ln w="38100">
              <a:solidFill>
                <a:srgbClr val="CCFFCC"/>
              </a:solidFill>
              <a:round/>
              <a:headEnd/>
              <a:tailEnd/>
            </a:ln>
            <a:effectLst/>
          </p:spPr>
          <p:txBody>
            <a:bodyPr/>
            <a:lstStyle/>
            <a:p>
              <a:endParaRPr lang="en-US"/>
            </a:p>
          </p:txBody>
        </p:sp>
        <p:sp>
          <p:nvSpPr>
            <p:cNvPr id="297627" name="Line 667"/>
            <p:cNvSpPr>
              <a:spLocks noChangeShapeType="1"/>
            </p:cNvSpPr>
            <p:nvPr/>
          </p:nvSpPr>
          <p:spPr bwMode="auto">
            <a:xfrm>
              <a:off x="2497" y="2781"/>
              <a:ext cx="54" cy="12"/>
            </a:xfrm>
            <a:prstGeom prst="line">
              <a:avLst/>
            </a:prstGeom>
            <a:noFill/>
            <a:ln w="38100">
              <a:solidFill>
                <a:srgbClr val="CCFFCC"/>
              </a:solidFill>
              <a:round/>
              <a:headEnd/>
              <a:tailEnd/>
            </a:ln>
            <a:effectLst/>
          </p:spPr>
          <p:txBody>
            <a:bodyPr/>
            <a:lstStyle/>
            <a:p>
              <a:endParaRPr lang="en-US"/>
            </a:p>
          </p:txBody>
        </p:sp>
        <p:sp>
          <p:nvSpPr>
            <p:cNvPr id="297628" name="Line 668"/>
            <p:cNvSpPr>
              <a:spLocks noChangeShapeType="1"/>
            </p:cNvSpPr>
            <p:nvPr/>
          </p:nvSpPr>
          <p:spPr bwMode="auto">
            <a:xfrm>
              <a:off x="2551" y="2793"/>
              <a:ext cx="48" cy="12"/>
            </a:xfrm>
            <a:prstGeom prst="line">
              <a:avLst/>
            </a:prstGeom>
            <a:noFill/>
            <a:ln w="38100">
              <a:solidFill>
                <a:srgbClr val="CCFFCC"/>
              </a:solidFill>
              <a:round/>
              <a:headEnd/>
              <a:tailEnd/>
            </a:ln>
            <a:effectLst/>
          </p:spPr>
          <p:txBody>
            <a:bodyPr/>
            <a:lstStyle/>
            <a:p>
              <a:endParaRPr lang="en-US"/>
            </a:p>
          </p:txBody>
        </p:sp>
        <p:sp>
          <p:nvSpPr>
            <p:cNvPr id="297629" name="Line 669"/>
            <p:cNvSpPr>
              <a:spLocks noChangeShapeType="1"/>
            </p:cNvSpPr>
            <p:nvPr/>
          </p:nvSpPr>
          <p:spPr bwMode="auto">
            <a:xfrm>
              <a:off x="2599" y="2805"/>
              <a:ext cx="54" cy="12"/>
            </a:xfrm>
            <a:prstGeom prst="line">
              <a:avLst/>
            </a:prstGeom>
            <a:noFill/>
            <a:ln w="38100">
              <a:solidFill>
                <a:srgbClr val="CCFFCC"/>
              </a:solidFill>
              <a:round/>
              <a:headEnd/>
              <a:tailEnd/>
            </a:ln>
            <a:effectLst/>
          </p:spPr>
          <p:txBody>
            <a:bodyPr/>
            <a:lstStyle/>
            <a:p>
              <a:endParaRPr lang="en-US"/>
            </a:p>
          </p:txBody>
        </p:sp>
        <p:sp>
          <p:nvSpPr>
            <p:cNvPr id="297630" name="Line 670"/>
            <p:cNvSpPr>
              <a:spLocks noChangeShapeType="1"/>
            </p:cNvSpPr>
            <p:nvPr/>
          </p:nvSpPr>
          <p:spPr bwMode="auto">
            <a:xfrm>
              <a:off x="2653" y="2817"/>
              <a:ext cx="54" cy="12"/>
            </a:xfrm>
            <a:prstGeom prst="line">
              <a:avLst/>
            </a:prstGeom>
            <a:noFill/>
            <a:ln w="38100">
              <a:solidFill>
                <a:srgbClr val="CCFFCC"/>
              </a:solidFill>
              <a:round/>
              <a:headEnd/>
              <a:tailEnd/>
            </a:ln>
            <a:effectLst/>
          </p:spPr>
          <p:txBody>
            <a:bodyPr/>
            <a:lstStyle/>
            <a:p>
              <a:endParaRPr lang="en-US"/>
            </a:p>
          </p:txBody>
        </p:sp>
        <p:sp>
          <p:nvSpPr>
            <p:cNvPr id="297631" name="Line 671"/>
            <p:cNvSpPr>
              <a:spLocks noChangeShapeType="1"/>
            </p:cNvSpPr>
            <p:nvPr/>
          </p:nvSpPr>
          <p:spPr bwMode="auto">
            <a:xfrm>
              <a:off x="2707" y="2829"/>
              <a:ext cx="54" cy="6"/>
            </a:xfrm>
            <a:prstGeom prst="line">
              <a:avLst/>
            </a:prstGeom>
            <a:noFill/>
            <a:ln w="38100">
              <a:solidFill>
                <a:srgbClr val="CCFFCC"/>
              </a:solidFill>
              <a:round/>
              <a:headEnd/>
              <a:tailEnd/>
            </a:ln>
            <a:effectLst/>
          </p:spPr>
          <p:txBody>
            <a:bodyPr/>
            <a:lstStyle/>
            <a:p>
              <a:endParaRPr lang="en-US"/>
            </a:p>
          </p:txBody>
        </p:sp>
        <p:sp>
          <p:nvSpPr>
            <p:cNvPr id="297632" name="Line 672"/>
            <p:cNvSpPr>
              <a:spLocks noChangeShapeType="1"/>
            </p:cNvSpPr>
            <p:nvPr/>
          </p:nvSpPr>
          <p:spPr bwMode="auto">
            <a:xfrm>
              <a:off x="2761" y="2835"/>
              <a:ext cx="54" cy="6"/>
            </a:xfrm>
            <a:prstGeom prst="line">
              <a:avLst/>
            </a:prstGeom>
            <a:noFill/>
            <a:ln w="38100">
              <a:solidFill>
                <a:srgbClr val="CCFFCC"/>
              </a:solidFill>
              <a:round/>
              <a:headEnd/>
              <a:tailEnd/>
            </a:ln>
            <a:effectLst/>
          </p:spPr>
          <p:txBody>
            <a:bodyPr/>
            <a:lstStyle/>
            <a:p>
              <a:endParaRPr lang="en-US"/>
            </a:p>
          </p:txBody>
        </p:sp>
        <p:sp>
          <p:nvSpPr>
            <p:cNvPr id="297633" name="Line 673"/>
            <p:cNvSpPr>
              <a:spLocks noChangeShapeType="1"/>
            </p:cNvSpPr>
            <p:nvPr/>
          </p:nvSpPr>
          <p:spPr bwMode="auto">
            <a:xfrm>
              <a:off x="2815" y="2841"/>
              <a:ext cx="54" cy="6"/>
            </a:xfrm>
            <a:prstGeom prst="line">
              <a:avLst/>
            </a:prstGeom>
            <a:noFill/>
            <a:ln w="38100">
              <a:solidFill>
                <a:srgbClr val="CCFFCC"/>
              </a:solidFill>
              <a:round/>
              <a:headEnd/>
              <a:tailEnd/>
            </a:ln>
            <a:effectLst/>
          </p:spPr>
          <p:txBody>
            <a:bodyPr/>
            <a:lstStyle/>
            <a:p>
              <a:endParaRPr lang="en-US"/>
            </a:p>
          </p:txBody>
        </p:sp>
        <p:sp>
          <p:nvSpPr>
            <p:cNvPr id="297634" name="Line 674"/>
            <p:cNvSpPr>
              <a:spLocks noChangeShapeType="1"/>
            </p:cNvSpPr>
            <p:nvPr/>
          </p:nvSpPr>
          <p:spPr bwMode="auto">
            <a:xfrm>
              <a:off x="2869" y="2847"/>
              <a:ext cx="55" cy="6"/>
            </a:xfrm>
            <a:prstGeom prst="line">
              <a:avLst/>
            </a:prstGeom>
            <a:noFill/>
            <a:ln w="38100">
              <a:solidFill>
                <a:srgbClr val="CCFFCC"/>
              </a:solidFill>
              <a:round/>
              <a:headEnd/>
              <a:tailEnd/>
            </a:ln>
            <a:effectLst/>
          </p:spPr>
          <p:txBody>
            <a:bodyPr/>
            <a:lstStyle/>
            <a:p>
              <a:endParaRPr lang="en-US"/>
            </a:p>
          </p:txBody>
        </p:sp>
        <p:sp>
          <p:nvSpPr>
            <p:cNvPr id="297635" name="Line 675"/>
            <p:cNvSpPr>
              <a:spLocks noChangeShapeType="1"/>
            </p:cNvSpPr>
            <p:nvPr/>
          </p:nvSpPr>
          <p:spPr bwMode="auto">
            <a:xfrm>
              <a:off x="2924" y="2853"/>
              <a:ext cx="48" cy="6"/>
            </a:xfrm>
            <a:prstGeom prst="line">
              <a:avLst/>
            </a:prstGeom>
            <a:noFill/>
            <a:ln w="38100">
              <a:solidFill>
                <a:srgbClr val="CCFFCC"/>
              </a:solidFill>
              <a:round/>
              <a:headEnd/>
              <a:tailEnd/>
            </a:ln>
            <a:effectLst/>
          </p:spPr>
          <p:txBody>
            <a:bodyPr/>
            <a:lstStyle/>
            <a:p>
              <a:endParaRPr lang="en-US"/>
            </a:p>
          </p:txBody>
        </p:sp>
        <p:sp>
          <p:nvSpPr>
            <p:cNvPr id="297636" name="Line 676"/>
            <p:cNvSpPr>
              <a:spLocks noChangeShapeType="1"/>
            </p:cNvSpPr>
            <p:nvPr/>
          </p:nvSpPr>
          <p:spPr bwMode="auto">
            <a:xfrm>
              <a:off x="2972" y="2859"/>
              <a:ext cx="54" cy="6"/>
            </a:xfrm>
            <a:prstGeom prst="line">
              <a:avLst/>
            </a:prstGeom>
            <a:noFill/>
            <a:ln w="38100">
              <a:solidFill>
                <a:srgbClr val="CCFFCC"/>
              </a:solidFill>
              <a:round/>
              <a:headEnd/>
              <a:tailEnd/>
            </a:ln>
            <a:effectLst/>
          </p:spPr>
          <p:txBody>
            <a:bodyPr/>
            <a:lstStyle/>
            <a:p>
              <a:endParaRPr lang="en-US"/>
            </a:p>
          </p:txBody>
        </p:sp>
        <p:sp>
          <p:nvSpPr>
            <p:cNvPr id="297637" name="Line 677"/>
            <p:cNvSpPr>
              <a:spLocks noChangeShapeType="1"/>
            </p:cNvSpPr>
            <p:nvPr/>
          </p:nvSpPr>
          <p:spPr bwMode="auto">
            <a:xfrm>
              <a:off x="3026" y="2865"/>
              <a:ext cx="54" cy="1"/>
            </a:xfrm>
            <a:prstGeom prst="line">
              <a:avLst/>
            </a:prstGeom>
            <a:noFill/>
            <a:ln w="38100">
              <a:solidFill>
                <a:srgbClr val="CCFFCC"/>
              </a:solidFill>
              <a:round/>
              <a:headEnd/>
              <a:tailEnd/>
            </a:ln>
            <a:effectLst/>
          </p:spPr>
          <p:txBody>
            <a:bodyPr/>
            <a:lstStyle/>
            <a:p>
              <a:endParaRPr lang="en-US"/>
            </a:p>
          </p:txBody>
        </p:sp>
        <p:sp>
          <p:nvSpPr>
            <p:cNvPr id="297638" name="Freeform 678"/>
            <p:cNvSpPr>
              <a:spLocks/>
            </p:cNvSpPr>
            <p:nvPr/>
          </p:nvSpPr>
          <p:spPr bwMode="auto">
            <a:xfrm>
              <a:off x="3080" y="286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39" name="Line 679"/>
            <p:cNvSpPr>
              <a:spLocks noChangeShapeType="1"/>
            </p:cNvSpPr>
            <p:nvPr/>
          </p:nvSpPr>
          <p:spPr bwMode="auto">
            <a:xfrm>
              <a:off x="3134" y="2871"/>
              <a:ext cx="54" cy="1"/>
            </a:xfrm>
            <a:prstGeom prst="line">
              <a:avLst/>
            </a:prstGeom>
            <a:noFill/>
            <a:ln w="38100">
              <a:solidFill>
                <a:srgbClr val="CCFFCC"/>
              </a:solidFill>
              <a:round/>
              <a:headEnd/>
              <a:tailEnd/>
            </a:ln>
            <a:effectLst/>
          </p:spPr>
          <p:txBody>
            <a:bodyPr/>
            <a:lstStyle/>
            <a:p>
              <a:endParaRPr lang="en-US"/>
            </a:p>
          </p:txBody>
        </p:sp>
        <p:sp>
          <p:nvSpPr>
            <p:cNvPr id="297640" name="Freeform 680"/>
            <p:cNvSpPr>
              <a:spLocks/>
            </p:cNvSpPr>
            <p:nvPr/>
          </p:nvSpPr>
          <p:spPr bwMode="auto">
            <a:xfrm>
              <a:off x="3188" y="2871"/>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1" name="Line 681"/>
            <p:cNvSpPr>
              <a:spLocks noChangeShapeType="1"/>
            </p:cNvSpPr>
            <p:nvPr/>
          </p:nvSpPr>
          <p:spPr bwMode="auto">
            <a:xfrm>
              <a:off x="3242" y="2877"/>
              <a:ext cx="48" cy="1"/>
            </a:xfrm>
            <a:prstGeom prst="line">
              <a:avLst/>
            </a:prstGeom>
            <a:noFill/>
            <a:ln w="38100">
              <a:solidFill>
                <a:srgbClr val="CCFFCC"/>
              </a:solidFill>
              <a:round/>
              <a:headEnd/>
              <a:tailEnd/>
            </a:ln>
            <a:effectLst/>
          </p:spPr>
          <p:txBody>
            <a:bodyPr/>
            <a:lstStyle/>
            <a:p>
              <a:endParaRPr lang="en-US"/>
            </a:p>
          </p:txBody>
        </p:sp>
        <p:sp>
          <p:nvSpPr>
            <p:cNvPr id="297642" name="Line 682"/>
            <p:cNvSpPr>
              <a:spLocks noChangeShapeType="1"/>
            </p:cNvSpPr>
            <p:nvPr/>
          </p:nvSpPr>
          <p:spPr bwMode="auto">
            <a:xfrm>
              <a:off x="3290" y="2877"/>
              <a:ext cx="54" cy="1"/>
            </a:xfrm>
            <a:prstGeom prst="line">
              <a:avLst/>
            </a:prstGeom>
            <a:noFill/>
            <a:ln w="38100">
              <a:solidFill>
                <a:srgbClr val="CCFFCC"/>
              </a:solidFill>
              <a:round/>
              <a:headEnd/>
              <a:tailEnd/>
            </a:ln>
            <a:effectLst/>
          </p:spPr>
          <p:txBody>
            <a:bodyPr/>
            <a:lstStyle/>
            <a:p>
              <a:endParaRPr lang="en-US"/>
            </a:p>
          </p:txBody>
        </p:sp>
        <p:sp>
          <p:nvSpPr>
            <p:cNvPr id="297643" name="Line 683"/>
            <p:cNvSpPr>
              <a:spLocks noChangeShapeType="1"/>
            </p:cNvSpPr>
            <p:nvPr/>
          </p:nvSpPr>
          <p:spPr bwMode="auto">
            <a:xfrm>
              <a:off x="3344" y="2877"/>
              <a:ext cx="54" cy="1"/>
            </a:xfrm>
            <a:prstGeom prst="line">
              <a:avLst/>
            </a:prstGeom>
            <a:noFill/>
            <a:ln w="38100">
              <a:solidFill>
                <a:srgbClr val="CCFFCC"/>
              </a:solidFill>
              <a:round/>
              <a:headEnd/>
              <a:tailEnd/>
            </a:ln>
            <a:effectLst/>
          </p:spPr>
          <p:txBody>
            <a:bodyPr/>
            <a:lstStyle/>
            <a:p>
              <a:endParaRPr lang="en-US"/>
            </a:p>
          </p:txBody>
        </p:sp>
        <p:sp>
          <p:nvSpPr>
            <p:cNvPr id="297644" name="Freeform 684"/>
            <p:cNvSpPr>
              <a:spLocks/>
            </p:cNvSpPr>
            <p:nvPr/>
          </p:nvSpPr>
          <p:spPr bwMode="auto">
            <a:xfrm>
              <a:off x="3398" y="287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5" name="Line 685"/>
            <p:cNvSpPr>
              <a:spLocks noChangeShapeType="1"/>
            </p:cNvSpPr>
            <p:nvPr/>
          </p:nvSpPr>
          <p:spPr bwMode="auto">
            <a:xfrm>
              <a:off x="3452" y="2883"/>
              <a:ext cx="54" cy="1"/>
            </a:xfrm>
            <a:prstGeom prst="line">
              <a:avLst/>
            </a:prstGeom>
            <a:noFill/>
            <a:ln w="38100">
              <a:solidFill>
                <a:srgbClr val="CCFFCC"/>
              </a:solidFill>
              <a:round/>
              <a:headEnd/>
              <a:tailEnd/>
            </a:ln>
            <a:effectLst/>
          </p:spPr>
          <p:txBody>
            <a:bodyPr/>
            <a:lstStyle/>
            <a:p>
              <a:endParaRPr lang="en-US"/>
            </a:p>
          </p:txBody>
        </p:sp>
        <p:sp>
          <p:nvSpPr>
            <p:cNvPr id="297646" name="Line 686"/>
            <p:cNvSpPr>
              <a:spLocks noChangeShapeType="1"/>
            </p:cNvSpPr>
            <p:nvPr/>
          </p:nvSpPr>
          <p:spPr bwMode="auto">
            <a:xfrm>
              <a:off x="3506" y="2883"/>
              <a:ext cx="54" cy="1"/>
            </a:xfrm>
            <a:prstGeom prst="line">
              <a:avLst/>
            </a:prstGeom>
            <a:noFill/>
            <a:ln w="38100">
              <a:solidFill>
                <a:srgbClr val="CCFFCC"/>
              </a:solidFill>
              <a:round/>
              <a:headEnd/>
              <a:tailEnd/>
            </a:ln>
            <a:effectLst/>
          </p:spPr>
          <p:txBody>
            <a:bodyPr/>
            <a:lstStyle/>
            <a:p>
              <a:endParaRPr lang="en-US"/>
            </a:p>
          </p:txBody>
        </p:sp>
        <p:sp>
          <p:nvSpPr>
            <p:cNvPr id="297647" name="Line 687"/>
            <p:cNvSpPr>
              <a:spLocks noChangeShapeType="1"/>
            </p:cNvSpPr>
            <p:nvPr/>
          </p:nvSpPr>
          <p:spPr bwMode="auto">
            <a:xfrm>
              <a:off x="3560" y="2883"/>
              <a:ext cx="54" cy="1"/>
            </a:xfrm>
            <a:prstGeom prst="line">
              <a:avLst/>
            </a:prstGeom>
            <a:noFill/>
            <a:ln w="38100">
              <a:solidFill>
                <a:srgbClr val="CCFFCC"/>
              </a:solidFill>
              <a:round/>
              <a:headEnd/>
              <a:tailEnd/>
            </a:ln>
            <a:effectLst/>
          </p:spPr>
          <p:txBody>
            <a:bodyPr/>
            <a:lstStyle/>
            <a:p>
              <a:endParaRPr lang="en-US"/>
            </a:p>
          </p:txBody>
        </p:sp>
        <p:sp>
          <p:nvSpPr>
            <p:cNvPr id="297648" name="Line 688"/>
            <p:cNvSpPr>
              <a:spLocks noChangeShapeType="1"/>
            </p:cNvSpPr>
            <p:nvPr/>
          </p:nvSpPr>
          <p:spPr bwMode="auto">
            <a:xfrm>
              <a:off x="3614" y="2883"/>
              <a:ext cx="48" cy="1"/>
            </a:xfrm>
            <a:prstGeom prst="line">
              <a:avLst/>
            </a:prstGeom>
            <a:noFill/>
            <a:ln w="38100">
              <a:solidFill>
                <a:srgbClr val="CCFFCC"/>
              </a:solidFill>
              <a:round/>
              <a:headEnd/>
              <a:tailEnd/>
            </a:ln>
            <a:effectLst/>
          </p:spPr>
          <p:txBody>
            <a:bodyPr/>
            <a:lstStyle/>
            <a:p>
              <a:endParaRPr lang="en-US"/>
            </a:p>
          </p:txBody>
        </p:sp>
        <p:sp>
          <p:nvSpPr>
            <p:cNvPr id="297649" name="Line 689"/>
            <p:cNvSpPr>
              <a:spLocks noChangeShapeType="1"/>
            </p:cNvSpPr>
            <p:nvPr/>
          </p:nvSpPr>
          <p:spPr bwMode="auto">
            <a:xfrm>
              <a:off x="3662" y="2883"/>
              <a:ext cx="54" cy="1"/>
            </a:xfrm>
            <a:prstGeom prst="line">
              <a:avLst/>
            </a:prstGeom>
            <a:noFill/>
            <a:ln w="38100">
              <a:solidFill>
                <a:srgbClr val="CCFFCC"/>
              </a:solidFill>
              <a:round/>
              <a:headEnd/>
              <a:tailEnd/>
            </a:ln>
            <a:effectLst/>
          </p:spPr>
          <p:txBody>
            <a:bodyPr/>
            <a:lstStyle/>
            <a:p>
              <a:endParaRPr lang="en-US"/>
            </a:p>
          </p:txBody>
        </p:sp>
        <p:sp>
          <p:nvSpPr>
            <p:cNvPr id="297650" name="Line 690"/>
            <p:cNvSpPr>
              <a:spLocks noChangeShapeType="1"/>
            </p:cNvSpPr>
            <p:nvPr/>
          </p:nvSpPr>
          <p:spPr bwMode="auto">
            <a:xfrm>
              <a:off x="3716" y="2883"/>
              <a:ext cx="54" cy="1"/>
            </a:xfrm>
            <a:prstGeom prst="line">
              <a:avLst/>
            </a:prstGeom>
            <a:noFill/>
            <a:ln w="38100">
              <a:solidFill>
                <a:srgbClr val="CCFFCC"/>
              </a:solidFill>
              <a:round/>
              <a:headEnd/>
              <a:tailEnd/>
            </a:ln>
            <a:effectLst/>
          </p:spPr>
          <p:txBody>
            <a:bodyPr/>
            <a:lstStyle/>
            <a:p>
              <a:endParaRPr lang="en-US"/>
            </a:p>
          </p:txBody>
        </p:sp>
        <p:sp>
          <p:nvSpPr>
            <p:cNvPr id="297651" name="Line 691"/>
            <p:cNvSpPr>
              <a:spLocks noChangeShapeType="1"/>
            </p:cNvSpPr>
            <p:nvPr/>
          </p:nvSpPr>
          <p:spPr bwMode="auto">
            <a:xfrm>
              <a:off x="3770" y="2883"/>
              <a:ext cx="54" cy="1"/>
            </a:xfrm>
            <a:prstGeom prst="line">
              <a:avLst/>
            </a:prstGeom>
            <a:noFill/>
            <a:ln w="38100">
              <a:solidFill>
                <a:srgbClr val="CCFFCC"/>
              </a:solidFill>
              <a:round/>
              <a:headEnd/>
              <a:tailEnd/>
            </a:ln>
            <a:effectLst/>
          </p:spPr>
          <p:txBody>
            <a:bodyPr/>
            <a:lstStyle/>
            <a:p>
              <a:endParaRPr lang="en-US"/>
            </a:p>
          </p:txBody>
        </p:sp>
        <p:sp>
          <p:nvSpPr>
            <p:cNvPr id="297652" name="Line 692"/>
            <p:cNvSpPr>
              <a:spLocks noChangeShapeType="1"/>
            </p:cNvSpPr>
            <p:nvPr/>
          </p:nvSpPr>
          <p:spPr bwMode="auto">
            <a:xfrm>
              <a:off x="3824" y="2883"/>
              <a:ext cx="54" cy="1"/>
            </a:xfrm>
            <a:prstGeom prst="line">
              <a:avLst/>
            </a:prstGeom>
            <a:noFill/>
            <a:ln w="38100">
              <a:solidFill>
                <a:srgbClr val="CCFFCC"/>
              </a:solidFill>
              <a:round/>
              <a:headEnd/>
              <a:tailEnd/>
            </a:ln>
            <a:effectLst/>
          </p:spPr>
          <p:txBody>
            <a:bodyPr/>
            <a:lstStyle/>
            <a:p>
              <a:endParaRPr lang="en-US"/>
            </a:p>
          </p:txBody>
        </p:sp>
        <p:sp>
          <p:nvSpPr>
            <p:cNvPr id="297653" name="Line 693"/>
            <p:cNvSpPr>
              <a:spLocks noChangeShapeType="1"/>
            </p:cNvSpPr>
            <p:nvPr/>
          </p:nvSpPr>
          <p:spPr bwMode="auto">
            <a:xfrm>
              <a:off x="3878" y="2883"/>
              <a:ext cx="54" cy="1"/>
            </a:xfrm>
            <a:prstGeom prst="line">
              <a:avLst/>
            </a:prstGeom>
            <a:noFill/>
            <a:ln w="38100">
              <a:solidFill>
                <a:srgbClr val="CCFFCC"/>
              </a:solidFill>
              <a:round/>
              <a:headEnd/>
              <a:tailEnd/>
            </a:ln>
            <a:effectLst/>
          </p:spPr>
          <p:txBody>
            <a:bodyPr/>
            <a:lstStyle/>
            <a:p>
              <a:endParaRPr lang="en-US"/>
            </a:p>
          </p:txBody>
        </p:sp>
        <p:sp>
          <p:nvSpPr>
            <p:cNvPr id="297654" name="Freeform 694"/>
            <p:cNvSpPr>
              <a:spLocks/>
            </p:cNvSpPr>
            <p:nvPr/>
          </p:nvSpPr>
          <p:spPr bwMode="auto">
            <a:xfrm>
              <a:off x="3932" y="288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55" name="Line 695"/>
            <p:cNvSpPr>
              <a:spLocks noChangeShapeType="1"/>
            </p:cNvSpPr>
            <p:nvPr/>
          </p:nvSpPr>
          <p:spPr bwMode="auto">
            <a:xfrm>
              <a:off x="3986" y="2889"/>
              <a:ext cx="48" cy="1"/>
            </a:xfrm>
            <a:prstGeom prst="line">
              <a:avLst/>
            </a:prstGeom>
            <a:noFill/>
            <a:ln w="38100">
              <a:solidFill>
                <a:srgbClr val="CCFFCC"/>
              </a:solidFill>
              <a:round/>
              <a:headEnd/>
              <a:tailEnd/>
            </a:ln>
            <a:effectLst/>
          </p:spPr>
          <p:txBody>
            <a:bodyPr/>
            <a:lstStyle/>
            <a:p>
              <a:endParaRPr lang="en-US"/>
            </a:p>
          </p:txBody>
        </p:sp>
        <p:sp>
          <p:nvSpPr>
            <p:cNvPr id="297656" name="Line 696"/>
            <p:cNvSpPr>
              <a:spLocks noChangeShapeType="1"/>
            </p:cNvSpPr>
            <p:nvPr/>
          </p:nvSpPr>
          <p:spPr bwMode="auto">
            <a:xfrm>
              <a:off x="4034" y="2889"/>
              <a:ext cx="54" cy="1"/>
            </a:xfrm>
            <a:prstGeom prst="line">
              <a:avLst/>
            </a:prstGeom>
            <a:noFill/>
            <a:ln w="38100">
              <a:solidFill>
                <a:srgbClr val="CCFFCC"/>
              </a:solidFill>
              <a:round/>
              <a:headEnd/>
              <a:tailEnd/>
            </a:ln>
            <a:effectLst/>
          </p:spPr>
          <p:txBody>
            <a:bodyPr/>
            <a:lstStyle/>
            <a:p>
              <a:endParaRPr lang="en-US"/>
            </a:p>
          </p:txBody>
        </p:sp>
        <p:sp>
          <p:nvSpPr>
            <p:cNvPr id="297657" name="Line 697"/>
            <p:cNvSpPr>
              <a:spLocks noChangeShapeType="1"/>
            </p:cNvSpPr>
            <p:nvPr/>
          </p:nvSpPr>
          <p:spPr bwMode="auto">
            <a:xfrm>
              <a:off x="4088" y="2889"/>
              <a:ext cx="54" cy="1"/>
            </a:xfrm>
            <a:prstGeom prst="line">
              <a:avLst/>
            </a:prstGeom>
            <a:noFill/>
            <a:ln w="38100">
              <a:solidFill>
                <a:srgbClr val="CCFFCC"/>
              </a:solidFill>
              <a:round/>
              <a:headEnd/>
              <a:tailEnd/>
            </a:ln>
            <a:effectLst/>
          </p:spPr>
          <p:txBody>
            <a:bodyPr/>
            <a:lstStyle/>
            <a:p>
              <a:endParaRPr lang="en-US"/>
            </a:p>
          </p:txBody>
        </p:sp>
        <p:sp>
          <p:nvSpPr>
            <p:cNvPr id="297658" name="Line 698"/>
            <p:cNvSpPr>
              <a:spLocks noChangeShapeType="1"/>
            </p:cNvSpPr>
            <p:nvPr/>
          </p:nvSpPr>
          <p:spPr bwMode="auto">
            <a:xfrm>
              <a:off x="4142" y="2889"/>
              <a:ext cx="54" cy="1"/>
            </a:xfrm>
            <a:prstGeom prst="line">
              <a:avLst/>
            </a:prstGeom>
            <a:noFill/>
            <a:ln w="38100">
              <a:solidFill>
                <a:srgbClr val="CCFFCC"/>
              </a:solidFill>
              <a:round/>
              <a:headEnd/>
              <a:tailEnd/>
            </a:ln>
            <a:effectLst/>
          </p:spPr>
          <p:txBody>
            <a:bodyPr/>
            <a:lstStyle/>
            <a:p>
              <a:endParaRPr lang="en-US"/>
            </a:p>
          </p:txBody>
        </p:sp>
        <p:sp>
          <p:nvSpPr>
            <p:cNvPr id="297659" name="Line 699"/>
            <p:cNvSpPr>
              <a:spLocks noChangeShapeType="1"/>
            </p:cNvSpPr>
            <p:nvPr/>
          </p:nvSpPr>
          <p:spPr bwMode="auto">
            <a:xfrm>
              <a:off x="4196" y="2889"/>
              <a:ext cx="54" cy="1"/>
            </a:xfrm>
            <a:prstGeom prst="line">
              <a:avLst/>
            </a:prstGeom>
            <a:noFill/>
            <a:ln w="38100">
              <a:solidFill>
                <a:srgbClr val="CCFFCC"/>
              </a:solidFill>
              <a:round/>
              <a:headEnd/>
              <a:tailEnd/>
            </a:ln>
            <a:effectLst/>
          </p:spPr>
          <p:txBody>
            <a:bodyPr/>
            <a:lstStyle/>
            <a:p>
              <a:endParaRPr lang="en-US"/>
            </a:p>
          </p:txBody>
        </p:sp>
        <p:sp>
          <p:nvSpPr>
            <p:cNvPr id="297660" name="Line 700"/>
            <p:cNvSpPr>
              <a:spLocks noChangeShapeType="1"/>
            </p:cNvSpPr>
            <p:nvPr/>
          </p:nvSpPr>
          <p:spPr bwMode="auto">
            <a:xfrm>
              <a:off x="4250" y="2889"/>
              <a:ext cx="54" cy="1"/>
            </a:xfrm>
            <a:prstGeom prst="line">
              <a:avLst/>
            </a:prstGeom>
            <a:noFill/>
            <a:ln w="38100">
              <a:solidFill>
                <a:srgbClr val="CCFFCC"/>
              </a:solidFill>
              <a:round/>
              <a:headEnd/>
              <a:tailEnd/>
            </a:ln>
            <a:effectLst/>
          </p:spPr>
          <p:txBody>
            <a:bodyPr/>
            <a:lstStyle/>
            <a:p>
              <a:endParaRPr lang="en-US"/>
            </a:p>
          </p:txBody>
        </p:sp>
        <p:sp>
          <p:nvSpPr>
            <p:cNvPr id="297661" name="Line 701"/>
            <p:cNvSpPr>
              <a:spLocks noChangeShapeType="1"/>
            </p:cNvSpPr>
            <p:nvPr/>
          </p:nvSpPr>
          <p:spPr bwMode="auto">
            <a:xfrm>
              <a:off x="4304" y="2889"/>
              <a:ext cx="54" cy="1"/>
            </a:xfrm>
            <a:prstGeom prst="line">
              <a:avLst/>
            </a:prstGeom>
            <a:noFill/>
            <a:ln w="38100">
              <a:solidFill>
                <a:srgbClr val="CCFFCC"/>
              </a:solidFill>
              <a:round/>
              <a:headEnd/>
              <a:tailEnd/>
            </a:ln>
            <a:effectLst/>
          </p:spPr>
          <p:txBody>
            <a:bodyPr/>
            <a:lstStyle/>
            <a:p>
              <a:endParaRPr lang="en-US"/>
            </a:p>
          </p:txBody>
        </p:sp>
        <p:sp>
          <p:nvSpPr>
            <p:cNvPr id="297662" name="Line 702"/>
            <p:cNvSpPr>
              <a:spLocks noChangeShapeType="1"/>
            </p:cNvSpPr>
            <p:nvPr/>
          </p:nvSpPr>
          <p:spPr bwMode="auto">
            <a:xfrm>
              <a:off x="4358" y="2889"/>
              <a:ext cx="48" cy="1"/>
            </a:xfrm>
            <a:prstGeom prst="line">
              <a:avLst/>
            </a:prstGeom>
            <a:noFill/>
            <a:ln w="38100">
              <a:solidFill>
                <a:srgbClr val="CCFFCC"/>
              </a:solidFill>
              <a:round/>
              <a:headEnd/>
              <a:tailEnd/>
            </a:ln>
            <a:effectLst/>
          </p:spPr>
          <p:txBody>
            <a:bodyPr/>
            <a:lstStyle/>
            <a:p>
              <a:endParaRPr lang="en-US"/>
            </a:p>
          </p:txBody>
        </p:sp>
        <p:sp>
          <p:nvSpPr>
            <p:cNvPr id="297663" name="Line 703"/>
            <p:cNvSpPr>
              <a:spLocks noChangeShapeType="1"/>
            </p:cNvSpPr>
            <p:nvPr/>
          </p:nvSpPr>
          <p:spPr bwMode="auto">
            <a:xfrm>
              <a:off x="4406" y="2889"/>
              <a:ext cx="54" cy="1"/>
            </a:xfrm>
            <a:prstGeom prst="line">
              <a:avLst/>
            </a:prstGeom>
            <a:noFill/>
            <a:ln w="38100">
              <a:solidFill>
                <a:srgbClr val="CCFFCC"/>
              </a:solidFill>
              <a:round/>
              <a:headEnd/>
              <a:tailEnd/>
            </a:ln>
            <a:effectLst/>
          </p:spPr>
          <p:txBody>
            <a:bodyPr/>
            <a:lstStyle/>
            <a:p>
              <a:endParaRPr lang="en-US"/>
            </a:p>
          </p:txBody>
        </p:sp>
        <p:sp>
          <p:nvSpPr>
            <p:cNvPr id="297664" name="Line 704"/>
            <p:cNvSpPr>
              <a:spLocks noChangeShapeType="1"/>
            </p:cNvSpPr>
            <p:nvPr/>
          </p:nvSpPr>
          <p:spPr bwMode="auto">
            <a:xfrm>
              <a:off x="4460" y="2889"/>
              <a:ext cx="54" cy="1"/>
            </a:xfrm>
            <a:prstGeom prst="line">
              <a:avLst/>
            </a:prstGeom>
            <a:noFill/>
            <a:ln w="38100">
              <a:solidFill>
                <a:srgbClr val="CCFFCC"/>
              </a:solidFill>
              <a:round/>
              <a:headEnd/>
              <a:tailEnd/>
            </a:ln>
            <a:effectLst/>
          </p:spPr>
          <p:txBody>
            <a:bodyPr/>
            <a:lstStyle/>
            <a:p>
              <a:endParaRPr lang="en-US"/>
            </a:p>
          </p:txBody>
        </p:sp>
        <p:sp>
          <p:nvSpPr>
            <p:cNvPr id="297665" name="Line 705"/>
            <p:cNvSpPr>
              <a:spLocks noChangeShapeType="1"/>
            </p:cNvSpPr>
            <p:nvPr/>
          </p:nvSpPr>
          <p:spPr bwMode="auto">
            <a:xfrm>
              <a:off x="4514" y="2889"/>
              <a:ext cx="54" cy="1"/>
            </a:xfrm>
            <a:prstGeom prst="line">
              <a:avLst/>
            </a:prstGeom>
            <a:noFill/>
            <a:ln w="38100">
              <a:solidFill>
                <a:srgbClr val="CCFFCC"/>
              </a:solidFill>
              <a:round/>
              <a:headEnd/>
              <a:tailEnd/>
            </a:ln>
            <a:effectLst/>
          </p:spPr>
          <p:txBody>
            <a:bodyPr/>
            <a:lstStyle/>
            <a:p>
              <a:endParaRPr lang="en-US"/>
            </a:p>
          </p:txBody>
        </p:sp>
        <p:sp>
          <p:nvSpPr>
            <p:cNvPr id="297666" name="Line 706"/>
            <p:cNvSpPr>
              <a:spLocks noChangeShapeType="1"/>
            </p:cNvSpPr>
            <p:nvPr/>
          </p:nvSpPr>
          <p:spPr bwMode="auto">
            <a:xfrm>
              <a:off x="4568" y="2889"/>
              <a:ext cx="54" cy="1"/>
            </a:xfrm>
            <a:prstGeom prst="line">
              <a:avLst/>
            </a:prstGeom>
            <a:noFill/>
            <a:ln w="38100">
              <a:solidFill>
                <a:srgbClr val="CCFFCC"/>
              </a:solidFill>
              <a:round/>
              <a:headEnd/>
              <a:tailEnd/>
            </a:ln>
            <a:effectLst/>
          </p:spPr>
          <p:txBody>
            <a:bodyPr/>
            <a:lstStyle/>
            <a:p>
              <a:endParaRPr lang="en-US"/>
            </a:p>
          </p:txBody>
        </p:sp>
        <p:sp>
          <p:nvSpPr>
            <p:cNvPr id="297667" name="Line 707"/>
            <p:cNvSpPr>
              <a:spLocks noChangeShapeType="1"/>
            </p:cNvSpPr>
            <p:nvPr/>
          </p:nvSpPr>
          <p:spPr bwMode="auto">
            <a:xfrm>
              <a:off x="1537" y="2126"/>
              <a:ext cx="54" cy="66"/>
            </a:xfrm>
            <a:prstGeom prst="line">
              <a:avLst/>
            </a:prstGeom>
            <a:noFill/>
            <a:ln w="38100">
              <a:solidFill>
                <a:srgbClr val="FFFF99"/>
              </a:solidFill>
              <a:round/>
              <a:headEnd/>
              <a:tailEnd/>
            </a:ln>
            <a:effectLst/>
          </p:spPr>
          <p:txBody>
            <a:bodyPr/>
            <a:lstStyle/>
            <a:p>
              <a:endParaRPr lang="en-US"/>
            </a:p>
          </p:txBody>
        </p:sp>
        <p:sp>
          <p:nvSpPr>
            <p:cNvPr id="297668" name="Line 708"/>
            <p:cNvSpPr>
              <a:spLocks noChangeShapeType="1"/>
            </p:cNvSpPr>
            <p:nvPr/>
          </p:nvSpPr>
          <p:spPr bwMode="auto">
            <a:xfrm>
              <a:off x="1591" y="2192"/>
              <a:ext cx="54" cy="60"/>
            </a:xfrm>
            <a:prstGeom prst="line">
              <a:avLst/>
            </a:prstGeom>
            <a:noFill/>
            <a:ln w="38100">
              <a:solidFill>
                <a:srgbClr val="FFFF99"/>
              </a:solidFill>
              <a:round/>
              <a:headEnd/>
              <a:tailEnd/>
            </a:ln>
            <a:effectLst/>
          </p:spPr>
          <p:txBody>
            <a:bodyPr/>
            <a:lstStyle/>
            <a:p>
              <a:endParaRPr lang="en-US"/>
            </a:p>
          </p:txBody>
        </p:sp>
        <p:sp>
          <p:nvSpPr>
            <p:cNvPr id="297669" name="Line 709"/>
            <p:cNvSpPr>
              <a:spLocks noChangeShapeType="1"/>
            </p:cNvSpPr>
            <p:nvPr/>
          </p:nvSpPr>
          <p:spPr bwMode="auto">
            <a:xfrm>
              <a:off x="1645" y="2252"/>
              <a:ext cx="54" cy="60"/>
            </a:xfrm>
            <a:prstGeom prst="line">
              <a:avLst/>
            </a:prstGeom>
            <a:noFill/>
            <a:ln w="38100">
              <a:solidFill>
                <a:srgbClr val="FFFF99"/>
              </a:solidFill>
              <a:round/>
              <a:headEnd/>
              <a:tailEnd/>
            </a:ln>
            <a:effectLst/>
          </p:spPr>
          <p:txBody>
            <a:bodyPr/>
            <a:lstStyle/>
            <a:p>
              <a:endParaRPr lang="en-US"/>
            </a:p>
          </p:txBody>
        </p:sp>
        <p:sp>
          <p:nvSpPr>
            <p:cNvPr id="297670" name="Line 710"/>
            <p:cNvSpPr>
              <a:spLocks noChangeShapeType="1"/>
            </p:cNvSpPr>
            <p:nvPr/>
          </p:nvSpPr>
          <p:spPr bwMode="auto">
            <a:xfrm>
              <a:off x="1699" y="2312"/>
              <a:ext cx="54" cy="54"/>
            </a:xfrm>
            <a:prstGeom prst="line">
              <a:avLst/>
            </a:prstGeom>
            <a:noFill/>
            <a:ln w="38100">
              <a:solidFill>
                <a:srgbClr val="FFFF99"/>
              </a:solidFill>
              <a:round/>
              <a:headEnd/>
              <a:tailEnd/>
            </a:ln>
            <a:effectLst/>
          </p:spPr>
          <p:txBody>
            <a:bodyPr/>
            <a:lstStyle/>
            <a:p>
              <a:endParaRPr lang="en-US"/>
            </a:p>
          </p:txBody>
        </p:sp>
        <p:sp>
          <p:nvSpPr>
            <p:cNvPr id="297671" name="Freeform 711"/>
            <p:cNvSpPr>
              <a:spLocks/>
            </p:cNvSpPr>
            <p:nvPr/>
          </p:nvSpPr>
          <p:spPr bwMode="auto">
            <a:xfrm>
              <a:off x="1753" y="2366"/>
              <a:ext cx="54" cy="60"/>
            </a:xfrm>
            <a:custGeom>
              <a:avLst/>
              <a:gdLst/>
              <a:ahLst/>
              <a:cxnLst>
                <a:cxn ang="0">
                  <a:pos x="0" y="0"/>
                </a:cxn>
                <a:cxn ang="0">
                  <a:pos x="30" y="30"/>
                </a:cxn>
                <a:cxn ang="0">
                  <a:pos x="54" y="60"/>
                </a:cxn>
              </a:cxnLst>
              <a:rect l="0" t="0" r="r" b="b"/>
              <a:pathLst>
                <a:path w="54" h="60">
                  <a:moveTo>
                    <a:pt x="0" y="0"/>
                  </a:moveTo>
                  <a:lnTo>
                    <a:pt x="30" y="30"/>
                  </a:lnTo>
                  <a:lnTo>
                    <a:pt x="54" y="60"/>
                  </a:lnTo>
                </a:path>
              </a:pathLst>
            </a:custGeom>
            <a:noFill/>
            <a:ln w="38100" cmpd="sng">
              <a:solidFill>
                <a:srgbClr val="FFFF99"/>
              </a:solidFill>
              <a:prstDash val="solid"/>
              <a:round/>
              <a:headEnd/>
              <a:tailEnd/>
            </a:ln>
            <a:effectLst/>
          </p:spPr>
          <p:txBody>
            <a:bodyPr/>
            <a:lstStyle/>
            <a:p>
              <a:endParaRPr lang="en-US"/>
            </a:p>
          </p:txBody>
        </p:sp>
        <p:sp>
          <p:nvSpPr>
            <p:cNvPr id="297672" name="Freeform 712"/>
            <p:cNvSpPr>
              <a:spLocks/>
            </p:cNvSpPr>
            <p:nvPr/>
          </p:nvSpPr>
          <p:spPr bwMode="auto">
            <a:xfrm>
              <a:off x="1807" y="2426"/>
              <a:ext cx="48" cy="48"/>
            </a:xfrm>
            <a:custGeom>
              <a:avLst/>
              <a:gdLst/>
              <a:ahLst/>
              <a:cxnLst>
                <a:cxn ang="0">
                  <a:pos x="0" y="0"/>
                </a:cxn>
                <a:cxn ang="0">
                  <a:pos x="24" y="24"/>
                </a:cxn>
                <a:cxn ang="0">
                  <a:pos x="48" y="48"/>
                </a:cxn>
              </a:cxnLst>
              <a:rect l="0" t="0" r="r" b="b"/>
              <a:pathLst>
                <a:path w="48" h="48">
                  <a:moveTo>
                    <a:pt x="0" y="0"/>
                  </a:moveTo>
                  <a:lnTo>
                    <a:pt x="24" y="24"/>
                  </a:lnTo>
                  <a:lnTo>
                    <a:pt x="48" y="48"/>
                  </a:lnTo>
                </a:path>
              </a:pathLst>
            </a:custGeom>
            <a:noFill/>
            <a:ln w="38100" cmpd="sng">
              <a:solidFill>
                <a:srgbClr val="FFFF99"/>
              </a:solidFill>
              <a:prstDash val="solid"/>
              <a:round/>
              <a:headEnd/>
              <a:tailEnd/>
            </a:ln>
            <a:effectLst/>
          </p:spPr>
          <p:txBody>
            <a:bodyPr/>
            <a:lstStyle/>
            <a:p>
              <a:endParaRPr lang="en-US"/>
            </a:p>
          </p:txBody>
        </p:sp>
        <p:sp>
          <p:nvSpPr>
            <p:cNvPr id="297673" name="Freeform 713"/>
            <p:cNvSpPr>
              <a:spLocks/>
            </p:cNvSpPr>
            <p:nvPr/>
          </p:nvSpPr>
          <p:spPr bwMode="auto">
            <a:xfrm>
              <a:off x="1855" y="2474"/>
              <a:ext cx="54" cy="54"/>
            </a:xfrm>
            <a:custGeom>
              <a:avLst/>
              <a:gdLst/>
              <a:ahLst/>
              <a:cxnLst>
                <a:cxn ang="0">
                  <a:pos x="0" y="0"/>
                </a:cxn>
                <a:cxn ang="0">
                  <a:pos x="24" y="30"/>
                </a:cxn>
                <a:cxn ang="0">
                  <a:pos x="54" y="54"/>
                </a:cxn>
              </a:cxnLst>
              <a:rect l="0" t="0" r="r" b="b"/>
              <a:pathLst>
                <a:path w="54" h="54">
                  <a:moveTo>
                    <a:pt x="0" y="0"/>
                  </a:moveTo>
                  <a:lnTo>
                    <a:pt x="24" y="30"/>
                  </a:lnTo>
                  <a:lnTo>
                    <a:pt x="54" y="54"/>
                  </a:lnTo>
                </a:path>
              </a:pathLst>
            </a:custGeom>
            <a:noFill/>
            <a:ln w="38100" cmpd="sng">
              <a:solidFill>
                <a:srgbClr val="FFFF99"/>
              </a:solidFill>
              <a:prstDash val="solid"/>
              <a:round/>
              <a:headEnd/>
              <a:tailEnd/>
            </a:ln>
            <a:effectLst/>
          </p:spPr>
          <p:txBody>
            <a:bodyPr/>
            <a:lstStyle/>
            <a:p>
              <a:endParaRPr lang="en-US"/>
            </a:p>
          </p:txBody>
        </p:sp>
        <p:sp>
          <p:nvSpPr>
            <p:cNvPr id="297674" name="Freeform 714"/>
            <p:cNvSpPr>
              <a:spLocks/>
            </p:cNvSpPr>
            <p:nvPr/>
          </p:nvSpPr>
          <p:spPr bwMode="auto">
            <a:xfrm>
              <a:off x="1909" y="2528"/>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FFFF99"/>
              </a:solidFill>
              <a:prstDash val="solid"/>
              <a:round/>
              <a:headEnd/>
              <a:tailEnd/>
            </a:ln>
            <a:effectLst/>
          </p:spPr>
          <p:txBody>
            <a:bodyPr/>
            <a:lstStyle/>
            <a:p>
              <a:endParaRPr lang="en-US"/>
            </a:p>
          </p:txBody>
        </p:sp>
        <p:sp>
          <p:nvSpPr>
            <p:cNvPr id="297675" name="Line 715"/>
            <p:cNvSpPr>
              <a:spLocks noChangeShapeType="1"/>
            </p:cNvSpPr>
            <p:nvPr/>
          </p:nvSpPr>
          <p:spPr bwMode="auto">
            <a:xfrm>
              <a:off x="1963" y="2570"/>
              <a:ext cx="54" cy="48"/>
            </a:xfrm>
            <a:prstGeom prst="line">
              <a:avLst/>
            </a:prstGeom>
            <a:noFill/>
            <a:ln w="38100">
              <a:solidFill>
                <a:srgbClr val="FFFF99"/>
              </a:solidFill>
              <a:round/>
              <a:headEnd/>
              <a:tailEnd/>
            </a:ln>
            <a:effectLst/>
          </p:spPr>
          <p:txBody>
            <a:bodyPr/>
            <a:lstStyle/>
            <a:p>
              <a:endParaRPr lang="en-US"/>
            </a:p>
          </p:txBody>
        </p:sp>
        <p:sp>
          <p:nvSpPr>
            <p:cNvPr id="297676" name="Line 716"/>
            <p:cNvSpPr>
              <a:spLocks noChangeShapeType="1"/>
            </p:cNvSpPr>
            <p:nvPr/>
          </p:nvSpPr>
          <p:spPr bwMode="auto">
            <a:xfrm>
              <a:off x="2017" y="2618"/>
              <a:ext cx="54" cy="42"/>
            </a:xfrm>
            <a:prstGeom prst="line">
              <a:avLst/>
            </a:prstGeom>
            <a:noFill/>
            <a:ln w="38100">
              <a:solidFill>
                <a:srgbClr val="FFFF99"/>
              </a:solidFill>
              <a:round/>
              <a:headEnd/>
              <a:tailEnd/>
            </a:ln>
            <a:effectLst/>
          </p:spPr>
          <p:txBody>
            <a:bodyPr/>
            <a:lstStyle/>
            <a:p>
              <a:endParaRPr lang="en-US"/>
            </a:p>
          </p:txBody>
        </p:sp>
        <p:sp>
          <p:nvSpPr>
            <p:cNvPr id="297677" name="Line 717"/>
            <p:cNvSpPr>
              <a:spLocks noChangeShapeType="1"/>
            </p:cNvSpPr>
            <p:nvPr/>
          </p:nvSpPr>
          <p:spPr bwMode="auto">
            <a:xfrm>
              <a:off x="2071" y="2660"/>
              <a:ext cx="54" cy="43"/>
            </a:xfrm>
            <a:prstGeom prst="line">
              <a:avLst/>
            </a:prstGeom>
            <a:noFill/>
            <a:ln w="38100">
              <a:solidFill>
                <a:srgbClr val="FFFF99"/>
              </a:solidFill>
              <a:round/>
              <a:headEnd/>
              <a:tailEnd/>
            </a:ln>
            <a:effectLst/>
          </p:spPr>
          <p:txBody>
            <a:bodyPr/>
            <a:lstStyle/>
            <a:p>
              <a:endParaRPr lang="en-US"/>
            </a:p>
          </p:txBody>
        </p:sp>
        <p:sp>
          <p:nvSpPr>
            <p:cNvPr id="297678" name="Line 718"/>
            <p:cNvSpPr>
              <a:spLocks noChangeShapeType="1"/>
            </p:cNvSpPr>
            <p:nvPr/>
          </p:nvSpPr>
          <p:spPr bwMode="auto">
            <a:xfrm>
              <a:off x="2125" y="2703"/>
              <a:ext cx="54" cy="36"/>
            </a:xfrm>
            <a:prstGeom prst="line">
              <a:avLst/>
            </a:prstGeom>
            <a:noFill/>
            <a:ln w="38100">
              <a:solidFill>
                <a:srgbClr val="FFFF99"/>
              </a:solidFill>
              <a:round/>
              <a:headEnd/>
              <a:tailEnd/>
            </a:ln>
            <a:effectLst/>
          </p:spPr>
          <p:txBody>
            <a:bodyPr/>
            <a:lstStyle/>
            <a:p>
              <a:endParaRPr lang="en-US"/>
            </a:p>
          </p:txBody>
        </p:sp>
        <p:sp>
          <p:nvSpPr>
            <p:cNvPr id="297679" name="Line 719"/>
            <p:cNvSpPr>
              <a:spLocks noChangeShapeType="1"/>
            </p:cNvSpPr>
            <p:nvPr/>
          </p:nvSpPr>
          <p:spPr bwMode="auto">
            <a:xfrm>
              <a:off x="2179" y="2739"/>
              <a:ext cx="48" cy="36"/>
            </a:xfrm>
            <a:prstGeom prst="line">
              <a:avLst/>
            </a:prstGeom>
            <a:noFill/>
            <a:ln w="38100">
              <a:solidFill>
                <a:srgbClr val="FFFF99"/>
              </a:solidFill>
              <a:round/>
              <a:headEnd/>
              <a:tailEnd/>
            </a:ln>
            <a:effectLst/>
          </p:spPr>
          <p:txBody>
            <a:bodyPr/>
            <a:lstStyle/>
            <a:p>
              <a:endParaRPr lang="en-US"/>
            </a:p>
          </p:txBody>
        </p:sp>
        <p:sp>
          <p:nvSpPr>
            <p:cNvPr id="297680" name="Line 720"/>
            <p:cNvSpPr>
              <a:spLocks noChangeShapeType="1"/>
            </p:cNvSpPr>
            <p:nvPr/>
          </p:nvSpPr>
          <p:spPr bwMode="auto">
            <a:xfrm>
              <a:off x="2227" y="2775"/>
              <a:ext cx="54" cy="36"/>
            </a:xfrm>
            <a:prstGeom prst="line">
              <a:avLst/>
            </a:prstGeom>
            <a:noFill/>
            <a:ln w="38100">
              <a:solidFill>
                <a:srgbClr val="FFFF99"/>
              </a:solidFill>
              <a:round/>
              <a:headEnd/>
              <a:tailEnd/>
            </a:ln>
            <a:effectLst/>
          </p:spPr>
          <p:txBody>
            <a:bodyPr/>
            <a:lstStyle/>
            <a:p>
              <a:endParaRPr lang="en-US"/>
            </a:p>
          </p:txBody>
        </p:sp>
        <p:sp>
          <p:nvSpPr>
            <p:cNvPr id="297681" name="Line 721"/>
            <p:cNvSpPr>
              <a:spLocks noChangeShapeType="1"/>
            </p:cNvSpPr>
            <p:nvPr/>
          </p:nvSpPr>
          <p:spPr bwMode="auto">
            <a:xfrm>
              <a:off x="2281" y="2811"/>
              <a:ext cx="54" cy="30"/>
            </a:xfrm>
            <a:prstGeom prst="line">
              <a:avLst/>
            </a:prstGeom>
            <a:noFill/>
            <a:ln w="38100">
              <a:solidFill>
                <a:srgbClr val="FFFF99"/>
              </a:solidFill>
              <a:round/>
              <a:headEnd/>
              <a:tailEnd/>
            </a:ln>
            <a:effectLst/>
          </p:spPr>
          <p:txBody>
            <a:bodyPr/>
            <a:lstStyle/>
            <a:p>
              <a:endParaRPr lang="en-US"/>
            </a:p>
          </p:txBody>
        </p:sp>
        <p:sp>
          <p:nvSpPr>
            <p:cNvPr id="297682" name="Line 722"/>
            <p:cNvSpPr>
              <a:spLocks noChangeShapeType="1"/>
            </p:cNvSpPr>
            <p:nvPr/>
          </p:nvSpPr>
          <p:spPr bwMode="auto">
            <a:xfrm>
              <a:off x="2335" y="2841"/>
              <a:ext cx="54" cy="24"/>
            </a:xfrm>
            <a:prstGeom prst="line">
              <a:avLst/>
            </a:prstGeom>
            <a:noFill/>
            <a:ln w="38100">
              <a:solidFill>
                <a:srgbClr val="FFFF99"/>
              </a:solidFill>
              <a:round/>
              <a:headEnd/>
              <a:tailEnd/>
            </a:ln>
            <a:effectLst/>
          </p:spPr>
          <p:txBody>
            <a:bodyPr/>
            <a:lstStyle/>
            <a:p>
              <a:endParaRPr lang="en-US"/>
            </a:p>
          </p:txBody>
        </p:sp>
        <p:sp>
          <p:nvSpPr>
            <p:cNvPr id="297683" name="Freeform 723"/>
            <p:cNvSpPr>
              <a:spLocks/>
            </p:cNvSpPr>
            <p:nvPr/>
          </p:nvSpPr>
          <p:spPr bwMode="auto">
            <a:xfrm>
              <a:off x="2389" y="2865"/>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FFFF99"/>
              </a:solidFill>
              <a:prstDash val="solid"/>
              <a:round/>
              <a:headEnd/>
              <a:tailEnd/>
            </a:ln>
            <a:effectLst/>
          </p:spPr>
          <p:txBody>
            <a:bodyPr/>
            <a:lstStyle/>
            <a:p>
              <a:endParaRPr lang="en-US"/>
            </a:p>
          </p:txBody>
        </p:sp>
        <p:sp>
          <p:nvSpPr>
            <p:cNvPr id="297684" name="Freeform 724"/>
            <p:cNvSpPr>
              <a:spLocks/>
            </p:cNvSpPr>
            <p:nvPr/>
          </p:nvSpPr>
          <p:spPr bwMode="auto">
            <a:xfrm>
              <a:off x="2443" y="2895"/>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FFFF99"/>
              </a:solidFill>
              <a:prstDash val="solid"/>
              <a:round/>
              <a:headEnd/>
              <a:tailEnd/>
            </a:ln>
            <a:effectLst/>
          </p:spPr>
          <p:txBody>
            <a:bodyPr/>
            <a:lstStyle/>
            <a:p>
              <a:endParaRPr lang="en-US"/>
            </a:p>
          </p:txBody>
        </p:sp>
        <p:sp>
          <p:nvSpPr>
            <p:cNvPr id="297685" name="Freeform 725"/>
            <p:cNvSpPr>
              <a:spLocks/>
            </p:cNvSpPr>
            <p:nvPr/>
          </p:nvSpPr>
          <p:spPr bwMode="auto">
            <a:xfrm>
              <a:off x="2497" y="2913"/>
              <a:ext cx="54" cy="24"/>
            </a:xfrm>
            <a:custGeom>
              <a:avLst/>
              <a:gdLst/>
              <a:ahLst/>
              <a:cxnLst>
                <a:cxn ang="0">
                  <a:pos x="0" y="0"/>
                </a:cxn>
                <a:cxn ang="0">
                  <a:pos x="30" y="12"/>
                </a:cxn>
                <a:cxn ang="0">
                  <a:pos x="54" y="24"/>
                </a:cxn>
              </a:cxnLst>
              <a:rect l="0" t="0" r="r" b="b"/>
              <a:pathLst>
                <a:path w="54" h="24">
                  <a:moveTo>
                    <a:pt x="0" y="0"/>
                  </a:moveTo>
                  <a:lnTo>
                    <a:pt x="30" y="12"/>
                  </a:lnTo>
                  <a:lnTo>
                    <a:pt x="54" y="24"/>
                  </a:lnTo>
                </a:path>
              </a:pathLst>
            </a:custGeom>
            <a:noFill/>
            <a:ln w="38100" cmpd="sng">
              <a:solidFill>
                <a:srgbClr val="FFFF99"/>
              </a:solidFill>
              <a:prstDash val="solid"/>
              <a:round/>
              <a:headEnd/>
              <a:tailEnd/>
            </a:ln>
            <a:effectLst/>
          </p:spPr>
          <p:txBody>
            <a:bodyPr/>
            <a:lstStyle/>
            <a:p>
              <a:endParaRPr lang="en-US"/>
            </a:p>
          </p:txBody>
        </p:sp>
        <p:sp>
          <p:nvSpPr>
            <p:cNvPr id="297686" name="Line 726"/>
            <p:cNvSpPr>
              <a:spLocks noChangeShapeType="1"/>
            </p:cNvSpPr>
            <p:nvPr/>
          </p:nvSpPr>
          <p:spPr bwMode="auto">
            <a:xfrm>
              <a:off x="2551" y="2937"/>
              <a:ext cx="48" cy="18"/>
            </a:xfrm>
            <a:prstGeom prst="line">
              <a:avLst/>
            </a:prstGeom>
            <a:noFill/>
            <a:ln w="38100">
              <a:solidFill>
                <a:srgbClr val="FFFF99"/>
              </a:solidFill>
              <a:round/>
              <a:headEnd/>
              <a:tailEnd/>
            </a:ln>
            <a:effectLst/>
          </p:spPr>
          <p:txBody>
            <a:bodyPr/>
            <a:lstStyle/>
            <a:p>
              <a:endParaRPr lang="en-US"/>
            </a:p>
          </p:txBody>
        </p:sp>
        <p:sp>
          <p:nvSpPr>
            <p:cNvPr id="297687" name="Line 727"/>
            <p:cNvSpPr>
              <a:spLocks noChangeShapeType="1"/>
            </p:cNvSpPr>
            <p:nvPr/>
          </p:nvSpPr>
          <p:spPr bwMode="auto">
            <a:xfrm>
              <a:off x="2599" y="2955"/>
              <a:ext cx="54" cy="18"/>
            </a:xfrm>
            <a:prstGeom prst="line">
              <a:avLst/>
            </a:prstGeom>
            <a:noFill/>
            <a:ln w="38100">
              <a:solidFill>
                <a:srgbClr val="FFFF99"/>
              </a:solidFill>
              <a:round/>
              <a:headEnd/>
              <a:tailEnd/>
            </a:ln>
            <a:effectLst/>
          </p:spPr>
          <p:txBody>
            <a:bodyPr/>
            <a:lstStyle/>
            <a:p>
              <a:endParaRPr lang="en-US"/>
            </a:p>
          </p:txBody>
        </p:sp>
        <p:sp>
          <p:nvSpPr>
            <p:cNvPr id="297688" name="Line 728"/>
            <p:cNvSpPr>
              <a:spLocks noChangeShapeType="1"/>
            </p:cNvSpPr>
            <p:nvPr/>
          </p:nvSpPr>
          <p:spPr bwMode="auto">
            <a:xfrm>
              <a:off x="2653" y="2973"/>
              <a:ext cx="54" cy="18"/>
            </a:xfrm>
            <a:prstGeom prst="line">
              <a:avLst/>
            </a:prstGeom>
            <a:noFill/>
            <a:ln w="38100">
              <a:solidFill>
                <a:srgbClr val="FFFF99"/>
              </a:solidFill>
              <a:round/>
              <a:headEnd/>
              <a:tailEnd/>
            </a:ln>
            <a:effectLst/>
          </p:spPr>
          <p:txBody>
            <a:bodyPr/>
            <a:lstStyle/>
            <a:p>
              <a:endParaRPr lang="en-US"/>
            </a:p>
          </p:txBody>
        </p:sp>
        <p:sp>
          <p:nvSpPr>
            <p:cNvPr id="297689" name="Line 729"/>
            <p:cNvSpPr>
              <a:spLocks noChangeShapeType="1"/>
            </p:cNvSpPr>
            <p:nvPr/>
          </p:nvSpPr>
          <p:spPr bwMode="auto">
            <a:xfrm>
              <a:off x="2707" y="2991"/>
              <a:ext cx="54" cy="12"/>
            </a:xfrm>
            <a:prstGeom prst="line">
              <a:avLst/>
            </a:prstGeom>
            <a:noFill/>
            <a:ln w="38100">
              <a:solidFill>
                <a:srgbClr val="FFFF99"/>
              </a:solidFill>
              <a:round/>
              <a:headEnd/>
              <a:tailEnd/>
            </a:ln>
            <a:effectLst/>
          </p:spPr>
          <p:txBody>
            <a:bodyPr/>
            <a:lstStyle/>
            <a:p>
              <a:endParaRPr lang="en-US"/>
            </a:p>
          </p:txBody>
        </p:sp>
        <p:sp>
          <p:nvSpPr>
            <p:cNvPr id="297690" name="Line 730"/>
            <p:cNvSpPr>
              <a:spLocks noChangeShapeType="1"/>
            </p:cNvSpPr>
            <p:nvPr/>
          </p:nvSpPr>
          <p:spPr bwMode="auto">
            <a:xfrm>
              <a:off x="2761" y="3003"/>
              <a:ext cx="54" cy="12"/>
            </a:xfrm>
            <a:prstGeom prst="line">
              <a:avLst/>
            </a:prstGeom>
            <a:noFill/>
            <a:ln w="38100">
              <a:solidFill>
                <a:srgbClr val="FFFF99"/>
              </a:solidFill>
              <a:round/>
              <a:headEnd/>
              <a:tailEnd/>
            </a:ln>
            <a:effectLst/>
          </p:spPr>
          <p:txBody>
            <a:bodyPr/>
            <a:lstStyle/>
            <a:p>
              <a:endParaRPr lang="en-US"/>
            </a:p>
          </p:txBody>
        </p:sp>
        <p:sp>
          <p:nvSpPr>
            <p:cNvPr id="297691" name="Line 731"/>
            <p:cNvSpPr>
              <a:spLocks noChangeShapeType="1"/>
            </p:cNvSpPr>
            <p:nvPr/>
          </p:nvSpPr>
          <p:spPr bwMode="auto">
            <a:xfrm>
              <a:off x="2815" y="3015"/>
              <a:ext cx="54" cy="6"/>
            </a:xfrm>
            <a:prstGeom prst="line">
              <a:avLst/>
            </a:prstGeom>
            <a:noFill/>
            <a:ln w="38100">
              <a:solidFill>
                <a:srgbClr val="FFFF99"/>
              </a:solidFill>
              <a:round/>
              <a:headEnd/>
              <a:tailEnd/>
            </a:ln>
            <a:effectLst/>
          </p:spPr>
          <p:txBody>
            <a:bodyPr/>
            <a:lstStyle/>
            <a:p>
              <a:endParaRPr lang="en-US"/>
            </a:p>
          </p:txBody>
        </p:sp>
        <p:sp>
          <p:nvSpPr>
            <p:cNvPr id="297692" name="Line 732"/>
            <p:cNvSpPr>
              <a:spLocks noChangeShapeType="1"/>
            </p:cNvSpPr>
            <p:nvPr/>
          </p:nvSpPr>
          <p:spPr bwMode="auto">
            <a:xfrm>
              <a:off x="2869" y="3021"/>
              <a:ext cx="55" cy="12"/>
            </a:xfrm>
            <a:prstGeom prst="line">
              <a:avLst/>
            </a:prstGeom>
            <a:noFill/>
            <a:ln w="38100">
              <a:solidFill>
                <a:srgbClr val="FFFF99"/>
              </a:solidFill>
              <a:round/>
              <a:headEnd/>
              <a:tailEnd/>
            </a:ln>
            <a:effectLst/>
          </p:spPr>
          <p:txBody>
            <a:bodyPr/>
            <a:lstStyle/>
            <a:p>
              <a:endParaRPr lang="en-US"/>
            </a:p>
          </p:txBody>
        </p:sp>
        <p:sp>
          <p:nvSpPr>
            <p:cNvPr id="297693" name="Line 733"/>
            <p:cNvSpPr>
              <a:spLocks noChangeShapeType="1"/>
            </p:cNvSpPr>
            <p:nvPr/>
          </p:nvSpPr>
          <p:spPr bwMode="auto">
            <a:xfrm>
              <a:off x="2924" y="3033"/>
              <a:ext cx="48" cy="6"/>
            </a:xfrm>
            <a:prstGeom prst="line">
              <a:avLst/>
            </a:prstGeom>
            <a:noFill/>
            <a:ln w="38100">
              <a:solidFill>
                <a:srgbClr val="FFFF99"/>
              </a:solidFill>
              <a:round/>
              <a:headEnd/>
              <a:tailEnd/>
            </a:ln>
            <a:effectLst/>
          </p:spPr>
          <p:txBody>
            <a:bodyPr/>
            <a:lstStyle/>
            <a:p>
              <a:endParaRPr lang="en-US"/>
            </a:p>
          </p:txBody>
        </p:sp>
        <p:sp>
          <p:nvSpPr>
            <p:cNvPr id="297694" name="Line 734"/>
            <p:cNvSpPr>
              <a:spLocks noChangeShapeType="1"/>
            </p:cNvSpPr>
            <p:nvPr/>
          </p:nvSpPr>
          <p:spPr bwMode="auto">
            <a:xfrm>
              <a:off x="2972" y="3039"/>
              <a:ext cx="54" cy="6"/>
            </a:xfrm>
            <a:prstGeom prst="line">
              <a:avLst/>
            </a:prstGeom>
            <a:noFill/>
            <a:ln w="38100">
              <a:solidFill>
                <a:srgbClr val="FFFF99"/>
              </a:solidFill>
              <a:round/>
              <a:headEnd/>
              <a:tailEnd/>
            </a:ln>
            <a:effectLst/>
          </p:spPr>
          <p:txBody>
            <a:bodyPr/>
            <a:lstStyle/>
            <a:p>
              <a:endParaRPr lang="en-US"/>
            </a:p>
          </p:txBody>
        </p:sp>
        <p:sp>
          <p:nvSpPr>
            <p:cNvPr id="297695" name="Line 735"/>
            <p:cNvSpPr>
              <a:spLocks noChangeShapeType="1"/>
            </p:cNvSpPr>
            <p:nvPr/>
          </p:nvSpPr>
          <p:spPr bwMode="auto">
            <a:xfrm>
              <a:off x="3026" y="3045"/>
              <a:ext cx="54" cy="6"/>
            </a:xfrm>
            <a:prstGeom prst="line">
              <a:avLst/>
            </a:prstGeom>
            <a:noFill/>
            <a:ln w="38100">
              <a:solidFill>
                <a:srgbClr val="FFFF99"/>
              </a:solidFill>
              <a:round/>
              <a:headEnd/>
              <a:tailEnd/>
            </a:ln>
            <a:effectLst/>
          </p:spPr>
          <p:txBody>
            <a:bodyPr/>
            <a:lstStyle/>
            <a:p>
              <a:endParaRPr lang="en-US"/>
            </a:p>
          </p:txBody>
        </p:sp>
        <p:sp>
          <p:nvSpPr>
            <p:cNvPr id="297696" name="Line 736"/>
            <p:cNvSpPr>
              <a:spLocks noChangeShapeType="1"/>
            </p:cNvSpPr>
            <p:nvPr/>
          </p:nvSpPr>
          <p:spPr bwMode="auto">
            <a:xfrm>
              <a:off x="3080" y="3051"/>
              <a:ext cx="54" cy="6"/>
            </a:xfrm>
            <a:prstGeom prst="line">
              <a:avLst/>
            </a:prstGeom>
            <a:noFill/>
            <a:ln w="38100">
              <a:solidFill>
                <a:srgbClr val="FFFF99"/>
              </a:solidFill>
              <a:round/>
              <a:headEnd/>
              <a:tailEnd/>
            </a:ln>
            <a:effectLst/>
          </p:spPr>
          <p:txBody>
            <a:bodyPr/>
            <a:lstStyle/>
            <a:p>
              <a:endParaRPr lang="en-US"/>
            </a:p>
          </p:txBody>
        </p:sp>
        <p:sp>
          <p:nvSpPr>
            <p:cNvPr id="297697" name="Line 737"/>
            <p:cNvSpPr>
              <a:spLocks noChangeShapeType="1"/>
            </p:cNvSpPr>
            <p:nvPr/>
          </p:nvSpPr>
          <p:spPr bwMode="auto">
            <a:xfrm>
              <a:off x="3134" y="3057"/>
              <a:ext cx="54" cy="6"/>
            </a:xfrm>
            <a:prstGeom prst="line">
              <a:avLst/>
            </a:prstGeom>
            <a:noFill/>
            <a:ln w="38100">
              <a:solidFill>
                <a:srgbClr val="FFFF99"/>
              </a:solidFill>
              <a:round/>
              <a:headEnd/>
              <a:tailEnd/>
            </a:ln>
            <a:effectLst/>
          </p:spPr>
          <p:txBody>
            <a:bodyPr/>
            <a:lstStyle/>
            <a:p>
              <a:endParaRPr lang="en-US"/>
            </a:p>
          </p:txBody>
        </p:sp>
        <p:sp>
          <p:nvSpPr>
            <p:cNvPr id="297698" name="Line 738"/>
            <p:cNvSpPr>
              <a:spLocks noChangeShapeType="1"/>
            </p:cNvSpPr>
            <p:nvPr/>
          </p:nvSpPr>
          <p:spPr bwMode="auto">
            <a:xfrm>
              <a:off x="3188" y="3063"/>
              <a:ext cx="54" cy="6"/>
            </a:xfrm>
            <a:prstGeom prst="line">
              <a:avLst/>
            </a:prstGeom>
            <a:noFill/>
            <a:ln w="38100">
              <a:solidFill>
                <a:srgbClr val="FFFF99"/>
              </a:solidFill>
              <a:round/>
              <a:headEnd/>
              <a:tailEnd/>
            </a:ln>
            <a:effectLst/>
          </p:spPr>
          <p:txBody>
            <a:bodyPr/>
            <a:lstStyle/>
            <a:p>
              <a:endParaRPr lang="en-US"/>
            </a:p>
          </p:txBody>
        </p:sp>
        <p:sp>
          <p:nvSpPr>
            <p:cNvPr id="297699" name="Line 739"/>
            <p:cNvSpPr>
              <a:spLocks noChangeShapeType="1"/>
            </p:cNvSpPr>
            <p:nvPr/>
          </p:nvSpPr>
          <p:spPr bwMode="auto">
            <a:xfrm>
              <a:off x="3242" y="3069"/>
              <a:ext cx="48" cy="1"/>
            </a:xfrm>
            <a:prstGeom prst="line">
              <a:avLst/>
            </a:prstGeom>
            <a:noFill/>
            <a:ln w="38100">
              <a:solidFill>
                <a:srgbClr val="FFFF99"/>
              </a:solidFill>
              <a:round/>
              <a:headEnd/>
              <a:tailEnd/>
            </a:ln>
            <a:effectLst/>
          </p:spPr>
          <p:txBody>
            <a:bodyPr/>
            <a:lstStyle/>
            <a:p>
              <a:endParaRPr lang="en-US"/>
            </a:p>
          </p:txBody>
        </p:sp>
        <p:sp>
          <p:nvSpPr>
            <p:cNvPr id="297700" name="Freeform 740"/>
            <p:cNvSpPr>
              <a:spLocks/>
            </p:cNvSpPr>
            <p:nvPr/>
          </p:nvSpPr>
          <p:spPr bwMode="auto">
            <a:xfrm>
              <a:off x="3290" y="306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1" name="Line 741"/>
            <p:cNvSpPr>
              <a:spLocks noChangeShapeType="1"/>
            </p:cNvSpPr>
            <p:nvPr/>
          </p:nvSpPr>
          <p:spPr bwMode="auto">
            <a:xfrm>
              <a:off x="3344" y="3075"/>
              <a:ext cx="54" cy="1"/>
            </a:xfrm>
            <a:prstGeom prst="line">
              <a:avLst/>
            </a:prstGeom>
            <a:noFill/>
            <a:ln w="38100">
              <a:solidFill>
                <a:srgbClr val="FFFF99"/>
              </a:solidFill>
              <a:round/>
              <a:headEnd/>
              <a:tailEnd/>
            </a:ln>
            <a:effectLst/>
          </p:spPr>
          <p:txBody>
            <a:bodyPr/>
            <a:lstStyle/>
            <a:p>
              <a:endParaRPr lang="en-US"/>
            </a:p>
          </p:txBody>
        </p:sp>
        <p:sp>
          <p:nvSpPr>
            <p:cNvPr id="297702" name="Line 742"/>
            <p:cNvSpPr>
              <a:spLocks noChangeShapeType="1"/>
            </p:cNvSpPr>
            <p:nvPr/>
          </p:nvSpPr>
          <p:spPr bwMode="auto">
            <a:xfrm>
              <a:off x="3398" y="3075"/>
              <a:ext cx="54" cy="1"/>
            </a:xfrm>
            <a:prstGeom prst="line">
              <a:avLst/>
            </a:prstGeom>
            <a:noFill/>
            <a:ln w="38100">
              <a:solidFill>
                <a:srgbClr val="FFFF99"/>
              </a:solidFill>
              <a:round/>
              <a:headEnd/>
              <a:tailEnd/>
            </a:ln>
            <a:effectLst/>
          </p:spPr>
          <p:txBody>
            <a:bodyPr/>
            <a:lstStyle/>
            <a:p>
              <a:endParaRPr lang="en-US"/>
            </a:p>
          </p:txBody>
        </p:sp>
        <p:sp>
          <p:nvSpPr>
            <p:cNvPr id="297703" name="Freeform 743"/>
            <p:cNvSpPr>
              <a:spLocks/>
            </p:cNvSpPr>
            <p:nvPr/>
          </p:nvSpPr>
          <p:spPr bwMode="auto">
            <a:xfrm>
              <a:off x="3452" y="307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4" name="Line 744"/>
            <p:cNvSpPr>
              <a:spLocks noChangeShapeType="1"/>
            </p:cNvSpPr>
            <p:nvPr/>
          </p:nvSpPr>
          <p:spPr bwMode="auto">
            <a:xfrm>
              <a:off x="3506" y="3081"/>
              <a:ext cx="54" cy="1"/>
            </a:xfrm>
            <a:prstGeom prst="line">
              <a:avLst/>
            </a:prstGeom>
            <a:noFill/>
            <a:ln w="38100">
              <a:solidFill>
                <a:srgbClr val="FFFF99"/>
              </a:solidFill>
              <a:round/>
              <a:headEnd/>
              <a:tailEnd/>
            </a:ln>
            <a:effectLst/>
          </p:spPr>
          <p:txBody>
            <a:bodyPr/>
            <a:lstStyle/>
            <a:p>
              <a:endParaRPr lang="en-US"/>
            </a:p>
          </p:txBody>
        </p:sp>
        <p:sp>
          <p:nvSpPr>
            <p:cNvPr id="297705" name="Line 745"/>
            <p:cNvSpPr>
              <a:spLocks noChangeShapeType="1"/>
            </p:cNvSpPr>
            <p:nvPr/>
          </p:nvSpPr>
          <p:spPr bwMode="auto">
            <a:xfrm>
              <a:off x="3560" y="3081"/>
              <a:ext cx="54" cy="1"/>
            </a:xfrm>
            <a:prstGeom prst="line">
              <a:avLst/>
            </a:prstGeom>
            <a:noFill/>
            <a:ln w="38100">
              <a:solidFill>
                <a:srgbClr val="FFFF99"/>
              </a:solidFill>
              <a:round/>
              <a:headEnd/>
              <a:tailEnd/>
            </a:ln>
            <a:effectLst/>
          </p:spPr>
          <p:txBody>
            <a:bodyPr/>
            <a:lstStyle/>
            <a:p>
              <a:endParaRPr lang="en-US"/>
            </a:p>
          </p:txBody>
        </p:sp>
        <p:sp>
          <p:nvSpPr>
            <p:cNvPr id="297706" name="Line 746"/>
            <p:cNvSpPr>
              <a:spLocks noChangeShapeType="1"/>
            </p:cNvSpPr>
            <p:nvPr/>
          </p:nvSpPr>
          <p:spPr bwMode="auto">
            <a:xfrm>
              <a:off x="3614" y="3081"/>
              <a:ext cx="48" cy="1"/>
            </a:xfrm>
            <a:prstGeom prst="line">
              <a:avLst/>
            </a:prstGeom>
            <a:noFill/>
            <a:ln w="38100">
              <a:solidFill>
                <a:srgbClr val="FFFF99"/>
              </a:solidFill>
              <a:round/>
              <a:headEnd/>
              <a:tailEnd/>
            </a:ln>
            <a:effectLst/>
          </p:spPr>
          <p:txBody>
            <a:bodyPr/>
            <a:lstStyle/>
            <a:p>
              <a:endParaRPr lang="en-US"/>
            </a:p>
          </p:txBody>
        </p:sp>
        <p:sp>
          <p:nvSpPr>
            <p:cNvPr id="297707" name="Line 747"/>
            <p:cNvSpPr>
              <a:spLocks noChangeShapeType="1"/>
            </p:cNvSpPr>
            <p:nvPr/>
          </p:nvSpPr>
          <p:spPr bwMode="auto">
            <a:xfrm>
              <a:off x="3662" y="3081"/>
              <a:ext cx="54" cy="1"/>
            </a:xfrm>
            <a:prstGeom prst="line">
              <a:avLst/>
            </a:prstGeom>
            <a:noFill/>
            <a:ln w="38100">
              <a:solidFill>
                <a:srgbClr val="FFFF99"/>
              </a:solidFill>
              <a:round/>
              <a:headEnd/>
              <a:tailEnd/>
            </a:ln>
            <a:effectLst/>
          </p:spPr>
          <p:txBody>
            <a:bodyPr/>
            <a:lstStyle/>
            <a:p>
              <a:endParaRPr lang="en-US"/>
            </a:p>
          </p:txBody>
        </p:sp>
        <p:sp>
          <p:nvSpPr>
            <p:cNvPr id="297708" name="Freeform 748"/>
            <p:cNvSpPr>
              <a:spLocks/>
            </p:cNvSpPr>
            <p:nvPr/>
          </p:nvSpPr>
          <p:spPr bwMode="auto">
            <a:xfrm>
              <a:off x="3716" y="308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9" name="Line 749"/>
            <p:cNvSpPr>
              <a:spLocks noChangeShapeType="1"/>
            </p:cNvSpPr>
            <p:nvPr/>
          </p:nvSpPr>
          <p:spPr bwMode="auto">
            <a:xfrm>
              <a:off x="3770" y="3087"/>
              <a:ext cx="54" cy="1"/>
            </a:xfrm>
            <a:prstGeom prst="line">
              <a:avLst/>
            </a:prstGeom>
            <a:noFill/>
            <a:ln w="38100">
              <a:solidFill>
                <a:srgbClr val="FFFF99"/>
              </a:solidFill>
              <a:round/>
              <a:headEnd/>
              <a:tailEnd/>
            </a:ln>
            <a:effectLst/>
          </p:spPr>
          <p:txBody>
            <a:bodyPr/>
            <a:lstStyle/>
            <a:p>
              <a:endParaRPr lang="en-US"/>
            </a:p>
          </p:txBody>
        </p:sp>
        <p:sp>
          <p:nvSpPr>
            <p:cNvPr id="297710" name="Line 750"/>
            <p:cNvSpPr>
              <a:spLocks noChangeShapeType="1"/>
            </p:cNvSpPr>
            <p:nvPr/>
          </p:nvSpPr>
          <p:spPr bwMode="auto">
            <a:xfrm>
              <a:off x="3824" y="3087"/>
              <a:ext cx="54" cy="1"/>
            </a:xfrm>
            <a:prstGeom prst="line">
              <a:avLst/>
            </a:prstGeom>
            <a:noFill/>
            <a:ln w="38100">
              <a:solidFill>
                <a:srgbClr val="FFFF99"/>
              </a:solidFill>
              <a:round/>
              <a:headEnd/>
              <a:tailEnd/>
            </a:ln>
            <a:effectLst/>
          </p:spPr>
          <p:txBody>
            <a:bodyPr/>
            <a:lstStyle/>
            <a:p>
              <a:endParaRPr lang="en-US"/>
            </a:p>
          </p:txBody>
        </p:sp>
        <p:sp>
          <p:nvSpPr>
            <p:cNvPr id="297711" name="Line 751"/>
            <p:cNvSpPr>
              <a:spLocks noChangeShapeType="1"/>
            </p:cNvSpPr>
            <p:nvPr/>
          </p:nvSpPr>
          <p:spPr bwMode="auto">
            <a:xfrm>
              <a:off x="3878" y="3087"/>
              <a:ext cx="54" cy="1"/>
            </a:xfrm>
            <a:prstGeom prst="line">
              <a:avLst/>
            </a:prstGeom>
            <a:noFill/>
            <a:ln w="38100">
              <a:solidFill>
                <a:srgbClr val="FFFF99"/>
              </a:solidFill>
              <a:round/>
              <a:headEnd/>
              <a:tailEnd/>
            </a:ln>
            <a:effectLst/>
          </p:spPr>
          <p:txBody>
            <a:bodyPr/>
            <a:lstStyle/>
            <a:p>
              <a:endParaRPr lang="en-US"/>
            </a:p>
          </p:txBody>
        </p:sp>
        <p:sp>
          <p:nvSpPr>
            <p:cNvPr id="297712" name="Line 752"/>
            <p:cNvSpPr>
              <a:spLocks noChangeShapeType="1"/>
            </p:cNvSpPr>
            <p:nvPr/>
          </p:nvSpPr>
          <p:spPr bwMode="auto">
            <a:xfrm>
              <a:off x="3932" y="3087"/>
              <a:ext cx="54" cy="1"/>
            </a:xfrm>
            <a:prstGeom prst="line">
              <a:avLst/>
            </a:prstGeom>
            <a:noFill/>
            <a:ln w="38100">
              <a:solidFill>
                <a:srgbClr val="FFFF99"/>
              </a:solidFill>
              <a:round/>
              <a:headEnd/>
              <a:tailEnd/>
            </a:ln>
            <a:effectLst/>
          </p:spPr>
          <p:txBody>
            <a:bodyPr/>
            <a:lstStyle/>
            <a:p>
              <a:endParaRPr lang="en-US"/>
            </a:p>
          </p:txBody>
        </p:sp>
        <p:sp>
          <p:nvSpPr>
            <p:cNvPr id="297713" name="Line 753"/>
            <p:cNvSpPr>
              <a:spLocks noChangeShapeType="1"/>
            </p:cNvSpPr>
            <p:nvPr/>
          </p:nvSpPr>
          <p:spPr bwMode="auto">
            <a:xfrm>
              <a:off x="3986" y="3087"/>
              <a:ext cx="48" cy="1"/>
            </a:xfrm>
            <a:prstGeom prst="line">
              <a:avLst/>
            </a:prstGeom>
            <a:noFill/>
            <a:ln w="38100">
              <a:solidFill>
                <a:srgbClr val="FFFF99"/>
              </a:solidFill>
              <a:round/>
              <a:headEnd/>
              <a:tailEnd/>
            </a:ln>
            <a:effectLst/>
          </p:spPr>
          <p:txBody>
            <a:bodyPr/>
            <a:lstStyle/>
            <a:p>
              <a:endParaRPr lang="en-US"/>
            </a:p>
          </p:txBody>
        </p:sp>
        <p:sp>
          <p:nvSpPr>
            <p:cNvPr id="297714" name="Line 754"/>
            <p:cNvSpPr>
              <a:spLocks noChangeShapeType="1"/>
            </p:cNvSpPr>
            <p:nvPr/>
          </p:nvSpPr>
          <p:spPr bwMode="auto">
            <a:xfrm>
              <a:off x="4034" y="3087"/>
              <a:ext cx="54" cy="1"/>
            </a:xfrm>
            <a:prstGeom prst="line">
              <a:avLst/>
            </a:prstGeom>
            <a:noFill/>
            <a:ln w="38100">
              <a:solidFill>
                <a:srgbClr val="FFFF99"/>
              </a:solidFill>
              <a:round/>
              <a:headEnd/>
              <a:tailEnd/>
            </a:ln>
            <a:effectLst/>
          </p:spPr>
          <p:txBody>
            <a:bodyPr/>
            <a:lstStyle/>
            <a:p>
              <a:endParaRPr lang="en-US"/>
            </a:p>
          </p:txBody>
        </p:sp>
        <p:sp>
          <p:nvSpPr>
            <p:cNvPr id="297715" name="Line 755"/>
            <p:cNvSpPr>
              <a:spLocks noChangeShapeType="1"/>
            </p:cNvSpPr>
            <p:nvPr/>
          </p:nvSpPr>
          <p:spPr bwMode="auto">
            <a:xfrm>
              <a:off x="4088" y="3087"/>
              <a:ext cx="54" cy="1"/>
            </a:xfrm>
            <a:prstGeom prst="line">
              <a:avLst/>
            </a:prstGeom>
            <a:noFill/>
            <a:ln w="38100">
              <a:solidFill>
                <a:srgbClr val="FFFF99"/>
              </a:solidFill>
              <a:round/>
              <a:headEnd/>
              <a:tailEnd/>
            </a:ln>
            <a:effectLst/>
          </p:spPr>
          <p:txBody>
            <a:bodyPr/>
            <a:lstStyle/>
            <a:p>
              <a:endParaRPr lang="en-US"/>
            </a:p>
          </p:txBody>
        </p:sp>
        <p:sp>
          <p:nvSpPr>
            <p:cNvPr id="297716" name="Line 756"/>
            <p:cNvSpPr>
              <a:spLocks noChangeShapeType="1"/>
            </p:cNvSpPr>
            <p:nvPr/>
          </p:nvSpPr>
          <p:spPr bwMode="auto">
            <a:xfrm>
              <a:off x="4142" y="3087"/>
              <a:ext cx="54" cy="1"/>
            </a:xfrm>
            <a:prstGeom prst="line">
              <a:avLst/>
            </a:prstGeom>
            <a:noFill/>
            <a:ln w="38100">
              <a:solidFill>
                <a:srgbClr val="FFFF99"/>
              </a:solidFill>
              <a:round/>
              <a:headEnd/>
              <a:tailEnd/>
            </a:ln>
            <a:effectLst/>
          </p:spPr>
          <p:txBody>
            <a:bodyPr/>
            <a:lstStyle/>
            <a:p>
              <a:endParaRPr lang="en-US"/>
            </a:p>
          </p:txBody>
        </p:sp>
        <p:sp>
          <p:nvSpPr>
            <p:cNvPr id="297717" name="Line 757"/>
            <p:cNvSpPr>
              <a:spLocks noChangeShapeType="1"/>
            </p:cNvSpPr>
            <p:nvPr/>
          </p:nvSpPr>
          <p:spPr bwMode="auto">
            <a:xfrm>
              <a:off x="4196" y="3087"/>
              <a:ext cx="54" cy="1"/>
            </a:xfrm>
            <a:prstGeom prst="line">
              <a:avLst/>
            </a:prstGeom>
            <a:noFill/>
            <a:ln w="38100">
              <a:solidFill>
                <a:srgbClr val="FFFF99"/>
              </a:solidFill>
              <a:round/>
              <a:headEnd/>
              <a:tailEnd/>
            </a:ln>
            <a:effectLst/>
          </p:spPr>
          <p:txBody>
            <a:bodyPr/>
            <a:lstStyle/>
            <a:p>
              <a:endParaRPr lang="en-US"/>
            </a:p>
          </p:txBody>
        </p:sp>
        <p:sp>
          <p:nvSpPr>
            <p:cNvPr id="297718" name="Line 758"/>
            <p:cNvSpPr>
              <a:spLocks noChangeShapeType="1"/>
            </p:cNvSpPr>
            <p:nvPr/>
          </p:nvSpPr>
          <p:spPr bwMode="auto">
            <a:xfrm>
              <a:off x="4250" y="3087"/>
              <a:ext cx="54" cy="1"/>
            </a:xfrm>
            <a:prstGeom prst="line">
              <a:avLst/>
            </a:prstGeom>
            <a:noFill/>
            <a:ln w="38100">
              <a:solidFill>
                <a:srgbClr val="FFFF99"/>
              </a:solidFill>
              <a:round/>
              <a:headEnd/>
              <a:tailEnd/>
            </a:ln>
            <a:effectLst/>
          </p:spPr>
          <p:txBody>
            <a:bodyPr/>
            <a:lstStyle/>
            <a:p>
              <a:endParaRPr lang="en-US"/>
            </a:p>
          </p:txBody>
        </p:sp>
        <p:sp>
          <p:nvSpPr>
            <p:cNvPr id="297719" name="Line 759"/>
            <p:cNvSpPr>
              <a:spLocks noChangeShapeType="1"/>
            </p:cNvSpPr>
            <p:nvPr/>
          </p:nvSpPr>
          <p:spPr bwMode="auto">
            <a:xfrm>
              <a:off x="4304" y="3087"/>
              <a:ext cx="54" cy="1"/>
            </a:xfrm>
            <a:prstGeom prst="line">
              <a:avLst/>
            </a:prstGeom>
            <a:noFill/>
            <a:ln w="38100">
              <a:solidFill>
                <a:srgbClr val="FFFF99"/>
              </a:solidFill>
              <a:round/>
              <a:headEnd/>
              <a:tailEnd/>
            </a:ln>
            <a:effectLst/>
          </p:spPr>
          <p:txBody>
            <a:bodyPr/>
            <a:lstStyle/>
            <a:p>
              <a:endParaRPr lang="en-US"/>
            </a:p>
          </p:txBody>
        </p:sp>
        <p:sp>
          <p:nvSpPr>
            <p:cNvPr id="297720" name="Line 760"/>
            <p:cNvSpPr>
              <a:spLocks noChangeShapeType="1"/>
            </p:cNvSpPr>
            <p:nvPr/>
          </p:nvSpPr>
          <p:spPr bwMode="auto">
            <a:xfrm>
              <a:off x="4358" y="3087"/>
              <a:ext cx="48" cy="1"/>
            </a:xfrm>
            <a:prstGeom prst="line">
              <a:avLst/>
            </a:prstGeom>
            <a:noFill/>
            <a:ln w="38100">
              <a:solidFill>
                <a:srgbClr val="FFFF99"/>
              </a:solidFill>
              <a:round/>
              <a:headEnd/>
              <a:tailEnd/>
            </a:ln>
            <a:effectLst/>
          </p:spPr>
          <p:txBody>
            <a:bodyPr/>
            <a:lstStyle/>
            <a:p>
              <a:endParaRPr lang="en-US"/>
            </a:p>
          </p:txBody>
        </p:sp>
        <p:sp>
          <p:nvSpPr>
            <p:cNvPr id="297721" name="Line 761"/>
            <p:cNvSpPr>
              <a:spLocks noChangeShapeType="1"/>
            </p:cNvSpPr>
            <p:nvPr/>
          </p:nvSpPr>
          <p:spPr bwMode="auto">
            <a:xfrm>
              <a:off x="4406" y="3087"/>
              <a:ext cx="54" cy="1"/>
            </a:xfrm>
            <a:prstGeom prst="line">
              <a:avLst/>
            </a:prstGeom>
            <a:noFill/>
            <a:ln w="38100">
              <a:solidFill>
                <a:srgbClr val="FFFF99"/>
              </a:solidFill>
              <a:round/>
              <a:headEnd/>
              <a:tailEnd/>
            </a:ln>
            <a:effectLst/>
          </p:spPr>
          <p:txBody>
            <a:bodyPr/>
            <a:lstStyle/>
            <a:p>
              <a:endParaRPr lang="en-US"/>
            </a:p>
          </p:txBody>
        </p:sp>
        <p:sp>
          <p:nvSpPr>
            <p:cNvPr id="297722" name="Line 762"/>
            <p:cNvSpPr>
              <a:spLocks noChangeShapeType="1"/>
            </p:cNvSpPr>
            <p:nvPr/>
          </p:nvSpPr>
          <p:spPr bwMode="auto">
            <a:xfrm>
              <a:off x="4460" y="3087"/>
              <a:ext cx="54" cy="1"/>
            </a:xfrm>
            <a:prstGeom prst="line">
              <a:avLst/>
            </a:prstGeom>
            <a:noFill/>
            <a:ln w="38100">
              <a:solidFill>
                <a:srgbClr val="FFFF99"/>
              </a:solidFill>
              <a:round/>
              <a:headEnd/>
              <a:tailEnd/>
            </a:ln>
            <a:effectLst/>
          </p:spPr>
          <p:txBody>
            <a:bodyPr/>
            <a:lstStyle/>
            <a:p>
              <a:endParaRPr lang="en-US"/>
            </a:p>
          </p:txBody>
        </p:sp>
        <p:sp>
          <p:nvSpPr>
            <p:cNvPr id="297723" name="Line 763"/>
            <p:cNvSpPr>
              <a:spLocks noChangeShapeType="1"/>
            </p:cNvSpPr>
            <p:nvPr/>
          </p:nvSpPr>
          <p:spPr bwMode="auto">
            <a:xfrm>
              <a:off x="4514" y="3087"/>
              <a:ext cx="54" cy="1"/>
            </a:xfrm>
            <a:prstGeom prst="line">
              <a:avLst/>
            </a:prstGeom>
            <a:noFill/>
            <a:ln w="38100">
              <a:solidFill>
                <a:srgbClr val="FFFF99"/>
              </a:solidFill>
              <a:round/>
              <a:headEnd/>
              <a:tailEnd/>
            </a:ln>
            <a:effectLst/>
          </p:spPr>
          <p:txBody>
            <a:bodyPr/>
            <a:lstStyle/>
            <a:p>
              <a:endParaRPr lang="en-US"/>
            </a:p>
          </p:txBody>
        </p:sp>
        <p:sp>
          <p:nvSpPr>
            <p:cNvPr id="297724" name="Line 764"/>
            <p:cNvSpPr>
              <a:spLocks noChangeShapeType="1"/>
            </p:cNvSpPr>
            <p:nvPr/>
          </p:nvSpPr>
          <p:spPr bwMode="auto">
            <a:xfrm>
              <a:off x="4568" y="3087"/>
              <a:ext cx="54" cy="1"/>
            </a:xfrm>
            <a:prstGeom prst="line">
              <a:avLst/>
            </a:prstGeom>
            <a:noFill/>
            <a:ln w="38100">
              <a:solidFill>
                <a:srgbClr val="FFFF99"/>
              </a:solidFill>
              <a:round/>
              <a:headEnd/>
              <a:tailEnd/>
            </a:ln>
            <a:effectLst/>
          </p:spPr>
          <p:txBody>
            <a:bodyPr/>
            <a:lstStyle/>
            <a:p>
              <a:endParaRPr lang="en-US"/>
            </a:p>
          </p:txBody>
        </p:sp>
        <p:sp>
          <p:nvSpPr>
            <p:cNvPr id="297725" name="Line 765"/>
            <p:cNvSpPr>
              <a:spLocks noChangeShapeType="1"/>
            </p:cNvSpPr>
            <p:nvPr/>
          </p:nvSpPr>
          <p:spPr bwMode="auto">
            <a:xfrm>
              <a:off x="1537" y="2132"/>
              <a:ext cx="54" cy="66"/>
            </a:xfrm>
            <a:prstGeom prst="line">
              <a:avLst/>
            </a:prstGeom>
            <a:noFill/>
            <a:ln w="38100">
              <a:solidFill>
                <a:srgbClr val="99CCFF"/>
              </a:solidFill>
              <a:round/>
              <a:headEnd/>
              <a:tailEnd/>
            </a:ln>
            <a:effectLst/>
          </p:spPr>
          <p:txBody>
            <a:bodyPr/>
            <a:lstStyle/>
            <a:p>
              <a:endParaRPr lang="en-US"/>
            </a:p>
          </p:txBody>
        </p:sp>
        <p:sp>
          <p:nvSpPr>
            <p:cNvPr id="297726" name="Line 766"/>
            <p:cNvSpPr>
              <a:spLocks noChangeShapeType="1"/>
            </p:cNvSpPr>
            <p:nvPr/>
          </p:nvSpPr>
          <p:spPr bwMode="auto">
            <a:xfrm>
              <a:off x="1591" y="2198"/>
              <a:ext cx="54" cy="60"/>
            </a:xfrm>
            <a:prstGeom prst="line">
              <a:avLst/>
            </a:prstGeom>
            <a:noFill/>
            <a:ln w="38100">
              <a:solidFill>
                <a:srgbClr val="99CCFF"/>
              </a:solidFill>
              <a:round/>
              <a:headEnd/>
              <a:tailEnd/>
            </a:ln>
            <a:effectLst/>
          </p:spPr>
          <p:txBody>
            <a:bodyPr/>
            <a:lstStyle/>
            <a:p>
              <a:endParaRPr lang="en-US"/>
            </a:p>
          </p:txBody>
        </p:sp>
        <p:sp>
          <p:nvSpPr>
            <p:cNvPr id="297727" name="Line 767"/>
            <p:cNvSpPr>
              <a:spLocks noChangeShapeType="1"/>
            </p:cNvSpPr>
            <p:nvPr/>
          </p:nvSpPr>
          <p:spPr bwMode="auto">
            <a:xfrm>
              <a:off x="1645" y="2258"/>
              <a:ext cx="54" cy="60"/>
            </a:xfrm>
            <a:prstGeom prst="line">
              <a:avLst/>
            </a:prstGeom>
            <a:noFill/>
            <a:ln w="38100">
              <a:solidFill>
                <a:srgbClr val="99CCFF"/>
              </a:solidFill>
              <a:round/>
              <a:headEnd/>
              <a:tailEnd/>
            </a:ln>
            <a:effectLst/>
          </p:spPr>
          <p:txBody>
            <a:bodyPr/>
            <a:lstStyle/>
            <a:p>
              <a:endParaRPr lang="en-US"/>
            </a:p>
          </p:txBody>
        </p:sp>
        <p:sp>
          <p:nvSpPr>
            <p:cNvPr id="297728" name="Line 768"/>
            <p:cNvSpPr>
              <a:spLocks noChangeShapeType="1"/>
            </p:cNvSpPr>
            <p:nvPr/>
          </p:nvSpPr>
          <p:spPr bwMode="auto">
            <a:xfrm>
              <a:off x="1699" y="2318"/>
              <a:ext cx="54" cy="60"/>
            </a:xfrm>
            <a:prstGeom prst="line">
              <a:avLst/>
            </a:prstGeom>
            <a:noFill/>
            <a:ln w="38100">
              <a:solidFill>
                <a:srgbClr val="99CCFF"/>
              </a:solidFill>
              <a:round/>
              <a:headEnd/>
              <a:tailEnd/>
            </a:ln>
            <a:effectLst/>
          </p:spPr>
          <p:txBody>
            <a:bodyPr/>
            <a:lstStyle/>
            <a:p>
              <a:endParaRPr lang="en-US"/>
            </a:p>
          </p:txBody>
        </p:sp>
        <p:sp>
          <p:nvSpPr>
            <p:cNvPr id="297729" name="Line 769"/>
            <p:cNvSpPr>
              <a:spLocks noChangeShapeType="1"/>
            </p:cNvSpPr>
            <p:nvPr/>
          </p:nvSpPr>
          <p:spPr bwMode="auto">
            <a:xfrm>
              <a:off x="1753" y="2378"/>
              <a:ext cx="54" cy="54"/>
            </a:xfrm>
            <a:prstGeom prst="line">
              <a:avLst/>
            </a:prstGeom>
            <a:noFill/>
            <a:ln w="38100">
              <a:solidFill>
                <a:srgbClr val="99CCFF"/>
              </a:solidFill>
              <a:round/>
              <a:headEnd/>
              <a:tailEnd/>
            </a:ln>
            <a:effectLst/>
          </p:spPr>
          <p:txBody>
            <a:bodyPr/>
            <a:lstStyle/>
            <a:p>
              <a:endParaRPr lang="en-US"/>
            </a:p>
          </p:txBody>
        </p:sp>
        <p:sp>
          <p:nvSpPr>
            <p:cNvPr id="297730" name="Line 770"/>
            <p:cNvSpPr>
              <a:spLocks noChangeShapeType="1"/>
            </p:cNvSpPr>
            <p:nvPr/>
          </p:nvSpPr>
          <p:spPr bwMode="auto">
            <a:xfrm>
              <a:off x="1807" y="2432"/>
              <a:ext cx="48" cy="54"/>
            </a:xfrm>
            <a:prstGeom prst="line">
              <a:avLst/>
            </a:prstGeom>
            <a:noFill/>
            <a:ln w="38100">
              <a:solidFill>
                <a:srgbClr val="99CCFF"/>
              </a:solidFill>
              <a:round/>
              <a:headEnd/>
              <a:tailEnd/>
            </a:ln>
            <a:effectLst/>
          </p:spPr>
          <p:txBody>
            <a:bodyPr/>
            <a:lstStyle/>
            <a:p>
              <a:endParaRPr lang="en-US"/>
            </a:p>
          </p:txBody>
        </p:sp>
        <p:sp>
          <p:nvSpPr>
            <p:cNvPr id="297731" name="Line 771"/>
            <p:cNvSpPr>
              <a:spLocks noChangeShapeType="1"/>
            </p:cNvSpPr>
            <p:nvPr/>
          </p:nvSpPr>
          <p:spPr bwMode="auto">
            <a:xfrm>
              <a:off x="1855" y="2486"/>
              <a:ext cx="54" cy="54"/>
            </a:xfrm>
            <a:prstGeom prst="line">
              <a:avLst/>
            </a:prstGeom>
            <a:noFill/>
            <a:ln w="38100">
              <a:solidFill>
                <a:srgbClr val="99CCFF"/>
              </a:solidFill>
              <a:round/>
              <a:headEnd/>
              <a:tailEnd/>
            </a:ln>
            <a:effectLst/>
          </p:spPr>
          <p:txBody>
            <a:bodyPr/>
            <a:lstStyle/>
            <a:p>
              <a:endParaRPr lang="en-US"/>
            </a:p>
          </p:txBody>
        </p:sp>
        <p:sp>
          <p:nvSpPr>
            <p:cNvPr id="297732" name="Line 772"/>
            <p:cNvSpPr>
              <a:spLocks noChangeShapeType="1"/>
            </p:cNvSpPr>
            <p:nvPr/>
          </p:nvSpPr>
          <p:spPr bwMode="auto">
            <a:xfrm>
              <a:off x="1909" y="2540"/>
              <a:ext cx="54" cy="48"/>
            </a:xfrm>
            <a:prstGeom prst="line">
              <a:avLst/>
            </a:prstGeom>
            <a:noFill/>
            <a:ln w="38100">
              <a:solidFill>
                <a:srgbClr val="99CCFF"/>
              </a:solidFill>
              <a:round/>
              <a:headEnd/>
              <a:tailEnd/>
            </a:ln>
            <a:effectLst/>
          </p:spPr>
          <p:txBody>
            <a:bodyPr/>
            <a:lstStyle/>
            <a:p>
              <a:endParaRPr lang="en-US"/>
            </a:p>
          </p:txBody>
        </p:sp>
        <p:sp>
          <p:nvSpPr>
            <p:cNvPr id="297733" name="Line 773"/>
            <p:cNvSpPr>
              <a:spLocks noChangeShapeType="1"/>
            </p:cNvSpPr>
            <p:nvPr/>
          </p:nvSpPr>
          <p:spPr bwMode="auto">
            <a:xfrm>
              <a:off x="1963" y="2588"/>
              <a:ext cx="54" cy="48"/>
            </a:xfrm>
            <a:prstGeom prst="line">
              <a:avLst/>
            </a:prstGeom>
            <a:noFill/>
            <a:ln w="38100">
              <a:solidFill>
                <a:srgbClr val="99CCFF"/>
              </a:solidFill>
              <a:round/>
              <a:headEnd/>
              <a:tailEnd/>
            </a:ln>
            <a:effectLst/>
          </p:spPr>
          <p:txBody>
            <a:bodyPr/>
            <a:lstStyle/>
            <a:p>
              <a:endParaRPr lang="en-US"/>
            </a:p>
          </p:txBody>
        </p:sp>
        <p:sp>
          <p:nvSpPr>
            <p:cNvPr id="297734" name="Line 774"/>
            <p:cNvSpPr>
              <a:spLocks noChangeShapeType="1"/>
            </p:cNvSpPr>
            <p:nvPr/>
          </p:nvSpPr>
          <p:spPr bwMode="auto">
            <a:xfrm>
              <a:off x="2017" y="2636"/>
              <a:ext cx="54" cy="42"/>
            </a:xfrm>
            <a:prstGeom prst="line">
              <a:avLst/>
            </a:prstGeom>
            <a:noFill/>
            <a:ln w="38100">
              <a:solidFill>
                <a:srgbClr val="99CCFF"/>
              </a:solidFill>
              <a:round/>
              <a:headEnd/>
              <a:tailEnd/>
            </a:ln>
            <a:effectLst/>
          </p:spPr>
          <p:txBody>
            <a:bodyPr/>
            <a:lstStyle/>
            <a:p>
              <a:endParaRPr lang="en-US"/>
            </a:p>
          </p:txBody>
        </p:sp>
        <p:sp>
          <p:nvSpPr>
            <p:cNvPr id="297735" name="Line 775"/>
            <p:cNvSpPr>
              <a:spLocks noChangeShapeType="1"/>
            </p:cNvSpPr>
            <p:nvPr/>
          </p:nvSpPr>
          <p:spPr bwMode="auto">
            <a:xfrm>
              <a:off x="2071" y="2678"/>
              <a:ext cx="54" cy="43"/>
            </a:xfrm>
            <a:prstGeom prst="line">
              <a:avLst/>
            </a:prstGeom>
            <a:noFill/>
            <a:ln w="38100">
              <a:solidFill>
                <a:srgbClr val="99CCFF"/>
              </a:solidFill>
              <a:round/>
              <a:headEnd/>
              <a:tailEnd/>
            </a:ln>
            <a:effectLst/>
          </p:spPr>
          <p:txBody>
            <a:bodyPr/>
            <a:lstStyle/>
            <a:p>
              <a:endParaRPr lang="en-US"/>
            </a:p>
          </p:txBody>
        </p:sp>
        <p:sp>
          <p:nvSpPr>
            <p:cNvPr id="297736" name="Line 776"/>
            <p:cNvSpPr>
              <a:spLocks noChangeShapeType="1"/>
            </p:cNvSpPr>
            <p:nvPr/>
          </p:nvSpPr>
          <p:spPr bwMode="auto">
            <a:xfrm>
              <a:off x="2125" y="2721"/>
              <a:ext cx="54" cy="42"/>
            </a:xfrm>
            <a:prstGeom prst="line">
              <a:avLst/>
            </a:prstGeom>
            <a:noFill/>
            <a:ln w="38100">
              <a:solidFill>
                <a:srgbClr val="99CCFF"/>
              </a:solidFill>
              <a:round/>
              <a:headEnd/>
              <a:tailEnd/>
            </a:ln>
            <a:effectLst/>
          </p:spPr>
          <p:txBody>
            <a:bodyPr/>
            <a:lstStyle/>
            <a:p>
              <a:endParaRPr lang="en-US"/>
            </a:p>
          </p:txBody>
        </p:sp>
        <p:sp>
          <p:nvSpPr>
            <p:cNvPr id="297737" name="Line 777"/>
            <p:cNvSpPr>
              <a:spLocks noChangeShapeType="1"/>
            </p:cNvSpPr>
            <p:nvPr/>
          </p:nvSpPr>
          <p:spPr bwMode="auto">
            <a:xfrm>
              <a:off x="2179" y="2763"/>
              <a:ext cx="48" cy="36"/>
            </a:xfrm>
            <a:prstGeom prst="line">
              <a:avLst/>
            </a:prstGeom>
            <a:noFill/>
            <a:ln w="38100">
              <a:solidFill>
                <a:srgbClr val="99CCFF"/>
              </a:solidFill>
              <a:round/>
              <a:headEnd/>
              <a:tailEnd/>
            </a:ln>
            <a:effectLst/>
          </p:spPr>
          <p:txBody>
            <a:bodyPr/>
            <a:lstStyle/>
            <a:p>
              <a:endParaRPr lang="en-US"/>
            </a:p>
          </p:txBody>
        </p:sp>
        <p:sp>
          <p:nvSpPr>
            <p:cNvPr id="297738" name="Line 778"/>
            <p:cNvSpPr>
              <a:spLocks noChangeShapeType="1"/>
            </p:cNvSpPr>
            <p:nvPr/>
          </p:nvSpPr>
          <p:spPr bwMode="auto">
            <a:xfrm>
              <a:off x="2227" y="2799"/>
              <a:ext cx="54" cy="36"/>
            </a:xfrm>
            <a:prstGeom prst="line">
              <a:avLst/>
            </a:prstGeom>
            <a:noFill/>
            <a:ln w="38100">
              <a:solidFill>
                <a:srgbClr val="99CCFF"/>
              </a:solidFill>
              <a:round/>
              <a:headEnd/>
              <a:tailEnd/>
            </a:ln>
            <a:effectLst/>
          </p:spPr>
          <p:txBody>
            <a:bodyPr/>
            <a:lstStyle/>
            <a:p>
              <a:endParaRPr lang="en-US"/>
            </a:p>
          </p:txBody>
        </p:sp>
        <p:sp>
          <p:nvSpPr>
            <p:cNvPr id="297739" name="Line 779"/>
            <p:cNvSpPr>
              <a:spLocks noChangeShapeType="1"/>
            </p:cNvSpPr>
            <p:nvPr/>
          </p:nvSpPr>
          <p:spPr bwMode="auto">
            <a:xfrm>
              <a:off x="2281" y="2835"/>
              <a:ext cx="54" cy="30"/>
            </a:xfrm>
            <a:prstGeom prst="line">
              <a:avLst/>
            </a:prstGeom>
            <a:noFill/>
            <a:ln w="38100">
              <a:solidFill>
                <a:srgbClr val="99CCFF"/>
              </a:solidFill>
              <a:round/>
              <a:headEnd/>
              <a:tailEnd/>
            </a:ln>
            <a:effectLst/>
          </p:spPr>
          <p:txBody>
            <a:bodyPr/>
            <a:lstStyle/>
            <a:p>
              <a:endParaRPr lang="en-US"/>
            </a:p>
          </p:txBody>
        </p:sp>
        <p:sp>
          <p:nvSpPr>
            <p:cNvPr id="297740" name="Line 780"/>
            <p:cNvSpPr>
              <a:spLocks noChangeShapeType="1"/>
            </p:cNvSpPr>
            <p:nvPr/>
          </p:nvSpPr>
          <p:spPr bwMode="auto">
            <a:xfrm>
              <a:off x="2335" y="2865"/>
              <a:ext cx="54" cy="30"/>
            </a:xfrm>
            <a:prstGeom prst="line">
              <a:avLst/>
            </a:prstGeom>
            <a:noFill/>
            <a:ln w="38100">
              <a:solidFill>
                <a:srgbClr val="99CCFF"/>
              </a:solidFill>
              <a:round/>
              <a:headEnd/>
              <a:tailEnd/>
            </a:ln>
            <a:effectLst/>
          </p:spPr>
          <p:txBody>
            <a:bodyPr/>
            <a:lstStyle/>
            <a:p>
              <a:endParaRPr lang="en-US"/>
            </a:p>
          </p:txBody>
        </p:sp>
        <p:sp>
          <p:nvSpPr>
            <p:cNvPr id="297741" name="Line 781"/>
            <p:cNvSpPr>
              <a:spLocks noChangeShapeType="1"/>
            </p:cNvSpPr>
            <p:nvPr/>
          </p:nvSpPr>
          <p:spPr bwMode="auto">
            <a:xfrm>
              <a:off x="2389" y="2895"/>
              <a:ext cx="54" cy="30"/>
            </a:xfrm>
            <a:prstGeom prst="line">
              <a:avLst/>
            </a:prstGeom>
            <a:noFill/>
            <a:ln w="38100">
              <a:solidFill>
                <a:srgbClr val="99CCFF"/>
              </a:solidFill>
              <a:round/>
              <a:headEnd/>
              <a:tailEnd/>
            </a:ln>
            <a:effectLst/>
          </p:spPr>
          <p:txBody>
            <a:bodyPr/>
            <a:lstStyle/>
            <a:p>
              <a:endParaRPr lang="en-US"/>
            </a:p>
          </p:txBody>
        </p:sp>
        <p:sp>
          <p:nvSpPr>
            <p:cNvPr id="297742" name="Line 782"/>
            <p:cNvSpPr>
              <a:spLocks noChangeShapeType="1"/>
            </p:cNvSpPr>
            <p:nvPr/>
          </p:nvSpPr>
          <p:spPr bwMode="auto">
            <a:xfrm>
              <a:off x="2443" y="2925"/>
              <a:ext cx="54" cy="24"/>
            </a:xfrm>
            <a:prstGeom prst="line">
              <a:avLst/>
            </a:prstGeom>
            <a:noFill/>
            <a:ln w="38100">
              <a:solidFill>
                <a:srgbClr val="99CCFF"/>
              </a:solidFill>
              <a:round/>
              <a:headEnd/>
              <a:tailEnd/>
            </a:ln>
            <a:effectLst/>
          </p:spPr>
          <p:txBody>
            <a:bodyPr/>
            <a:lstStyle/>
            <a:p>
              <a:endParaRPr lang="en-US"/>
            </a:p>
          </p:txBody>
        </p:sp>
        <p:sp>
          <p:nvSpPr>
            <p:cNvPr id="297743" name="Line 783"/>
            <p:cNvSpPr>
              <a:spLocks noChangeShapeType="1"/>
            </p:cNvSpPr>
            <p:nvPr/>
          </p:nvSpPr>
          <p:spPr bwMode="auto">
            <a:xfrm>
              <a:off x="2497" y="2949"/>
              <a:ext cx="54" cy="24"/>
            </a:xfrm>
            <a:prstGeom prst="line">
              <a:avLst/>
            </a:prstGeom>
            <a:noFill/>
            <a:ln w="38100">
              <a:solidFill>
                <a:srgbClr val="99CCFF"/>
              </a:solidFill>
              <a:round/>
              <a:headEnd/>
              <a:tailEnd/>
            </a:ln>
            <a:effectLst/>
          </p:spPr>
          <p:txBody>
            <a:bodyPr/>
            <a:lstStyle/>
            <a:p>
              <a:endParaRPr lang="en-US"/>
            </a:p>
          </p:txBody>
        </p:sp>
        <p:sp>
          <p:nvSpPr>
            <p:cNvPr id="297744" name="Line 784"/>
            <p:cNvSpPr>
              <a:spLocks noChangeShapeType="1"/>
            </p:cNvSpPr>
            <p:nvPr/>
          </p:nvSpPr>
          <p:spPr bwMode="auto">
            <a:xfrm>
              <a:off x="2551" y="2973"/>
              <a:ext cx="48" cy="24"/>
            </a:xfrm>
            <a:prstGeom prst="line">
              <a:avLst/>
            </a:prstGeom>
            <a:noFill/>
            <a:ln w="38100">
              <a:solidFill>
                <a:srgbClr val="99CCFF"/>
              </a:solidFill>
              <a:round/>
              <a:headEnd/>
              <a:tailEnd/>
            </a:ln>
            <a:effectLst/>
          </p:spPr>
          <p:txBody>
            <a:bodyPr/>
            <a:lstStyle/>
            <a:p>
              <a:endParaRPr lang="en-US"/>
            </a:p>
          </p:txBody>
        </p:sp>
        <p:sp>
          <p:nvSpPr>
            <p:cNvPr id="297745" name="Line 785"/>
            <p:cNvSpPr>
              <a:spLocks noChangeShapeType="1"/>
            </p:cNvSpPr>
            <p:nvPr/>
          </p:nvSpPr>
          <p:spPr bwMode="auto">
            <a:xfrm>
              <a:off x="2599" y="2997"/>
              <a:ext cx="54" cy="18"/>
            </a:xfrm>
            <a:prstGeom prst="line">
              <a:avLst/>
            </a:prstGeom>
            <a:noFill/>
            <a:ln w="38100">
              <a:solidFill>
                <a:srgbClr val="99CCFF"/>
              </a:solidFill>
              <a:round/>
              <a:headEnd/>
              <a:tailEnd/>
            </a:ln>
            <a:effectLst/>
          </p:spPr>
          <p:txBody>
            <a:bodyPr/>
            <a:lstStyle/>
            <a:p>
              <a:endParaRPr lang="en-US"/>
            </a:p>
          </p:txBody>
        </p:sp>
        <p:sp>
          <p:nvSpPr>
            <p:cNvPr id="297746" name="Line 786"/>
            <p:cNvSpPr>
              <a:spLocks noChangeShapeType="1"/>
            </p:cNvSpPr>
            <p:nvPr/>
          </p:nvSpPr>
          <p:spPr bwMode="auto">
            <a:xfrm>
              <a:off x="2653" y="3015"/>
              <a:ext cx="54" cy="18"/>
            </a:xfrm>
            <a:prstGeom prst="line">
              <a:avLst/>
            </a:prstGeom>
            <a:noFill/>
            <a:ln w="38100">
              <a:solidFill>
                <a:srgbClr val="99CCFF"/>
              </a:solidFill>
              <a:round/>
              <a:headEnd/>
              <a:tailEnd/>
            </a:ln>
            <a:effectLst/>
          </p:spPr>
          <p:txBody>
            <a:bodyPr/>
            <a:lstStyle/>
            <a:p>
              <a:endParaRPr lang="en-US"/>
            </a:p>
          </p:txBody>
        </p:sp>
        <p:sp>
          <p:nvSpPr>
            <p:cNvPr id="297747" name="Line 787"/>
            <p:cNvSpPr>
              <a:spLocks noChangeShapeType="1"/>
            </p:cNvSpPr>
            <p:nvPr/>
          </p:nvSpPr>
          <p:spPr bwMode="auto">
            <a:xfrm>
              <a:off x="2707" y="3033"/>
              <a:ext cx="54" cy="12"/>
            </a:xfrm>
            <a:prstGeom prst="line">
              <a:avLst/>
            </a:prstGeom>
            <a:noFill/>
            <a:ln w="38100">
              <a:solidFill>
                <a:srgbClr val="99CCFF"/>
              </a:solidFill>
              <a:round/>
              <a:headEnd/>
              <a:tailEnd/>
            </a:ln>
            <a:effectLst/>
          </p:spPr>
          <p:txBody>
            <a:bodyPr/>
            <a:lstStyle/>
            <a:p>
              <a:endParaRPr lang="en-US"/>
            </a:p>
          </p:txBody>
        </p:sp>
        <p:sp>
          <p:nvSpPr>
            <p:cNvPr id="297748" name="Freeform 788"/>
            <p:cNvSpPr>
              <a:spLocks/>
            </p:cNvSpPr>
            <p:nvPr/>
          </p:nvSpPr>
          <p:spPr bwMode="auto">
            <a:xfrm>
              <a:off x="2761" y="3045"/>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99CCFF"/>
              </a:solidFill>
              <a:prstDash val="solid"/>
              <a:round/>
              <a:headEnd/>
              <a:tailEnd/>
            </a:ln>
            <a:effectLst/>
          </p:spPr>
          <p:txBody>
            <a:bodyPr/>
            <a:lstStyle/>
            <a:p>
              <a:endParaRPr lang="en-US"/>
            </a:p>
          </p:txBody>
        </p:sp>
        <p:sp>
          <p:nvSpPr>
            <p:cNvPr id="297749" name="Line 789"/>
            <p:cNvSpPr>
              <a:spLocks noChangeShapeType="1"/>
            </p:cNvSpPr>
            <p:nvPr/>
          </p:nvSpPr>
          <p:spPr bwMode="auto">
            <a:xfrm>
              <a:off x="2815" y="3063"/>
              <a:ext cx="54" cy="12"/>
            </a:xfrm>
            <a:prstGeom prst="line">
              <a:avLst/>
            </a:prstGeom>
            <a:noFill/>
            <a:ln w="38100">
              <a:solidFill>
                <a:srgbClr val="99CCFF"/>
              </a:solidFill>
              <a:round/>
              <a:headEnd/>
              <a:tailEnd/>
            </a:ln>
            <a:effectLst/>
          </p:spPr>
          <p:txBody>
            <a:bodyPr/>
            <a:lstStyle/>
            <a:p>
              <a:endParaRPr lang="en-US"/>
            </a:p>
          </p:txBody>
        </p:sp>
        <p:sp>
          <p:nvSpPr>
            <p:cNvPr id="297750" name="Line 790"/>
            <p:cNvSpPr>
              <a:spLocks noChangeShapeType="1"/>
            </p:cNvSpPr>
            <p:nvPr/>
          </p:nvSpPr>
          <p:spPr bwMode="auto">
            <a:xfrm>
              <a:off x="2869" y="3075"/>
              <a:ext cx="55" cy="6"/>
            </a:xfrm>
            <a:prstGeom prst="line">
              <a:avLst/>
            </a:prstGeom>
            <a:noFill/>
            <a:ln w="38100">
              <a:solidFill>
                <a:srgbClr val="99CCFF"/>
              </a:solidFill>
              <a:round/>
              <a:headEnd/>
              <a:tailEnd/>
            </a:ln>
            <a:effectLst/>
          </p:spPr>
          <p:txBody>
            <a:bodyPr/>
            <a:lstStyle/>
            <a:p>
              <a:endParaRPr lang="en-US"/>
            </a:p>
          </p:txBody>
        </p:sp>
        <p:sp>
          <p:nvSpPr>
            <p:cNvPr id="297751" name="Line 791"/>
            <p:cNvSpPr>
              <a:spLocks noChangeShapeType="1"/>
            </p:cNvSpPr>
            <p:nvPr/>
          </p:nvSpPr>
          <p:spPr bwMode="auto">
            <a:xfrm>
              <a:off x="2924" y="3081"/>
              <a:ext cx="48" cy="12"/>
            </a:xfrm>
            <a:prstGeom prst="line">
              <a:avLst/>
            </a:prstGeom>
            <a:noFill/>
            <a:ln w="38100">
              <a:solidFill>
                <a:srgbClr val="99CCFF"/>
              </a:solidFill>
              <a:round/>
              <a:headEnd/>
              <a:tailEnd/>
            </a:ln>
            <a:effectLst/>
          </p:spPr>
          <p:txBody>
            <a:bodyPr/>
            <a:lstStyle/>
            <a:p>
              <a:endParaRPr lang="en-US"/>
            </a:p>
          </p:txBody>
        </p:sp>
        <p:sp>
          <p:nvSpPr>
            <p:cNvPr id="297752" name="Line 792"/>
            <p:cNvSpPr>
              <a:spLocks noChangeShapeType="1"/>
            </p:cNvSpPr>
            <p:nvPr/>
          </p:nvSpPr>
          <p:spPr bwMode="auto">
            <a:xfrm>
              <a:off x="2972" y="3093"/>
              <a:ext cx="54" cy="6"/>
            </a:xfrm>
            <a:prstGeom prst="line">
              <a:avLst/>
            </a:prstGeom>
            <a:noFill/>
            <a:ln w="38100">
              <a:solidFill>
                <a:srgbClr val="99CCFF"/>
              </a:solidFill>
              <a:round/>
              <a:headEnd/>
              <a:tailEnd/>
            </a:ln>
            <a:effectLst/>
          </p:spPr>
          <p:txBody>
            <a:bodyPr/>
            <a:lstStyle/>
            <a:p>
              <a:endParaRPr lang="en-US"/>
            </a:p>
          </p:txBody>
        </p:sp>
        <p:sp>
          <p:nvSpPr>
            <p:cNvPr id="297753" name="Line 793"/>
            <p:cNvSpPr>
              <a:spLocks noChangeShapeType="1"/>
            </p:cNvSpPr>
            <p:nvPr/>
          </p:nvSpPr>
          <p:spPr bwMode="auto">
            <a:xfrm>
              <a:off x="3026" y="3099"/>
              <a:ext cx="54" cy="6"/>
            </a:xfrm>
            <a:prstGeom prst="line">
              <a:avLst/>
            </a:prstGeom>
            <a:noFill/>
            <a:ln w="38100">
              <a:solidFill>
                <a:srgbClr val="99CCFF"/>
              </a:solidFill>
              <a:round/>
              <a:headEnd/>
              <a:tailEnd/>
            </a:ln>
            <a:effectLst/>
          </p:spPr>
          <p:txBody>
            <a:bodyPr/>
            <a:lstStyle/>
            <a:p>
              <a:endParaRPr lang="en-US"/>
            </a:p>
          </p:txBody>
        </p:sp>
        <p:sp>
          <p:nvSpPr>
            <p:cNvPr id="297754" name="Line 794"/>
            <p:cNvSpPr>
              <a:spLocks noChangeShapeType="1"/>
            </p:cNvSpPr>
            <p:nvPr/>
          </p:nvSpPr>
          <p:spPr bwMode="auto">
            <a:xfrm>
              <a:off x="3080" y="3105"/>
              <a:ext cx="54" cy="6"/>
            </a:xfrm>
            <a:prstGeom prst="line">
              <a:avLst/>
            </a:prstGeom>
            <a:noFill/>
            <a:ln w="38100">
              <a:solidFill>
                <a:srgbClr val="99CCFF"/>
              </a:solidFill>
              <a:round/>
              <a:headEnd/>
              <a:tailEnd/>
            </a:ln>
            <a:effectLst/>
          </p:spPr>
          <p:txBody>
            <a:bodyPr/>
            <a:lstStyle/>
            <a:p>
              <a:endParaRPr lang="en-US"/>
            </a:p>
          </p:txBody>
        </p:sp>
        <p:sp>
          <p:nvSpPr>
            <p:cNvPr id="297755" name="Line 795"/>
            <p:cNvSpPr>
              <a:spLocks noChangeShapeType="1"/>
            </p:cNvSpPr>
            <p:nvPr/>
          </p:nvSpPr>
          <p:spPr bwMode="auto">
            <a:xfrm>
              <a:off x="3134" y="3111"/>
              <a:ext cx="54" cy="6"/>
            </a:xfrm>
            <a:prstGeom prst="line">
              <a:avLst/>
            </a:prstGeom>
            <a:noFill/>
            <a:ln w="38100">
              <a:solidFill>
                <a:srgbClr val="99CCFF"/>
              </a:solidFill>
              <a:round/>
              <a:headEnd/>
              <a:tailEnd/>
            </a:ln>
            <a:effectLst/>
          </p:spPr>
          <p:txBody>
            <a:bodyPr/>
            <a:lstStyle/>
            <a:p>
              <a:endParaRPr lang="en-US"/>
            </a:p>
          </p:txBody>
        </p:sp>
        <p:sp>
          <p:nvSpPr>
            <p:cNvPr id="297756" name="Line 796"/>
            <p:cNvSpPr>
              <a:spLocks noChangeShapeType="1"/>
            </p:cNvSpPr>
            <p:nvPr/>
          </p:nvSpPr>
          <p:spPr bwMode="auto">
            <a:xfrm>
              <a:off x="3188" y="3117"/>
              <a:ext cx="54" cy="6"/>
            </a:xfrm>
            <a:prstGeom prst="line">
              <a:avLst/>
            </a:prstGeom>
            <a:noFill/>
            <a:ln w="38100">
              <a:solidFill>
                <a:srgbClr val="99CCFF"/>
              </a:solidFill>
              <a:round/>
              <a:headEnd/>
              <a:tailEnd/>
            </a:ln>
            <a:effectLst/>
          </p:spPr>
          <p:txBody>
            <a:bodyPr/>
            <a:lstStyle/>
            <a:p>
              <a:endParaRPr lang="en-US"/>
            </a:p>
          </p:txBody>
        </p:sp>
        <p:sp>
          <p:nvSpPr>
            <p:cNvPr id="297757" name="Line 797"/>
            <p:cNvSpPr>
              <a:spLocks noChangeShapeType="1"/>
            </p:cNvSpPr>
            <p:nvPr/>
          </p:nvSpPr>
          <p:spPr bwMode="auto">
            <a:xfrm>
              <a:off x="3242" y="3123"/>
              <a:ext cx="48" cy="6"/>
            </a:xfrm>
            <a:prstGeom prst="line">
              <a:avLst/>
            </a:prstGeom>
            <a:noFill/>
            <a:ln w="38100">
              <a:solidFill>
                <a:srgbClr val="99CCFF"/>
              </a:solidFill>
              <a:round/>
              <a:headEnd/>
              <a:tailEnd/>
            </a:ln>
            <a:effectLst/>
          </p:spPr>
          <p:txBody>
            <a:bodyPr/>
            <a:lstStyle/>
            <a:p>
              <a:endParaRPr lang="en-US"/>
            </a:p>
          </p:txBody>
        </p:sp>
        <p:sp>
          <p:nvSpPr>
            <p:cNvPr id="297758" name="Line 798"/>
            <p:cNvSpPr>
              <a:spLocks noChangeShapeType="1"/>
            </p:cNvSpPr>
            <p:nvPr/>
          </p:nvSpPr>
          <p:spPr bwMode="auto">
            <a:xfrm>
              <a:off x="3290" y="3129"/>
              <a:ext cx="54" cy="1"/>
            </a:xfrm>
            <a:prstGeom prst="line">
              <a:avLst/>
            </a:prstGeom>
            <a:noFill/>
            <a:ln w="38100">
              <a:solidFill>
                <a:srgbClr val="99CCFF"/>
              </a:solidFill>
              <a:round/>
              <a:headEnd/>
              <a:tailEnd/>
            </a:ln>
            <a:effectLst/>
          </p:spPr>
          <p:txBody>
            <a:bodyPr/>
            <a:lstStyle/>
            <a:p>
              <a:endParaRPr lang="en-US"/>
            </a:p>
          </p:txBody>
        </p:sp>
        <p:sp>
          <p:nvSpPr>
            <p:cNvPr id="297759" name="Freeform 799"/>
            <p:cNvSpPr>
              <a:spLocks/>
            </p:cNvSpPr>
            <p:nvPr/>
          </p:nvSpPr>
          <p:spPr bwMode="auto">
            <a:xfrm>
              <a:off x="3344" y="312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0" name="Line 800"/>
            <p:cNvSpPr>
              <a:spLocks noChangeShapeType="1"/>
            </p:cNvSpPr>
            <p:nvPr/>
          </p:nvSpPr>
          <p:spPr bwMode="auto">
            <a:xfrm>
              <a:off x="3398" y="3135"/>
              <a:ext cx="54" cy="1"/>
            </a:xfrm>
            <a:prstGeom prst="line">
              <a:avLst/>
            </a:prstGeom>
            <a:noFill/>
            <a:ln w="38100">
              <a:solidFill>
                <a:srgbClr val="99CCFF"/>
              </a:solidFill>
              <a:round/>
              <a:headEnd/>
              <a:tailEnd/>
            </a:ln>
            <a:effectLst/>
          </p:spPr>
          <p:txBody>
            <a:bodyPr/>
            <a:lstStyle/>
            <a:p>
              <a:endParaRPr lang="en-US"/>
            </a:p>
          </p:txBody>
        </p:sp>
        <p:sp>
          <p:nvSpPr>
            <p:cNvPr id="297761" name="Freeform 801"/>
            <p:cNvSpPr>
              <a:spLocks/>
            </p:cNvSpPr>
            <p:nvPr/>
          </p:nvSpPr>
          <p:spPr bwMode="auto">
            <a:xfrm>
              <a:off x="3452" y="313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2" name="Line 802"/>
            <p:cNvSpPr>
              <a:spLocks noChangeShapeType="1"/>
            </p:cNvSpPr>
            <p:nvPr/>
          </p:nvSpPr>
          <p:spPr bwMode="auto">
            <a:xfrm>
              <a:off x="3506" y="3141"/>
              <a:ext cx="54" cy="1"/>
            </a:xfrm>
            <a:prstGeom prst="line">
              <a:avLst/>
            </a:prstGeom>
            <a:noFill/>
            <a:ln w="38100">
              <a:solidFill>
                <a:srgbClr val="99CCFF"/>
              </a:solidFill>
              <a:round/>
              <a:headEnd/>
              <a:tailEnd/>
            </a:ln>
            <a:effectLst/>
          </p:spPr>
          <p:txBody>
            <a:bodyPr/>
            <a:lstStyle/>
            <a:p>
              <a:endParaRPr lang="en-US"/>
            </a:p>
          </p:txBody>
        </p:sp>
        <p:sp>
          <p:nvSpPr>
            <p:cNvPr id="297763" name="Line 803"/>
            <p:cNvSpPr>
              <a:spLocks noChangeShapeType="1"/>
            </p:cNvSpPr>
            <p:nvPr/>
          </p:nvSpPr>
          <p:spPr bwMode="auto">
            <a:xfrm>
              <a:off x="3560" y="3141"/>
              <a:ext cx="54" cy="1"/>
            </a:xfrm>
            <a:prstGeom prst="line">
              <a:avLst/>
            </a:prstGeom>
            <a:noFill/>
            <a:ln w="38100">
              <a:solidFill>
                <a:srgbClr val="99CCFF"/>
              </a:solidFill>
              <a:round/>
              <a:headEnd/>
              <a:tailEnd/>
            </a:ln>
            <a:effectLst/>
          </p:spPr>
          <p:txBody>
            <a:bodyPr/>
            <a:lstStyle/>
            <a:p>
              <a:endParaRPr lang="en-US"/>
            </a:p>
          </p:txBody>
        </p:sp>
        <p:sp>
          <p:nvSpPr>
            <p:cNvPr id="297764" name="Line 804"/>
            <p:cNvSpPr>
              <a:spLocks noChangeShapeType="1"/>
            </p:cNvSpPr>
            <p:nvPr/>
          </p:nvSpPr>
          <p:spPr bwMode="auto">
            <a:xfrm>
              <a:off x="3614" y="3141"/>
              <a:ext cx="48" cy="1"/>
            </a:xfrm>
            <a:prstGeom prst="line">
              <a:avLst/>
            </a:prstGeom>
            <a:noFill/>
            <a:ln w="38100">
              <a:solidFill>
                <a:srgbClr val="99CCFF"/>
              </a:solidFill>
              <a:round/>
              <a:headEnd/>
              <a:tailEnd/>
            </a:ln>
            <a:effectLst/>
          </p:spPr>
          <p:txBody>
            <a:bodyPr/>
            <a:lstStyle/>
            <a:p>
              <a:endParaRPr lang="en-US"/>
            </a:p>
          </p:txBody>
        </p:sp>
        <p:sp>
          <p:nvSpPr>
            <p:cNvPr id="297765" name="Freeform 805"/>
            <p:cNvSpPr>
              <a:spLocks/>
            </p:cNvSpPr>
            <p:nvPr/>
          </p:nvSpPr>
          <p:spPr bwMode="auto">
            <a:xfrm>
              <a:off x="3662" y="314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6" name="Line 806"/>
            <p:cNvSpPr>
              <a:spLocks noChangeShapeType="1"/>
            </p:cNvSpPr>
            <p:nvPr/>
          </p:nvSpPr>
          <p:spPr bwMode="auto">
            <a:xfrm>
              <a:off x="3716" y="3147"/>
              <a:ext cx="54" cy="1"/>
            </a:xfrm>
            <a:prstGeom prst="line">
              <a:avLst/>
            </a:prstGeom>
            <a:noFill/>
            <a:ln w="38100">
              <a:solidFill>
                <a:srgbClr val="99CCFF"/>
              </a:solidFill>
              <a:round/>
              <a:headEnd/>
              <a:tailEnd/>
            </a:ln>
            <a:effectLst/>
          </p:spPr>
          <p:txBody>
            <a:bodyPr/>
            <a:lstStyle/>
            <a:p>
              <a:endParaRPr lang="en-US"/>
            </a:p>
          </p:txBody>
        </p:sp>
        <p:sp>
          <p:nvSpPr>
            <p:cNvPr id="297767" name="Line 807"/>
            <p:cNvSpPr>
              <a:spLocks noChangeShapeType="1"/>
            </p:cNvSpPr>
            <p:nvPr/>
          </p:nvSpPr>
          <p:spPr bwMode="auto">
            <a:xfrm>
              <a:off x="3770" y="3147"/>
              <a:ext cx="54" cy="1"/>
            </a:xfrm>
            <a:prstGeom prst="line">
              <a:avLst/>
            </a:prstGeom>
            <a:noFill/>
            <a:ln w="38100">
              <a:solidFill>
                <a:srgbClr val="99CCFF"/>
              </a:solidFill>
              <a:round/>
              <a:headEnd/>
              <a:tailEnd/>
            </a:ln>
            <a:effectLst/>
          </p:spPr>
          <p:txBody>
            <a:bodyPr/>
            <a:lstStyle/>
            <a:p>
              <a:endParaRPr lang="en-US"/>
            </a:p>
          </p:txBody>
        </p:sp>
        <p:sp>
          <p:nvSpPr>
            <p:cNvPr id="297768" name="Line 808"/>
            <p:cNvSpPr>
              <a:spLocks noChangeShapeType="1"/>
            </p:cNvSpPr>
            <p:nvPr/>
          </p:nvSpPr>
          <p:spPr bwMode="auto">
            <a:xfrm>
              <a:off x="3824" y="3147"/>
              <a:ext cx="54" cy="1"/>
            </a:xfrm>
            <a:prstGeom prst="line">
              <a:avLst/>
            </a:prstGeom>
            <a:noFill/>
            <a:ln w="38100">
              <a:solidFill>
                <a:srgbClr val="99CCFF"/>
              </a:solidFill>
              <a:round/>
              <a:headEnd/>
              <a:tailEnd/>
            </a:ln>
            <a:effectLst/>
          </p:spPr>
          <p:txBody>
            <a:bodyPr/>
            <a:lstStyle/>
            <a:p>
              <a:endParaRPr lang="en-US"/>
            </a:p>
          </p:txBody>
        </p:sp>
        <p:sp>
          <p:nvSpPr>
            <p:cNvPr id="297769" name="Line 809"/>
            <p:cNvSpPr>
              <a:spLocks noChangeShapeType="1"/>
            </p:cNvSpPr>
            <p:nvPr/>
          </p:nvSpPr>
          <p:spPr bwMode="auto">
            <a:xfrm>
              <a:off x="3878" y="3147"/>
              <a:ext cx="54" cy="1"/>
            </a:xfrm>
            <a:prstGeom prst="line">
              <a:avLst/>
            </a:prstGeom>
            <a:noFill/>
            <a:ln w="38100">
              <a:solidFill>
                <a:srgbClr val="99CCFF"/>
              </a:solidFill>
              <a:round/>
              <a:headEnd/>
              <a:tailEnd/>
            </a:ln>
            <a:effectLst/>
          </p:spPr>
          <p:txBody>
            <a:bodyPr/>
            <a:lstStyle/>
            <a:p>
              <a:endParaRPr lang="en-US"/>
            </a:p>
          </p:txBody>
        </p:sp>
        <p:sp>
          <p:nvSpPr>
            <p:cNvPr id="297770" name="Line 810"/>
            <p:cNvSpPr>
              <a:spLocks noChangeShapeType="1"/>
            </p:cNvSpPr>
            <p:nvPr/>
          </p:nvSpPr>
          <p:spPr bwMode="auto">
            <a:xfrm>
              <a:off x="3932" y="3147"/>
              <a:ext cx="54" cy="1"/>
            </a:xfrm>
            <a:prstGeom prst="line">
              <a:avLst/>
            </a:prstGeom>
            <a:noFill/>
            <a:ln w="38100">
              <a:solidFill>
                <a:srgbClr val="99CCFF"/>
              </a:solidFill>
              <a:round/>
              <a:headEnd/>
              <a:tailEnd/>
            </a:ln>
            <a:effectLst/>
          </p:spPr>
          <p:txBody>
            <a:bodyPr/>
            <a:lstStyle/>
            <a:p>
              <a:endParaRPr lang="en-US"/>
            </a:p>
          </p:txBody>
        </p:sp>
        <p:sp>
          <p:nvSpPr>
            <p:cNvPr id="297771" name="Line 811"/>
            <p:cNvSpPr>
              <a:spLocks noChangeShapeType="1"/>
            </p:cNvSpPr>
            <p:nvPr/>
          </p:nvSpPr>
          <p:spPr bwMode="auto">
            <a:xfrm>
              <a:off x="3986" y="3147"/>
              <a:ext cx="48" cy="1"/>
            </a:xfrm>
            <a:prstGeom prst="line">
              <a:avLst/>
            </a:prstGeom>
            <a:noFill/>
            <a:ln w="38100">
              <a:solidFill>
                <a:srgbClr val="99CCFF"/>
              </a:solidFill>
              <a:round/>
              <a:headEnd/>
              <a:tailEnd/>
            </a:ln>
            <a:effectLst/>
          </p:spPr>
          <p:txBody>
            <a:bodyPr/>
            <a:lstStyle/>
            <a:p>
              <a:endParaRPr lang="en-US"/>
            </a:p>
          </p:txBody>
        </p:sp>
        <p:sp>
          <p:nvSpPr>
            <p:cNvPr id="297772" name="Line 812"/>
            <p:cNvSpPr>
              <a:spLocks noChangeShapeType="1"/>
            </p:cNvSpPr>
            <p:nvPr/>
          </p:nvSpPr>
          <p:spPr bwMode="auto">
            <a:xfrm>
              <a:off x="4034" y="3147"/>
              <a:ext cx="54" cy="1"/>
            </a:xfrm>
            <a:prstGeom prst="line">
              <a:avLst/>
            </a:prstGeom>
            <a:noFill/>
            <a:ln w="38100">
              <a:solidFill>
                <a:srgbClr val="99CCFF"/>
              </a:solidFill>
              <a:round/>
              <a:headEnd/>
              <a:tailEnd/>
            </a:ln>
            <a:effectLst/>
          </p:spPr>
          <p:txBody>
            <a:bodyPr/>
            <a:lstStyle/>
            <a:p>
              <a:endParaRPr lang="en-US"/>
            </a:p>
          </p:txBody>
        </p:sp>
        <p:sp>
          <p:nvSpPr>
            <p:cNvPr id="297773" name="Line 813"/>
            <p:cNvSpPr>
              <a:spLocks noChangeShapeType="1"/>
            </p:cNvSpPr>
            <p:nvPr/>
          </p:nvSpPr>
          <p:spPr bwMode="auto">
            <a:xfrm>
              <a:off x="4088" y="3147"/>
              <a:ext cx="54" cy="1"/>
            </a:xfrm>
            <a:prstGeom prst="line">
              <a:avLst/>
            </a:prstGeom>
            <a:noFill/>
            <a:ln w="38100">
              <a:solidFill>
                <a:srgbClr val="99CCFF"/>
              </a:solidFill>
              <a:round/>
              <a:headEnd/>
              <a:tailEnd/>
            </a:ln>
            <a:effectLst/>
          </p:spPr>
          <p:txBody>
            <a:bodyPr/>
            <a:lstStyle/>
            <a:p>
              <a:endParaRPr lang="en-US"/>
            </a:p>
          </p:txBody>
        </p:sp>
        <p:sp>
          <p:nvSpPr>
            <p:cNvPr id="297774" name="Line 814"/>
            <p:cNvSpPr>
              <a:spLocks noChangeShapeType="1"/>
            </p:cNvSpPr>
            <p:nvPr/>
          </p:nvSpPr>
          <p:spPr bwMode="auto">
            <a:xfrm>
              <a:off x="4142" y="3147"/>
              <a:ext cx="54" cy="1"/>
            </a:xfrm>
            <a:prstGeom prst="line">
              <a:avLst/>
            </a:prstGeom>
            <a:noFill/>
            <a:ln w="38100">
              <a:solidFill>
                <a:srgbClr val="99CCFF"/>
              </a:solidFill>
              <a:round/>
              <a:headEnd/>
              <a:tailEnd/>
            </a:ln>
            <a:effectLst/>
          </p:spPr>
          <p:txBody>
            <a:bodyPr/>
            <a:lstStyle/>
            <a:p>
              <a:endParaRPr lang="en-US"/>
            </a:p>
          </p:txBody>
        </p:sp>
        <p:sp>
          <p:nvSpPr>
            <p:cNvPr id="297775" name="Line 815"/>
            <p:cNvSpPr>
              <a:spLocks noChangeShapeType="1"/>
            </p:cNvSpPr>
            <p:nvPr/>
          </p:nvSpPr>
          <p:spPr bwMode="auto">
            <a:xfrm>
              <a:off x="4196" y="3147"/>
              <a:ext cx="54" cy="1"/>
            </a:xfrm>
            <a:prstGeom prst="line">
              <a:avLst/>
            </a:prstGeom>
            <a:noFill/>
            <a:ln w="38100">
              <a:solidFill>
                <a:srgbClr val="99CCFF"/>
              </a:solidFill>
              <a:round/>
              <a:headEnd/>
              <a:tailEnd/>
            </a:ln>
            <a:effectLst/>
          </p:spPr>
          <p:txBody>
            <a:bodyPr/>
            <a:lstStyle/>
            <a:p>
              <a:endParaRPr lang="en-US"/>
            </a:p>
          </p:txBody>
        </p:sp>
        <p:sp>
          <p:nvSpPr>
            <p:cNvPr id="297776" name="Line 816"/>
            <p:cNvSpPr>
              <a:spLocks noChangeShapeType="1"/>
            </p:cNvSpPr>
            <p:nvPr/>
          </p:nvSpPr>
          <p:spPr bwMode="auto">
            <a:xfrm>
              <a:off x="4250" y="3147"/>
              <a:ext cx="54" cy="1"/>
            </a:xfrm>
            <a:prstGeom prst="line">
              <a:avLst/>
            </a:prstGeom>
            <a:noFill/>
            <a:ln w="38100">
              <a:solidFill>
                <a:srgbClr val="99CCFF"/>
              </a:solidFill>
              <a:round/>
              <a:headEnd/>
              <a:tailEnd/>
            </a:ln>
            <a:effectLst/>
          </p:spPr>
          <p:txBody>
            <a:bodyPr/>
            <a:lstStyle/>
            <a:p>
              <a:endParaRPr lang="en-US"/>
            </a:p>
          </p:txBody>
        </p:sp>
        <p:sp>
          <p:nvSpPr>
            <p:cNvPr id="297777" name="Line 817"/>
            <p:cNvSpPr>
              <a:spLocks noChangeShapeType="1"/>
            </p:cNvSpPr>
            <p:nvPr/>
          </p:nvSpPr>
          <p:spPr bwMode="auto">
            <a:xfrm>
              <a:off x="4304" y="3147"/>
              <a:ext cx="54" cy="1"/>
            </a:xfrm>
            <a:prstGeom prst="line">
              <a:avLst/>
            </a:prstGeom>
            <a:noFill/>
            <a:ln w="38100">
              <a:solidFill>
                <a:srgbClr val="99CCFF"/>
              </a:solidFill>
              <a:round/>
              <a:headEnd/>
              <a:tailEnd/>
            </a:ln>
            <a:effectLst/>
          </p:spPr>
          <p:txBody>
            <a:bodyPr/>
            <a:lstStyle/>
            <a:p>
              <a:endParaRPr lang="en-US"/>
            </a:p>
          </p:txBody>
        </p:sp>
        <p:sp>
          <p:nvSpPr>
            <p:cNvPr id="297778" name="Line 818"/>
            <p:cNvSpPr>
              <a:spLocks noChangeShapeType="1"/>
            </p:cNvSpPr>
            <p:nvPr/>
          </p:nvSpPr>
          <p:spPr bwMode="auto">
            <a:xfrm>
              <a:off x="4358" y="3147"/>
              <a:ext cx="48" cy="1"/>
            </a:xfrm>
            <a:prstGeom prst="line">
              <a:avLst/>
            </a:prstGeom>
            <a:noFill/>
            <a:ln w="38100">
              <a:solidFill>
                <a:srgbClr val="99CCFF"/>
              </a:solidFill>
              <a:round/>
              <a:headEnd/>
              <a:tailEnd/>
            </a:ln>
            <a:effectLst/>
          </p:spPr>
          <p:txBody>
            <a:bodyPr/>
            <a:lstStyle/>
            <a:p>
              <a:endParaRPr lang="en-US"/>
            </a:p>
          </p:txBody>
        </p:sp>
        <p:sp>
          <p:nvSpPr>
            <p:cNvPr id="297779" name="Line 819"/>
            <p:cNvSpPr>
              <a:spLocks noChangeShapeType="1"/>
            </p:cNvSpPr>
            <p:nvPr/>
          </p:nvSpPr>
          <p:spPr bwMode="auto">
            <a:xfrm>
              <a:off x="4406" y="3147"/>
              <a:ext cx="54" cy="1"/>
            </a:xfrm>
            <a:prstGeom prst="line">
              <a:avLst/>
            </a:prstGeom>
            <a:noFill/>
            <a:ln w="38100">
              <a:solidFill>
                <a:srgbClr val="99CCFF"/>
              </a:solidFill>
              <a:round/>
              <a:headEnd/>
              <a:tailEnd/>
            </a:ln>
            <a:effectLst/>
          </p:spPr>
          <p:txBody>
            <a:bodyPr/>
            <a:lstStyle/>
            <a:p>
              <a:endParaRPr lang="en-US"/>
            </a:p>
          </p:txBody>
        </p:sp>
        <p:sp>
          <p:nvSpPr>
            <p:cNvPr id="297780" name="Line 820"/>
            <p:cNvSpPr>
              <a:spLocks noChangeShapeType="1"/>
            </p:cNvSpPr>
            <p:nvPr/>
          </p:nvSpPr>
          <p:spPr bwMode="auto">
            <a:xfrm>
              <a:off x="4460" y="3147"/>
              <a:ext cx="54" cy="1"/>
            </a:xfrm>
            <a:prstGeom prst="line">
              <a:avLst/>
            </a:prstGeom>
            <a:noFill/>
            <a:ln w="38100">
              <a:solidFill>
                <a:srgbClr val="99CCFF"/>
              </a:solidFill>
              <a:round/>
              <a:headEnd/>
              <a:tailEnd/>
            </a:ln>
            <a:effectLst/>
          </p:spPr>
          <p:txBody>
            <a:bodyPr/>
            <a:lstStyle/>
            <a:p>
              <a:endParaRPr lang="en-US"/>
            </a:p>
          </p:txBody>
        </p:sp>
        <p:sp>
          <p:nvSpPr>
            <p:cNvPr id="297781" name="Line 821"/>
            <p:cNvSpPr>
              <a:spLocks noChangeShapeType="1"/>
            </p:cNvSpPr>
            <p:nvPr/>
          </p:nvSpPr>
          <p:spPr bwMode="auto">
            <a:xfrm>
              <a:off x="4514" y="3147"/>
              <a:ext cx="54" cy="1"/>
            </a:xfrm>
            <a:prstGeom prst="line">
              <a:avLst/>
            </a:prstGeom>
            <a:noFill/>
            <a:ln w="38100">
              <a:solidFill>
                <a:srgbClr val="99CCFF"/>
              </a:solidFill>
              <a:round/>
              <a:headEnd/>
              <a:tailEnd/>
            </a:ln>
            <a:effectLst/>
          </p:spPr>
          <p:txBody>
            <a:bodyPr/>
            <a:lstStyle/>
            <a:p>
              <a:endParaRPr lang="en-US"/>
            </a:p>
          </p:txBody>
        </p:sp>
        <p:sp>
          <p:nvSpPr>
            <p:cNvPr id="297782" name="Line 822"/>
            <p:cNvSpPr>
              <a:spLocks noChangeShapeType="1"/>
            </p:cNvSpPr>
            <p:nvPr/>
          </p:nvSpPr>
          <p:spPr bwMode="auto">
            <a:xfrm>
              <a:off x="4568" y="3147"/>
              <a:ext cx="54" cy="6"/>
            </a:xfrm>
            <a:prstGeom prst="line">
              <a:avLst/>
            </a:prstGeom>
            <a:noFill/>
            <a:ln w="38100">
              <a:solidFill>
                <a:srgbClr val="99CCFF"/>
              </a:solidFill>
              <a:round/>
              <a:headEnd/>
              <a:tailEnd/>
            </a:ln>
            <a:effectLst/>
          </p:spPr>
          <p:txBody>
            <a:bodyPr/>
            <a:lstStyle/>
            <a:p>
              <a:endParaRPr lang="en-US"/>
            </a:p>
          </p:txBody>
        </p:sp>
        <p:sp>
          <p:nvSpPr>
            <p:cNvPr id="297783" name="Line 823"/>
            <p:cNvSpPr>
              <a:spLocks noChangeShapeType="1"/>
            </p:cNvSpPr>
            <p:nvPr/>
          </p:nvSpPr>
          <p:spPr bwMode="auto">
            <a:xfrm>
              <a:off x="1537" y="2144"/>
              <a:ext cx="54" cy="66"/>
            </a:xfrm>
            <a:prstGeom prst="line">
              <a:avLst/>
            </a:prstGeom>
            <a:noFill/>
            <a:ln w="38100">
              <a:solidFill>
                <a:srgbClr val="FF99CC"/>
              </a:solidFill>
              <a:round/>
              <a:headEnd/>
              <a:tailEnd/>
            </a:ln>
            <a:effectLst/>
          </p:spPr>
          <p:txBody>
            <a:bodyPr/>
            <a:lstStyle/>
            <a:p>
              <a:endParaRPr lang="en-US"/>
            </a:p>
          </p:txBody>
        </p:sp>
        <p:sp>
          <p:nvSpPr>
            <p:cNvPr id="297784" name="Line 824"/>
            <p:cNvSpPr>
              <a:spLocks noChangeShapeType="1"/>
            </p:cNvSpPr>
            <p:nvPr/>
          </p:nvSpPr>
          <p:spPr bwMode="auto">
            <a:xfrm>
              <a:off x="1591" y="2210"/>
              <a:ext cx="54" cy="60"/>
            </a:xfrm>
            <a:prstGeom prst="line">
              <a:avLst/>
            </a:prstGeom>
            <a:noFill/>
            <a:ln w="38100">
              <a:solidFill>
                <a:srgbClr val="FF99CC"/>
              </a:solidFill>
              <a:round/>
              <a:headEnd/>
              <a:tailEnd/>
            </a:ln>
            <a:effectLst/>
          </p:spPr>
          <p:txBody>
            <a:bodyPr/>
            <a:lstStyle/>
            <a:p>
              <a:endParaRPr lang="en-US"/>
            </a:p>
          </p:txBody>
        </p:sp>
        <p:sp>
          <p:nvSpPr>
            <p:cNvPr id="297785" name="Line 825"/>
            <p:cNvSpPr>
              <a:spLocks noChangeShapeType="1"/>
            </p:cNvSpPr>
            <p:nvPr/>
          </p:nvSpPr>
          <p:spPr bwMode="auto">
            <a:xfrm>
              <a:off x="1645" y="2270"/>
              <a:ext cx="54" cy="66"/>
            </a:xfrm>
            <a:prstGeom prst="line">
              <a:avLst/>
            </a:prstGeom>
            <a:noFill/>
            <a:ln w="38100">
              <a:solidFill>
                <a:srgbClr val="FF99CC"/>
              </a:solidFill>
              <a:round/>
              <a:headEnd/>
              <a:tailEnd/>
            </a:ln>
            <a:effectLst/>
          </p:spPr>
          <p:txBody>
            <a:bodyPr/>
            <a:lstStyle/>
            <a:p>
              <a:endParaRPr lang="en-US"/>
            </a:p>
          </p:txBody>
        </p:sp>
        <p:sp>
          <p:nvSpPr>
            <p:cNvPr id="297786" name="Line 826"/>
            <p:cNvSpPr>
              <a:spLocks noChangeShapeType="1"/>
            </p:cNvSpPr>
            <p:nvPr/>
          </p:nvSpPr>
          <p:spPr bwMode="auto">
            <a:xfrm>
              <a:off x="1699" y="2336"/>
              <a:ext cx="54" cy="60"/>
            </a:xfrm>
            <a:prstGeom prst="line">
              <a:avLst/>
            </a:prstGeom>
            <a:noFill/>
            <a:ln w="38100">
              <a:solidFill>
                <a:srgbClr val="FF99CC"/>
              </a:solidFill>
              <a:round/>
              <a:headEnd/>
              <a:tailEnd/>
            </a:ln>
            <a:effectLst/>
          </p:spPr>
          <p:txBody>
            <a:bodyPr/>
            <a:lstStyle/>
            <a:p>
              <a:endParaRPr lang="en-US"/>
            </a:p>
          </p:txBody>
        </p:sp>
        <p:sp>
          <p:nvSpPr>
            <p:cNvPr id="297787" name="Line 827"/>
            <p:cNvSpPr>
              <a:spLocks noChangeShapeType="1"/>
            </p:cNvSpPr>
            <p:nvPr/>
          </p:nvSpPr>
          <p:spPr bwMode="auto">
            <a:xfrm>
              <a:off x="1753" y="2396"/>
              <a:ext cx="54" cy="54"/>
            </a:xfrm>
            <a:prstGeom prst="line">
              <a:avLst/>
            </a:prstGeom>
            <a:noFill/>
            <a:ln w="38100">
              <a:solidFill>
                <a:srgbClr val="FF99CC"/>
              </a:solidFill>
              <a:round/>
              <a:headEnd/>
              <a:tailEnd/>
            </a:ln>
            <a:effectLst/>
          </p:spPr>
          <p:txBody>
            <a:bodyPr/>
            <a:lstStyle/>
            <a:p>
              <a:endParaRPr lang="en-US"/>
            </a:p>
          </p:txBody>
        </p:sp>
        <p:sp>
          <p:nvSpPr>
            <p:cNvPr id="297788" name="Freeform 828"/>
            <p:cNvSpPr>
              <a:spLocks/>
            </p:cNvSpPr>
            <p:nvPr/>
          </p:nvSpPr>
          <p:spPr bwMode="auto">
            <a:xfrm>
              <a:off x="1807" y="2450"/>
              <a:ext cx="48" cy="60"/>
            </a:xfrm>
            <a:custGeom>
              <a:avLst/>
              <a:gdLst/>
              <a:ahLst/>
              <a:cxnLst>
                <a:cxn ang="0">
                  <a:pos x="0" y="0"/>
                </a:cxn>
                <a:cxn ang="0">
                  <a:pos x="24" y="30"/>
                </a:cxn>
                <a:cxn ang="0">
                  <a:pos x="48" y="60"/>
                </a:cxn>
              </a:cxnLst>
              <a:rect l="0" t="0" r="r" b="b"/>
              <a:pathLst>
                <a:path w="48" h="60">
                  <a:moveTo>
                    <a:pt x="0" y="0"/>
                  </a:moveTo>
                  <a:lnTo>
                    <a:pt x="24" y="30"/>
                  </a:lnTo>
                  <a:lnTo>
                    <a:pt x="48" y="60"/>
                  </a:lnTo>
                </a:path>
              </a:pathLst>
            </a:custGeom>
            <a:noFill/>
            <a:ln w="38100" cmpd="sng">
              <a:solidFill>
                <a:srgbClr val="FF99CC"/>
              </a:solidFill>
              <a:prstDash val="solid"/>
              <a:round/>
              <a:headEnd/>
              <a:tailEnd/>
            </a:ln>
            <a:effectLst/>
          </p:spPr>
          <p:txBody>
            <a:bodyPr/>
            <a:lstStyle/>
            <a:p>
              <a:endParaRPr lang="en-US"/>
            </a:p>
          </p:txBody>
        </p:sp>
        <p:sp>
          <p:nvSpPr>
            <p:cNvPr id="297789" name="Line 829"/>
            <p:cNvSpPr>
              <a:spLocks noChangeShapeType="1"/>
            </p:cNvSpPr>
            <p:nvPr/>
          </p:nvSpPr>
          <p:spPr bwMode="auto">
            <a:xfrm>
              <a:off x="1855" y="2510"/>
              <a:ext cx="54" cy="54"/>
            </a:xfrm>
            <a:prstGeom prst="line">
              <a:avLst/>
            </a:prstGeom>
            <a:noFill/>
            <a:ln w="38100">
              <a:solidFill>
                <a:srgbClr val="FF99CC"/>
              </a:solidFill>
              <a:round/>
              <a:headEnd/>
              <a:tailEnd/>
            </a:ln>
            <a:effectLst/>
          </p:spPr>
          <p:txBody>
            <a:bodyPr/>
            <a:lstStyle/>
            <a:p>
              <a:endParaRPr lang="en-US"/>
            </a:p>
          </p:txBody>
        </p:sp>
        <p:sp>
          <p:nvSpPr>
            <p:cNvPr id="297790" name="Line 830"/>
            <p:cNvSpPr>
              <a:spLocks noChangeShapeType="1"/>
            </p:cNvSpPr>
            <p:nvPr/>
          </p:nvSpPr>
          <p:spPr bwMode="auto">
            <a:xfrm>
              <a:off x="1909" y="2564"/>
              <a:ext cx="54" cy="48"/>
            </a:xfrm>
            <a:prstGeom prst="line">
              <a:avLst/>
            </a:prstGeom>
            <a:noFill/>
            <a:ln w="38100">
              <a:solidFill>
                <a:srgbClr val="FF99CC"/>
              </a:solidFill>
              <a:round/>
              <a:headEnd/>
              <a:tailEnd/>
            </a:ln>
            <a:effectLst/>
          </p:spPr>
          <p:txBody>
            <a:bodyPr/>
            <a:lstStyle/>
            <a:p>
              <a:endParaRPr lang="en-US"/>
            </a:p>
          </p:txBody>
        </p:sp>
        <p:sp>
          <p:nvSpPr>
            <p:cNvPr id="297791" name="Freeform 831"/>
            <p:cNvSpPr>
              <a:spLocks/>
            </p:cNvSpPr>
            <p:nvPr/>
          </p:nvSpPr>
          <p:spPr bwMode="auto">
            <a:xfrm>
              <a:off x="1963" y="2612"/>
              <a:ext cx="54" cy="54"/>
            </a:xfrm>
            <a:custGeom>
              <a:avLst/>
              <a:gdLst/>
              <a:ahLst/>
              <a:cxnLst>
                <a:cxn ang="0">
                  <a:pos x="0" y="0"/>
                </a:cxn>
                <a:cxn ang="0">
                  <a:pos x="24" y="24"/>
                </a:cxn>
                <a:cxn ang="0">
                  <a:pos x="54" y="54"/>
                </a:cxn>
              </a:cxnLst>
              <a:rect l="0" t="0" r="r" b="b"/>
              <a:pathLst>
                <a:path w="54" h="54">
                  <a:moveTo>
                    <a:pt x="0" y="0"/>
                  </a:moveTo>
                  <a:lnTo>
                    <a:pt x="24" y="24"/>
                  </a:lnTo>
                  <a:lnTo>
                    <a:pt x="54" y="54"/>
                  </a:lnTo>
                </a:path>
              </a:pathLst>
            </a:custGeom>
            <a:noFill/>
            <a:ln w="38100" cmpd="sng">
              <a:solidFill>
                <a:srgbClr val="FF99CC"/>
              </a:solidFill>
              <a:prstDash val="solid"/>
              <a:round/>
              <a:headEnd/>
              <a:tailEnd/>
            </a:ln>
            <a:effectLst/>
          </p:spPr>
          <p:txBody>
            <a:bodyPr/>
            <a:lstStyle/>
            <a:p>
              <a:endParaRPr lang="en-US"/>
            </a:p>
          </p:txBody>
        </p:sp>
        <p:sp>
          <p:nvSpPr>
            <p:cNvPr id="297792" name="Line 832"/>
            <p:cNvSpPr>
              <a:spLocks noChangeShapeType="1"/>
            </p:cNvSpPr>
            <p:nvPr/>
          </p:nvSpPr>
          <p:spPr bwMode="auto">
            <a:xfrm>
              <a:off x="2017" y="2666"/>
              <a:ext cx="54" cy="49"/>
            </a:xfrm>
            <a:prstGeom prst="line">
              <a:avLst/>
            </a:prstGeom>
            <a:noFill/>
            <a:ln w="38100">
              <a:solidFill>
                <a:srgbClr val="FF99CC"/>
              </a:solidFill>
              <a:round/>
              <a:headEnd/>
              <a:tailEnd/>
            </a:ln>
            <a:effectLst/>
          </p:spPr>
          <p:txBody>
            <a:bodyPr/>
            <a:lstStyle/>
            <a:p>
              <a:endParaRPr lang="en-US"/>
            </a:p>
          </p:txBody>
        </p:sp>
        <p:sp>
          <p:nvSpPr>
            <p:cNvPr id="297793" name="Line 833"/>
            <p:cNvSpPr>
              <a:spLocks noChangeShapeType="1"/>
            </p:cNvSpPr>
            <p:nvPr/>
          </p:nvSpPr>
          <p:spPr bwMode="auto">
            <a:xfrm>
              <a:off x="2071" y="2715"/>
              <a:ext cx="54" cy="48"/>
            </a:xfrm>
            <a:prstGeom prst="line">
              <a:avLst/>
            </a:prstGeom>
            <a:noFill/>
            <a:ln w="38100">
              <a:solidFill>
                <a:srgbClr val="FF99CC"/>
              </a:solidFill>
              <a:round/>
              <a:headEnd/>
              <a:tailEnd/>
            </a:ln>
            <a:effectLst/>
          </p:spPr>
          <p:txBody>
            <a:bodyPr/>
            <a:lstStyle/>
            <a:p>
              <a:endParaRPr lang="en-US"/>
            </a:p>
          </p:txBody>
        </p:sp>
        <p:sp>
          <p:nvSpPr>
            <p:cNvPr id="297794" name="Line 834"/>
            <p:cNvSpPr>
              <a:spLocks noChangeShapeType="1"/>
            </p:cNvSpPr>
            <p:nvPr/>
          </p:nvSpPr>
          <p:spPr bwMode="auto">
            <a:xfrm>
              <a:off x="2125" y="2763"/>
              <a:ext cx="54" cy="42"/>
            </a:xfrm>
            <a:prstGeom prst="line">
              <a:avLst/>
            </a:prstGeom>
            <a:noFill/>
            <a:ln w="38100">
              <a:solidFill>
                <a:srgbClr val="FF99CC"/>
              </a:solidFill>
              <a:round/>
              <a:headEnd/>
              <a:tailEnd/>
            </a:ln>
            <a:effectLst/>
          </p:spPr>
          <p:txBody>
            <a:bodyPr/>
            <a:lstStyle/>
            <a:p>
              <a:endParaRPr lang="en-US"/>
            </a:p>
          </p:txBody>
        </p:sp>
        <p:sp>
          <p:nvSpPr>
            <p:cNvPr id="297795" name="Line 835"/>
            <p:cNvSpPr>
              <a:spLocks noChangeShapeType="1"/>
            </p:cNvSpPr>
            <p:nvPr/>
          </p:nvSpPr>
          <p:spPr bwMode="auto">
            <a:xfrm>
              <a:off x="2179" y="2805"/>
              <a:ext cx="48" cy="42"/>
            </a:xfrm>
            <a:prstGeom prst="line">
              <a:avLst/>
            </a:prstGeom>
            <a:noFill/>
            <a:ln w="38100">
              <a:solidFill>
                <a:srgbClr val="FF99CC"/>
              </a:solidFill>
              <a:round/>
              <a:headEnd/>
              <a:tailEnd/>
            </a:ln>
            <a:effectLst/>
          </p:spPr>
          <p:txBody>
            <a:bodyPr/>
            <a:lstStyle/>
            <a:p>
              <a:endParaRPr lang="en-US"/>
            </a:p>
          </p:txBody>
        </p:sp>
        <p:sp>
          <p:nvSpPr>
            <p:cNvPr id="297796" name="Line 836"/>
            <p:cNvSpPr>
              <a:spLocks noChangeShapeType="1"/>
            </p:cNvSpPr>
            <p:nvPr/>
          </p:nvSpPr>
          <p:spPr bwMode="auto">
            <a:xfrm>
              <a:off x="2227" y="2847"/>
              <a:ext cx="54" cy="42"/>
            </a:xfrm>
            <a:prstGeom prst="line">
              <a:avLst/>
            </a:prstGeom>
            <a:noFill/>
            <a:ln w="38100">
              <a:solidFill>
                <a:srgbClr val="FF99CC"/>
              </a:solidFill>
              <a:round/>
              <a:headEnd/>
              <a:tailEnd/>
            </a:ln>
            <a:effectLst/>
          </p:spPr>
          <p:txBody>
            <a:bodyPr/>
            <a:lstStyle/>
            <a:p>
              <a:endParaRPr lang="en-US"/>
            </a:p>
          </p:txBody>
        </p:sp>
        <p:sp>
          <p:nvSpPr>
            <p:cNvPr id="297797" name="Line 837"/>
            <p:cNvSpPr>
              <a:spLocks noChangeShapeType="1"/>
            </p:cNvSpPr>
            <p:nvPr/>
          </p:nvSpPr>
          <p:spPr bwMode="auto">
            <a:xfrm>
              <a:off x="2281" y="2889"/>
              <a:ext cx="54" cy="42"/>
            </a:xfrm>
            <a:prstGeom prst="line">
              <a:avLst/>
            </a:prstGeom>
            <a:noFill/>
            <a:ln w="38100">
              <a:solidFill>
                <a:srgbClr val="FF99CC"/>
              </a:solidFill>
              <a:round/>
              <a:headEnd/>
              <a:tailEnd/>
            </a:ln>
            <a:effectLst/>
          </p:spPr>
          <p:txBody>
            <a:bodyPr/>
            <a:lstStyle/>
            <a:p>
              <a:endParaRPr lang="en-US"/>
            </a:p>
          </p:txBody>
        </p:sp>
        <p:sp>
          <p:nvSpPr>
            <p:cNvPr id="297798" name="Line 838"/>
            <p:cNvSpPr>
              <a:spLocks noChangeShapeType="1"/>
            </p:cNvSpPr>
            <p:nvPr/>
          </p:nvSpPr>
          <p:spPr bwMode="auto">
            <a:xfrm>
              <a:off x="2335" y="2931"/>
              <a:ext cx="54" cy="36"/>
            </a:xfrm>
            <a:prstGeom prst="line">
              <a:avLst/>
            </a:prstGeom>
            <a:noFill/>
            <a:ln w="38100">
              <a:solidFill>
                <a:srgbClr val="FF99CC"/>
              </a:solidFill>
              <a:round/>
              <a:headEnd/>
              <a:tailEnd/>
            </a:ln>
            <a:effectLst/>
          </p:spPr>
          <p:txBody>
            <a:bodyPr/>
            <a:lstStyle/>
            <a:p>
              <a:endParaRPr lang="en-US"/>
            </a:p>
          </p:txBody>
        </p:sp>
        <p:sp>
          <p:nvSpPr>
            <p:cNvPr id="297799" name="Line 839"/>
            <p:cNvSpPr>
              <a:spLocks noChangeShapeType="1"/>
            </p:cNvSpPr>
            <p:nvPr/>
          </p:nvSpPr>
          <p:spPr bwMode="auto">
            <a:xfrm>
              <a:off x="2389" y="2967"/>
              <a:ext cx="54" cy="30"/>
            </a:xfrm>
            <a:prstGeom prst="line">
              <a:avLst/>
            </a:prstGeom>
            <a:noFill/>
            <a:ln w="38100">
              <a:solidFill>
                <a:srgbClr val="FF99CC"/>
              </a:solidFill>
              <a:round/>
              <a:headEnd/>
              <a:tailEnd/>
            </a:ln>
            <a:effectLst/>
          </p:spPr>
          <p:txBody>
            <a:bodyPr/>
            <a:lstStyle/>
            <a:p>
              <a:endParaRPr lang="en-US"/>
            </a:p>
          </p:txBody>
        </p:sp>
        <p:sp>
          <p:nvSpPr>
            <p:cNvPr id="297800" name="Freeform 840"/>
            <p:cNvSpPr>
              <a:spLocks/>
            </p:cNvSpPr>
            <p:nvPr/>
          </p:nvSpPr>
          <p:spPr bwMode="auto">
            <a:xfrm>
              <a:off x="2443" y="299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FF99CC"/>
              </a:solidFill>
              <a:prstDash val="solid"/>
              <a:round/>
              <a:headEnd/>
              <a:tailEnd/>
            </a:ln>
            <a:effectLst/>
          </p:spPr>
          <p:txBody>
            <a:bodyPr/>
            <a:lstStyle/>
            <a:p>
              <a:endParaRPr lang="en-US"/>
            </a:p>
          </p:txBody>
        </p:sp>
        <p:sp>
          <p:nvSpPr>
            <p:cNvPr id="297801" name="Line 841"/>
            <p:cNvSpPr>
              <a:spLocks noChangeShapeType="1"/>
            </p:cNvSpPr>
            <p:nvPr/>
          </p:nvSpPr>
          <p:spPr bwMode="auto">
            <a:xfrm>
              <a:off x="2497" y="3033"/>
              <a:ext cx="54" cy="30"/>
            </a:xfrm>
            <a:prstGeom prst="line">
              <a:avLst/>
            </a:prstGeom>
            <a:noFill/>
            <a:ln w="38100">
              <a:solidFill>
                <a:srgbClr val="FF99CC"/>
              </a:solidFill>
              <a:round/>
              <a:headEnd/>
              <a:tailEnd/>
            </a:ln>
            <a:effectLst/>
          </p:spPr>
          <p:txBody>
            <a:bodyPr/>
            <a:lstStyle/>
            <a:p>
              <a:endParaRPr lang="en-US"/>
            </a:p>
          </p:txBody>
        </p:sp>
        <p:sp>
          <p:nvSpPr>
            <p:cNvPr id="297802" name="Line 842"/>
            <p:cNvSpPr>
              <a:spLocks noChangeShapeType="1"/>
            </p:cNvSpPr>
            <p:nvPr/>
          </p:nvSpPr>
          <p:spPr bwMode="auto">
            <a:xfrm>
              <a:off x="2551" y="3063"/>
              <a:ext cx="48" cy="30"/>
            </a:xfrm>
            <a:prstGeom prst="line">
              <a:avLst/>
            </a:prstGeom>
            <a:noFill/>
            <a:ln w="38100">
              <a:solidFill>
                <a:srgbClr val="FF99CC"/>
              </a:solidFill>
              <a:round/>
              <a:headEnd/>
              <a:tailEnd/>
            </a:ln>
            <a:effectLst/>
          </p:spPr>
          <p:txBody>
            <a:bodyPr/>
            <a:lstStyle/>
            <a:p>
              <a:endParaRPr lang="en-US"/>
            </a:p>
          </p:txBody>
        </p:sp>
        <p:sp>
          <p:nvSpPr>
            <p:cNvPr id="297803" name="Line 843"/>
            <p:cNvSpPr>
              <a:spLocks noChangeShapeType="1"/>
            </p:cNvSpPr>
            <p:nvPr/>
          </p:nvSpPr>
          <p:spPr bwMode="auto">
            <a:xfrm>
              <a:off x="2599" y="3093"/>
              <a:ext cx="54" cy="24"/>
            </a:xfrm>
            <a:prstGeom prst="line">
              <a:avLst/>
            </a:prstGeom>
            <a:noFill/>
            <a:ln w="38100">
              <a:solidFill>
                <a:srgbClr val="FF99CC"/>
              </a:solidFill>
              <a:round/>
              <a:headEnd/>
              <a:tailEnd/>
            </a:ln>
            <a:effectLst/>
          </p:spPr>
          <p:txBody>
            <a:bodyPr/>
            <a:lstStyle/>
            <a:p>
              <a:endParaRPr lang="en-US"/>
            </a:p>
          </p:txBody>
        </p:sp>
        <p:sp>
          <p:nvSpPr>
            <p:cNvPr id="297804" name="Line 844"/>
            <p:cNvSpPr>
              <a:spLocks noChangeShapeType="1"/>
            </p:cNvSpPr>
            <p:nvPr/>
          </p:nvSpPr>
          <p:spPr bwMode="auto">
            <a:xfrm>
              <a:off x="2653" y="3117"/>
              <a:ext cx="54" cy="24"/>
            </a:xfrm>
            <a:prstGeom prst="line">
              <a:avLst/>
            </a:prstGeom>
            <a:noFill/>
            <a:ln w="38100">
              <a:solidFill>
                <a:srgbClr val="FF99CC"/>
              </a:solidFill>
              <a:round/>
              <a:headEnd/>
              <a:tailEnd/>
            </a:ln>
            <a:effectLst/>
          </p:spPr>
          <p:txBody>
            <a:bodyPr/>
            <a:lstStyle/>
            <a:p>
              <a:endParaRPr lang="en-US"/>
            </a:p>
          </p:txBody>
        </p:sp>
        <p:sp>
          <p:nvSpPr>
            <p:cNvPr id="297805" name="Line 845"/>
            <p:cNvSpPr>
              <a:spLocks noChangeShapeType="1"/>
            </p:cNvSpPr>
            <p:nvPr/>
          </p:nvSpPr>
          <p:spPr bwMode="auto">
            <a:xfrm>
              <a:off x="2707" y="3141"/>
              <a:ext cx="54" cy="24"/>
            </a:xfrm>
            <a:prstGeom prst="line">
              <a:avLst/>
            </a:prstGeom>
            <a:noFill/>
            <a:ln w="38100">
              <a:solidFill>
                <a:srgbClr val="FF99CC"/>
              </a:solidFill>
              <a:round/>
              <a:headEnd/>
              <a:tailEnd/>
            </a:ln>
            <a:effectLst/>
          </p:spPr>
          <p:txBody>
            <a:bodyPr/>
            <a:lstStyle/>
            <a:p>
              <a:endParaRPr lang="en-US"/>
            </a:p>
          </p:txBody>
        </p:sp>
        <p:sp>
          <p:nvSpPr>
            <p:cNvPr id="297806" name="Line 846"/>
            <p:cNvSpPr>
              <a:spLocks noChangeShapeType="1"/>
            </p:cNvSpPr>
            <p:nvPr/>
          </p:nvSpPr>
          <p:spPr bwMode="auto">
            <a:xfrm>
              <a:off x="2761" y="3165"/>
              <a:ext cx="54" cy="18"/>
            </a:xfrm>
            <a:prstGeom prst="line">
              <a:avLst/>
            </a:prstGeom>
            <a:noFill/>
            <a:ln w="38100">
              <a:solidFill>
                <a:srgbClr val="FF99CC"/>
              </a:solidFill>
              <a:round/>
              <a:headEnd/>
              <a:tailEnd/>
            </a:ln>
            <a:effectLst/>
          </p:spPr>
          <p:txBody>
            <a:bodyPr/>
            <a:lstStyle/>
            <a:p>
              <a:endParaRPr lang="en-US"/>
            </a:p>
          </p:txBody>
        </p:sp>
        <p:sp>
          <p:nvSpPr>
            <p:cNvPr id="297807" name="Line 847"/>
            <p:cNvSpPr>
              <a:spLocks noChangeShapeType="1"/>
            </p:cNvSpPr>
            <p:nvPr/>
          </p:nvSpPr>
          <p:spPr bwMode="auto">
            <a:xfrm>
              <a:off x="2815" y="3183"/>
              <a:ext cx="54" cy="18"/>
            </a:xfrm>
            <a:prstGeom prst="line">
              <a:avLst/>
            </a:prstGeom>
            <a:noFill/>
            <a:ln w="38100">
              <a:solidFill>
                <a:srgbClr val="FF99CC"/>
              </a:solidFill>
              <a:round/>
              <a:headEnd/>
              <a:tailEnd/>
            </a:ln>
            <a:effectLst/>
          </p:spPr>
          <p:txBody>
            <a:bodyPr/>
            <a:lstStyle/>
            <a:p>
              <a:endParaRPr lang="en-US"/>
            </a:p>
          </p:txBody>
        </p:sp>
        <p:sp>
          <p:nvSpPr>
            <p:cNvPr id="297808" name="Line 848"/>
            <p:cNvSpPr>
              <a:spLocks noChangeShapeType="1"/>
            </p:cNvSpPr>
            <p:nvPr/>
          </p:nvSpPr>
          <p:spPr bwMode="auto">
            <a:xfrm>
              <a:off x="2869" y="3201"/>
              <a:ext cx="55" cy="18"/>
            </a:xfrm>
            <a:prstGeom prst="line">
              <a:avLst/>
            </a:prstGeom>
            <a:noFill/>
            <a:ln w="38100">
              <a:solidFill>
                <a:srgbClr val="FF99CC"/>
              </a:solidFill>
              <a:round/>
              <a:headEnd/>
              <a:tailEnd/>
            </a:ln>
            <a:effectLst/>
          </p:spPr>
          <p:txBody>
            <a:bodyPr/>
            <a:lstStyle/>
            <a:p>
              <a:endParaRPr lang="en-US"/>
            </a:p>
          </p:txBody>
        </p:sp>
        <p:sp>
          <p:nvSpPr>
            <p:cNvPr id="297809" name="Line 849"/>
            <p:cNvSpPr>
              <a:spLocks noChangeShapeType="1"/>
            </p:cNvSpPr>
            <p:nvPr/>
          </p:nvSpPr>
          <p:spPr bwMode="auto">
            <a:xfrm>
              <a:off x="2924" y="3219"/>
              <a:ext cx="48" cy="12"/>
            </a:xfrm>
            <a:prstGeom prst="line">
              <a:avLst/>
            </a:prstGeom>
            <a:noFill/>
            <a:ln w="38100">
              <a:solidFill>
                <a:srgbClr val="FF99CC"/>
              </a:solidFill>
              <a:round/>
              <a:headEnd/>
              <a:tailEnd/>
            </a:ln>
            <a:effectLst/>
          </p:spPr>
          <p:txBody>
            <a:bodyPr/>
            <a:lstStyle/>
            <a:p>
              <a:endParaRPr lang="en-US"/>
            </a:p>
          </p:txBody>
        </p:sp>
        <p:sp>
          <p:nvSpPr>
            <p:cNvPr id="297810" name="Line 850"/>
            <p:cNvSpPr>
              <a:spLocks noChangeShapeType="1"/>
            </p:cNvSpPr>
            <p:nvPr/>
          </p:nvSpPr>
          <p:spPr bwMode="auto">
            <a:xfrm>
              <a:off x="2972" y="3231"/>
              <a:ext cx="54" cy="12"/>
            </a:xfrm>
            <a:prstGeom prst="line">
              <a:avLst/>
            </a:prstGeom>
            <a:noFill/>
            <a:ln w="38100">
              <a:solidFill>
                <a:srgbClr val="FF99CC"/>
              </a:solidFill>
              <a:round/>
              <a:headEnd/>
              <a:tailEnd/>
            </a:ln>
            <a:effectLst/>
          </p:spPr>
          <p:txBody>
            <a:bodyPr/>
            <a:lstStyle/>
            <a:p>
              <a:endParaRPr lang="en-US"/>
            </a:p>
          </p:txBody>
        </p:sp>
        <p:sp>
          <p:nvSpPr>
            <p:cNvPr id="297811" name="Line 851"/>
            <p:cNvSpPr>
              <a:spLocks noChangeShapeType="1"/>
            </p:cNvSpPr>
            <p:nvPr/>
          </p:nvSpPr>
          <p:spPr bwMode="auto">
            <a:xfrm>
              <a:off x="3026" y="3243"/>
              <a:ext cx="54" cy="12"/>
            </a:xfrm>
            <a:prstGeom prst="line">
              <a:avLst/>
            </a:prstGeom>
            <a:noFill/>
            <a:ln w="38100">
              <a:solidFill>
                <a:srgbClr val="FF99CC"/>
              </a:solidFill>
              <a:round/>
              <a:headEnd/>
              <a:tailEnd/>
            </a:ln>
            <a:effectLst/>
          </p:spPr>
          <p:txBody>
            <a:bodyPr/>
            <a:lstStyle/>
            <a:p>
              <a:endParaRPr lang="en-US"/>
            </a:p>
          </p:txBody>
        </p:sp>
        <p:sp>
          <p:nvSpPr>
            <p:cNvPr id="297812" name="Line 852"/>
            <p:cNvSpPr>
              <a:spLocks noChangeShapeType="1"/>
            </p:cNvSpPr>
            <p:nvPr/>
          </p:nvSpPr>
          <p:spPr bwMode="auto">
            <a:xfrm>
              <a:off x="3080" y="3255"/>
              <a:ext cx="54" cy="12"/>
            </a:xfrm>
            <a:prstGeom prst="line">
              <a:avLst/>
            </a:prstGeom>
            <a:noFill/>
            <a:ln w="38100">
              <a:solidFill>
                <a:srgbClr val="FF99CC"/>
              </a:solidFill>
              <a:round/>
              <a:headEnd/>
              <a:tailEnd/>
            </a:ln>
            <a:effectLst/>
          </p:spPr>
          <p:txBody>
            <a:bodyPr/>
            <a:lstStyle/>
            <a:p>
              <a:endParaRPr lang="en-US"/>
            </a:p>
          </p:txBody>
        </p:sp>
        <p:sp>
          <p:nvSpPr>
            <p:cNvPr id="297813" name="Line 853"/>
            <p:cNvSpPr>
              <a:spLocks noChangeShapeType="1"/>
            </p:cNvSpPr>
            <p:nvPr/>
          </p:nvSpPr>
          <p:spPr bwMode="auto">
            <a:xfrm>
              <a:off x="3134" y="3267"/>
              <a:ext cx="54" cy="6"/>
            </a:xfrm>
            <a:prstGeom prst="line">
              <a:avLst/>
            </a:prstGeom>
            <a:noFill/>
            <a:ln w="38100">
              <a:solidFill>
                <a:srgbClr val="FF99CC"/>
              </a:solidFill>
              <a:round/>
              <a:headEnd/>
              <a:tailEnd/>
            </a:ln>
            <a:effectLst/>
          </p:spPr>
          <p:txBody>
            <a:bodyPr/>
            <a:lstStyle/>
            <a:p>
              <a:endParaRPr lang="en-US"/>
            </a:p>
          </p:txBody>
        </p:sp>
        <p:sp>
          <p:nvSpPr>
            <p:cNvPr id="297814" name="Line 854"/>
            <p:cNvSpPr>
              <a:spLocks noChangeShapeType="1"/>
            </p:cNvSpPr>
            <p:nvPr/>
          </p:nvSpPr>
          <p:spPr bwMode="auto">
            <a:xfrm>
              <a:off x="3188" y="3273"/>
              <a:ext cx="54" cy="12"/>
            </a:xfrm>
            <a:prstGeom prst="line">
              <a:avLst/>
            </a:prstGeom>
            <a:noFill/>
            <a:ln w="38100">
              <a:solidFill>
                <a:srgbClr val="FF99CC"/>
              </a:solidFill>
              <a:round/>
              <a:headEnd/>
              <a:tailEnd/>
            </a:ln>
            <a:effectLst/>
          </p:spPr>
          <p:txBody>
            <a:bodyPr/>
            <a:lstStyle/>
            <a:p>
              <a:endParaRPr lang="en-US"/>
            </a:p>
          </p:txBody>
        </p:sp>
        <p:sp>
          <p:nvSpPr>
            <p:cNvPr id="297815" name="Line 855"/>
            <p:cNvSpPr>
              <a:spLocks noChangeShapeType="1"/>
            </p:cNvSpPr>
            <p:nvPr/>
          </p:nvSpPr>
          <p:spPr bwMode="auto">
            <a:xfrm>
              <a:off x="3242" y="3285"/>
              <a:ext cx="48" cy="6"/>
            </a:xfrm>
            <a:prstGeom prst="line">
              <a:avLst/>
            </a:prstGeom>
            <a:noFill/>
            <a:ln w="38100">
              <a:solidFill>
                <a:srgbClr val="FF99CC"/>
              </a:solidFill>
              <a:round/>
              <a:headEnd/>
              <a:tailEnd/>
            </a:ln>
            <a:effectLst/>
          </p:spPr>
          <p:txBody>
            <a:bodyPr/>
            <a:lstStyle/>
            <a:p>
              <a:endParaRPr lang="en-US"/>
            </a:p>
          </p:txBody>
        </p:sp>
        <p:sp>
          <p:nvSpPr>
            <p:cNvPr id="297816" name="Line 856"/>
            <p:cNvSpPr>
              <a:spLocks noChangeShapeType="1"/>
            </p:cNvSpPr>
            <p:nvPr/>
          </p:nvSpPr>
          <p:spPr bwMode="auto">
            <a:xfrm>
              <a:off x="3290" y="3291"/>
              <a:ext cx="54" cy="6"/>
            </a:xfrm>
            <a:prstGeom prst="line">
              <a:avLst/>
            </a:prstGeom>
            <a:noFill/>
            <a:ln w="38100">
              <a:solidFill>
                <a:srgbClr val="FF99CC"/>
              </a:solidFill>
              <a:round/>
              <a:headEnd/>
              <a:tailEnd/>
            </a:ln>
            <a:effectLst/>
          </p:spPr>
          <p:txBody>
            <a:bodyPr/>
            <a:lstStyle/>
            <a:p>
              <a:endParaRPr lang="en-US"/>
            </a:p>
          </p:txBody>
        </p:sp>
        <p:sp>
          <p:nvSpPr>
            <p:cNvPr id="297817" name="Line 857"/>
            <p:cNvSpPr>
              <a:spLocks noChangeShapeType="1"/>
            </p:cNvSpPr>
            <p:nvPr/>
          </p:nvSpPr>
          <p:spPr bwMode="auto">
            <a:xfrm>
              <a:off x="3344" y="3297"/>
              <a:ext cx="54" cy="6"/>
            </a:xfrm>
            <a:prstGeom prst="line">
              <a:avLst/>
            </a:prstGeom>
            <a:noFill/>
            <a:ln w="38100">
              <a:solidFill>
                <a:srgbClr val="FF99CC"/>
              </a:solidFill>
              <a:round/>
              <a:headEnd/>
              <a:tailEnd/>
            </a:ln>
            <a:effectLst/>
          </p:spPr>
          <p:txBody>
            <a:bodyPr/>
            <a:lstStyle/>
            <a:p>
              <a:endParaRPr lang="en-US"/>
            </a:p>
          </p:txBody>
        </p:sp>
        <p:sp>
          <p:nvSpPr>
            <p:cNvPr id="297818" name="Line 858"/>
            <p:cNvSpPr>
              <a:spLocks noChangeShapeType="1"/>
            </p:cNvSpPr>
            <p:nvPr/>
          </p:nvSpPr>
          <p:spPr bwMode="auto">
            <a:xfrm>
              <a:off x="3398" y="3303"/>
              <a:ext cx="54" cy="1"/>
            </a:xfrm>
            <a:prstGeom prst="line">
              <a:avLst/>
            </a:prstGeom>
            <a:noFill/>
            <a:ln w="38100">
              <a:solidFill>
                <a:srgbClr val="FF99CC"/>
              </a:solidFill>
              <a:round/>
              <a:headEnd/>
              <a:tailEnd/>
            </a:ln>
            <a:effectLst/>
          </p:spPr>
          <p:txBody>
            <a:bodyPr/>
            <a:lstStyle/>
            <a:p>
              <a:endParaRPr lang="en-US"/>
            </a:p>
          </p:txBody>
        </p:sp>
        <p:sp>
          <p:nvSpPr>
            <p:cNvPr id="297819" name="Line 859"/>
            <p:cNvSpPr>
              <a:spLocks noChangeShapeType="1"/>
            </p:cNvSpPr>
            <p:nvPr/>
          </p:nvSpPr>
          <p:spPr bwMode="auto">
            <a:xfrm>
              <a:off x="3452" y="3303"/>
              <a:ext cx="54" cy="6"/>
            </a:xfrm>
            <a:prstGeom prst="line">
              <a:avLst/>
            </a:prstGeom>
            <a:noFill/>
            <a:ln w="38100">
              <a:solidFill>
                <a:srgbClr val="FF99CC"/>
              </a:solidFill>
              <a:round/>
              <a:headEnd/>
              <a:tailEnd/>
            </a:ln>
            <a:effectLst/>
          </p:spPr>
          <p:txBody>
            <a:bodyPr/>
            <a:lstStyle/>
            <a:p>
              <a:endParaRPr lang="en-US"/>
            </a:p>
          </p:txBody>
        </p:sp>
        <p:sp>
          <p:nvSpPr>
            <p:cNvPr id="297820" name="Line 860"/>
            <p:cNvSpPr>
              <a:spLocks noChangeShapeType="1"/>
            </p:cNvSpPr>
            <p:nvPr/>
          </p:nvSpPr>
          <p:spPr bwMode="auto">
            <a:xfrm>
              <a:off x="3506" y="3309"/>
              <a:ext cx="54" cy="6"/>
            </a:xfrm>
            <a:prstGeom prst="line">
              <a:avLst/>
            </a:prstGeom>
            <a:noFill/>
            <a:ln w="38100">
              <a:solidFill>
                <a:srgbClr val="FF99CC"/>
              </a:solidFill>
              <a:round/>
              <a:headEnd/>
              <a:tailEnd/>
            </a:ln>
            <a:effectLst/>
          </p:spPr>
          <p:txBody>
            <a:bodyPr/>
            <a:lstStyle/>
            <a:p>
              <a:endParaRPr lang="en-US"/>
            </a:p>
          </p:txBody>
        </p:sp>
        <p:sp>
          <p:nvSpPr>
            <p:cNvPr id="297821" name="Line 861"/>
            <p:cNvSpPr>
              <a:spLocks noChangeShapeType="1"/>
            </p:cNvSpPr>
            <p:nvPr/>
          </p:nvSpPr>
          <p:spPr bwMode="auto">
            <a:xfrm>
              <a:off x="3560" y="3315"/>
              <a:ext cx="54" cy="1"/>
            </a:xfrm>
            <a:prstGeom prst="line">
              <a:avLst/>
            </a:prstGeom>
            <a:noFill/>
            <a:ln w="38100">
              <a:solidFill>
                <a:srgbClr val="FF99CC"/>
              </a:solidFill>
              <a:round/>
              <a:headEnd/>
              <a:tailEnd/>
            </a:ln>
            <a:effectLst/>
          </p:spPr>
          <p:txBody>
            <a:bodyPr/>
            <a:lstStyle/>
            <a:p>
              <a:endParaRPr lang="en-US"/>
            </a:p>
          </p:txBody>
        </p:sp>
        <p:sp>
          <p:nvSpPr>
            <p:cNvPr id="297822" name="Line 862"/>
            <p:cNvSpPr>
              <a:spLocks noChangeShapeType="1"/>
            </p:cNvSpPr>
            <p:nvPr/>
          </p:nvSpPr>
          <p:spPr bwMode="auto">
            <a:xfrm>
              <a:off x="3614" y="3315"/>
              <a:ext cx="48" cy="1"/>
            </a:xfrm>
            <a:prstGeom prst="line">
              <a:avLst/>
            </a:prstGeom>
            <a:noFill/>
            <a:ln w="38100">
              <a:solidFill>
                <a:srgbClr val="FF99CC"/>
              </a:solidFill>
              <a:round/>
              <a:headEnd/>
              <a:tailEnd/>
            </a:ln>
            <a:effectLst/>
          </p:spPr>
          <p:txBody>
            <a:bodyPr/>
            <a:lstStyle/>
            <a:p>
              <a:endParaRPr lang="en-US"/>
            </a:p>
          </p:txBody>
        </p:sp>
        <p:sp>
          <p:nvSpPr>
            <p:cNvPr id="297823" name="Freeform 863"/>
            <p:cNvSpPr>
              <a:spLocks/>
            </p:cNvSpPr>
            <p:nvPr/>
          </p:nvSpPr>
          <p:spPr bwMode="auto">
            <a:xfrm>
              <a:off x="3662" y="331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4" name="Line 864"/>
            <p:cNvSpPr>
              <a:spLocks noChangeShapeType="1"/>
            </p:cNvSpPr>
            <p:nvPr/>
          </p:nvSpPr>
          <p:spPr bwMode="auto">
            <a:xfrm>
              <a:off x="3716" y="3321"/>
              <a:ext cx="54" cy="1"/>
            </a:xfrm>
            <a:prstGeom prst="line">
              <a:avLst/>
            </a:prstGeom>
            <a:noFill/>
            <a:ln w="38100">
              <a:solidFill>
                <a:srgbClr val="FF99CC"/>
              </a:solidFill>
              <a:round/>
              <a:headEnd/>
              <a:tailEnd/>
            </a:ln>
            <a:effectLst/>
          </p:spPr>
          <p:txBody>
            <a:bodyPr/>
            <a:lstStyle/>
            <a:p>
              <a:endParaRPr lang="en-US"/>
            </a:p>
          </p:txBody>
        </p:sp>
        <p:sp>
          <p:nvSpPr>
            <p:cNvPr id="297825" name="Line 865"/>
            <p:cNvSpPr>
              <a:spLocks noChangeShapeType="1"/>
            </p:cNvSpPr>
            <p:nvPr/>
          </p:nvSpPr>
          <p:spPr bwMode="auto">
            <a:xfrm>
              <a:off x="3770" y="3321"/>
              <a:ext cx="54" cy="1"/>
            </a:xfrm>
            <a:prstGeom prst="line">
              <a:avLst/>
            </a:prstGeom>
            <a:noFill/>
            <a:ln w="38100">
              <a:solidFill>
                <a:srgbClr val="FF99CC"/>
              </a:solidFill>
              <a:round/>
              <a:headEnd/>
              <a:tailEnd/>
            </a:ln>
            <a:effectLst/>
          </p:spPr>
          <p:txBody>
            <a:bodyPr/>
            <a:lstStyle/>
            <a:p>
              <a:endParaRPr lang="en-US"/>
            </a:p>
          </p:txBody>
        </p:sp>
        <p:sp>
          <p:nvSpPr>
            <p:cNvPr id="297826" name="Line 866"/>
            <p:cNvSpPr>
              <a:spLocks noChangeShapeType="1"/>
            </p:cNvSpPr>
            <p:nvPr/>
          </p:nvSpPr>
          <p:spPr bwMode="auto">
            <a:xfrm>
              <a:off x="3824" y="3321"/>
              <a:ext cx="54" cy="1"/>
            </a:xfrm>
            <a:prstGeom prst="line">
              <a:avLst/>
            </a:prstGeom>
            <a:noFill/>
            <a:ln w="38100">
              <a:solidFill>
                <a:srgbClr val="FF99CC"/>
              </a:solidFill>
              <a:round/>
              <a:headEnd/>
              <a:tailEnd/>
            </a:ln>
            <a:effectLst/>
          </p:spPr>
          <p:txBody>
            <a:bodyPr/>
            <a:lstStyle/>
            <a:p>
              <a:endParaRPr lang="en-US"/>
            </a:p>
          </p:txBody>
        </p:sp>
        <p:sp>
          <p:nvSpPr>
            <p:cNvPr id="297827" name="Freeform 867"/>
            <p:cNvSpPr>
              <a:spLocks/>
            </p:cNvSpPr>
            <p:nvPr/>
          </p:nvSpPr>
          <p:spPr bwMode="auto">
            <a:xfrm>
              <a:off x="3878" y="332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8" name="Line 868"/>
            <p:cNvSpPr>
              <a:spLocks noChangeShapeType="1"/>
            </p:cNvSpPr>
            <p:nvPr/>
          </p:nvSpPr>
          <p:spPr bwMode="auto">
            <a:xfrm>
              <a:off x="3932" y="3327"/>
              <a:ext cx="54" cy="1"/>
            </a:xfrm>
            <a:prstGeom prst="line">
              <a:avLst/>
            </a:prstGeom>
            <a:noFill/>
            <a:ln w="38100">
              <a:solidFill>
                <a:srgbClr val="FF99CC"/>
              </a:solidFill>
              <a:round/>
              <a:headEnd/>
              <a:tailEnd/>
            </a:ln>
            <a:effectLst/>
          </p:spPr>
          <p:txBody>
            <a:bodyPr/>
            <a:lstStyle/>
            <a:p>
              <a:endParaRPr lang="en-US"/>
            </a:p>
          </p:txBody>
        </p:sp>
        <p:sp>
          <p:nvSpPr>
            <p:cNvPr id="297829" name="Line 869"/>
            <p:cNvSpPr>
              <a:spLocks noChangeShapeType="1"/>
            </p:cNvSpPr>
            <p:nvPr/>
          </p:nvSpPr>
          <p:spPr bwMode="auto">
            <a:xfrm>
              <a:off x="3986" y="3327"/>
              <a:ext cx="48" cy="1"/>
            </a:xfrm>
            <a:prstGeom prst="line">
              <a:avLst/>
            </a:prstGeom>
            <a:noFill/>
            <a:ln w="38100">
              <a:solidFill>
                <a:srgbClr val="FF99CC"/>
              </a:solidFill>
              <a:round/>
              <a:headEnd/>
              <a:tailEnd/>
            </a:ln>
            <a:effectLst/>
          </p:spPr>
          <p:txBody>
            <a:bodyPr/>
            <a:lstStyle/>
            <a:p>
              <a:endParaRPr lang="en-US"/>
            </a:p>
          </p:txBody>
        </p:sp>
        <p:sp>
          <p:nvSpPr>
            <p:cNvPr id="297830" name="Line 870"/>
            <p:cNvSpPr>
              <a:spLocks noChangeShapeType="1"/>
            </p:cNvSpPr>
            <p:nvPr/>
          </p:nvSpPr>
          <p:spPr bwMode="auto">
            <a:xfrm>
              <a:off x="4034" y="3327"/>
              <a:ext cx="54" cy="1"/>
            </a:xfrm>
            <a:prstGeom prst="line">
              <a:avLst/>
            </a:prstGeom>
            <a:noFill/>
            <a:ln w="38100">
              <a:solidFill>
                <a:srgbClr val="FF99CC"/>
              </a:solidFill>
              <a:round/>
              <a:headEnd/>
              <a:tailEnd/>
            </a:ln>
            <a:effectLst/>
          </p:spPr>
          <p:txBody>
            <a:bodyPr/>
            <a:lstStyle/>
            <a:p>
              <a:endParaRPr lang="en-US"/>
            </a:p>
          </p:txBody>
        </p:sp>
        <p:sp>
          <p:nvSpPr>
            <p:cNvPr id="297831" name="Line 871"/>
            <p:cNvSpPr>
              <a:spLocks noChangeShapeType="1"/>
            </p:cNvSpPr>
            <p:nvPr/>
          </p:nvSpPr>
          <p:spPr bwMode="auto">
            <a:xfrm>
              <a:off x="4088" y="3327"/>
              <a:ext cx="54" cy="1"/>
            </a:xfrm>
            <a:prstGeom prst="line">
              <a:avLst/>
            </a:prstGeom>
            <a:noFill/>
            <a:ln w="38100">
              <a:solidFill>
                <a:srgbClr val="FF99CC"/>
              </a:solidFill>
              <a:round/>
              <a:headEnd/>
              <a:tailEnd/>
            </a:ln>
            <a:effectLst/>
          </p:spPr>
          <p:txBody>
            <a:bodyPr/>
            <a:lstStyle/>
            <a:p>
              <a:endParaRPr lang="en-US"/>
            </a:p>
          </p:txBody>
        </p:sp>
        <p:sp>
          <p:nvSpPr>
            <p:cNvPr id="297832" name="Line 872"/>
            <p:cNvSpPr>
              <a:spLocks noChangeShapeType="1"/>
            </p:cNvSpPr>
            <p:nvPr/>
          </p:nvSpPr>
          <p:spPr bwMode="auto">
            <a:xfrm>
              <a:off x="4142" y="3327"/>
              <a:ext cx="54" cy="1"/>
            </a:xfrm>
            <a:prstGeom prst="line">
              <a:avLst/>
            </a:prstGeom>
            <a:noFill/>
            <a:ln w="38100">
              <a:solidFill>
                <a:srgbClr val="FF99CC"/>
              </a:solidFill>
              <a:round/>
              <a:headEnd/>
              <a:tailEnd/>
            </a:ln>
            <a:effectLst/>
          </p:spPr>
          <p:txBody>
            <a:bodyPr/>
            <a:lstStyle/>
            <a:p>
              <a:endParaRPr lang="en-US"/>
            </a:p>
          </p:txBody>
        </p:sp>
        <p:sp>
          <p:nvSpPr>
            <p:cNvPr id="297833" name="Line 873"/>
            <p:cNvSpPr>
              <a:spLocks noChangeShapeType="1"/>
            </p:cNvSpPr>
            <p:nvPr/>
          </p:nvSpPr>
          <p:spPr bwMode="auto">
            <a:xfrm>
              <a:off x="4196" y="3327"/>
              <a:ext cx="54" cy="1"/>
            </a:xfrm>
            <a:prstGeom prst="line">
              <a:avLst/>
            </a:prstGeom>
            <a:noFill/>
            <a:ln w="38100">
              <a:solidFill>
                <a:srgbClr val="FF99CC"/>
              </a:solidFill>
              <a:round/>
              <a:headEnd/>
              <a:tailEnd/>
            </a:ln>
            <a:effectLst/>
          </p:spPr>
          <p:txBody>
            <a:bodyPr/>
            <a:lstStyle/>
            <a:p>
              <a:endParaRPr lang="en-US"/>
            </a:p>
          </p:txBody>
        </p:sp>
        <p:sp>
          <p:nvSpPr>
            <p:cNvPr id="297834" name="Line 874"/>
            <p:cNvSpPr>
              <a:spLocks noChangeShapeType="1"/>
            </p:cNvSpPr>
            <p:nvPr/>
          </p:nvSpPr>
          <p:spPr bwMode="auto">
            <a:xfrm>
              <a:off x="4250" y="3327"/>
              <a:ext cx="54" cy="1"/>
            </a:xfrm>
            <a:prstGeom prst="line">
              <a:avLst/>
            </a:prstGeom>
            <a:noFill/>
            <a:ln w="38100">
              <a:solidFill>
                <a:srgbClr val="FF99CC"/>
              </a:solidFill>
              <a:round/>
              <a:headEnd/>
              <a:tailEnd/>
            </a:ln>
            <a:effectLst/>
          </p:spPr>
          <p:txBody>
            <a:bodyPr/>
            <a:lstStyle/>
            <a:p>
              <a:endParaRPr lang="en-US"/>
            </a:p>
          </p:txBody>
        </p:sp>
        <p:sp>
          <p:nvSpPr>
            <p:cNvPr id="297835" name="Line 875"/>
            <p:cNvSpPr>
              <a:spLocks noChangeShapeType="1"/>
            </p:cNvSpPr>
            <p:nvPr/>
          </p:nvSpPr>
          <p:spPr bwMode="auto">
            <a:xfrm>
              <a:off x="4304" y="3327"/>
              <a:ext cx="54" cy="1"/>
            </a:xfrm>
            <a:prstGeom prst="line">
              <a:avLst/>
            </a:prstGeom>
            <a:noFill/>
            <a:ln w="38100">
              <a:solidFill>
                <a:srgbClr val="FF99CC"/>
              </a:solidFill>
              <a:round/>
              <a:headEnd/>
              <a:tailEnd/>
            </a:ln>
            <a:effectLst/>
          </p:spPr>
          <p:txBody>
            <a:bodyPr/>
            <a:lstStyle/>
            <a:p>
              <a:endParaRPr lang="en-US"/>
            </a:p>
          </p:txBody>
        </p:sp>
        <p:sp>
          <p:nvSpPr>
            <p:cNvPr id="297836" name="Line 876"/>
            <p:cNvSpPr>
              <a:spLocks noChangeShapeType="1"/>
            </p:cNvSpPr>
            <p:nvPr/>
          </p:nvSpPr>
          <p:spPr bwMode="auto">
            <a:xfrm>
              <a:off x="4358" y="3327"/>
              <a:ext cx="48" cy="1"/>
            </a:xfrm>
            <a:prstGeom prst="line">
              <a:avLst/>
            </a:prstGeom>
            <a:noFill/>
            <a:ln w="38100">
              <a:solidFill>
                <a:srgbClr val="FF99CC"/>
              </a:solidFill>
              <a:round/>
              <a:headEnd/>
              <a:tailEnd/>
            </a:ln>
            <a:effectLst/>
          </p:spPr>
          <p:txBody>
            <a:bodyPr/>
            <a:lstStyle/>
            <a:p>
              <a:endParaRPr lang="en-US"/>
            </a:p>
          </p:txBody>
        </p:sp>
        <p:sp>
          <p:nvSpPr>
            <p:cNvPr id="297837" name="Line 877"/>
            <p:cNvSpPr>
              <a:spLocks noChangeShapeType="1"/>
            </p:cNvSpPr>
            <p:nvPr/>
          </p:nvSpPr>
          <p:spPr bwMode="auto">
            <a:xfrm>
              <a:off x="4406" y="3327"/>
              <a:ext cx="54" cy="1"/>
            </a:xfrm>
            <a:prstGeom prst="line">
              <a:avLst/>
            </a:prstGeom>
            <a:noFill/>
            <a:ln w="38100">
              <a:solidFill>
                <a:srgbClr val="FF99CC"/>
              </a:solidFill>
              <a:round/>
              <a:headEnd/>
              <a:tailEnd/>
            </a:ln>
            <a:effectLst/>
          </p:spPr>
          <p:txBody>
            <a:bodyPr/>
            <a:lstStyle/>
            <a:p>
              <a:endParaRPr lang="en-US"/>
            </a:p>
          </p:txBody>
        </p:sp>
        <p:sp>
          <p:nvSpPr>
            <p:cNvPr id="297838" name="Freeform 878"/>
            <p:cNvSpPr>
              <a:spLocks/>
            </p:cNvSpPr>
            <p:nvPr/>
          </p:nvSpPr>
          <p:spPr bwMode="auto">
            <a:xfrm>
              <a:off x="4460" y="332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39" name="Line 879"/>
            <p:cNvSpPr>
              <a:spLocks noChangeShapeType="1"/>
            </p:cNvSpPr>
            <p:nvPr/>
          </p:nvSpPr>
          <p:spPr bwMode="auto">
            <a:xfrm>
              <a:off x="4514" y="3333"/>
              <a:ext cx="54" cy="1"/>
            </a:xfrm>
            <a:prstGeom prst="line">
              <a:avLst/>
            </a:prstGeom>
            <a:noFill/>
            <a:ln w="38100">
              <a:solidFill>
                <a:srgbClr val="FF99CC"/>
              </a:solidFill>
              <a:round/>
              <a:headEnd/>
              <a:tailEnd/>
            </a:ln>
            <a:effectLst/>
          </p:spPr>
          <p:txBody>
            <a:bodyPr/>
            <a:lstStyle/>
            <a:p>
              <a:endParaRPr lang="en-US"/>
            </a:p>
          </p:txBody>
        </p:sp>
        <p:sp>
          <p:nvSpPr>
            <p:cNvPr id="297840" name="Line 880"/>
            <p:cNvSpPr>
              <a:spLocks noChangeShapeType="1"/>
            </p:cNvSpPr>
            <p:nvPr/>
          </p:nvSpPr>
          <p:spPr bwMode="auto">
            <a:xfrm>
              <a:off x="4568" y="3333"/>
              <a:ext cx="54" cy="1"/>
            </a:xfrm>
            <a:prstGeom prst="line">
              <a:avLst/>
            </a:prstGeom>
            <a:noFill/>
            <a:ln w="38100">
              <a:solidFill>
                <a:srgbClr val="FF99CC"/>
              </a:solidFill>
              <a:round/>
              <a:headEnd/>
              <a:tailEnd/>
            </a:ln>
            <a:effectLst/>
          </p:spPr>
          <p:txBody>
            <a:bodyPr/>
            <a:lstStyle/>
            <a:p>
              <a:endParaRPr lang="en-US"/>
            </a:p>
          </p:txBody>
        </p:sp>
        <p:sp>
          <p:nvSpPr>
            <p:cNvPr id="297841" name="Line 881"/>
            <p:cNvSpPr>
              <a:spLocks noChangeShapeType="1"/>
            </p:cNvSpPr>
            <p:nvPr/>
          </p:nvSpPr>
          <p:spPr bwMode="auto">
            <a:xfrm>
              <a:off x="1537" y="2150"/>
              <a:ext cx="54" cy="66"/>
            </a:xfrm>
            <a:prstGeom prst="line">
              <a:avLst/>
            </a:prstGeom>
            <a:noFill/>
            <a:ln w="38100">
              <a:solidFill>
                <a:srgbClr val="CC99FF"/>
              </a:solidFill>
              <a:round/>
              <a:headEnd/>
              <a:tailEnd/>
            </a:ln>
            <a:effectLst/>
          </p:spPr>
          <p:txBody>
            <a:bodyPr/>
            <a:lstStyle/>
            <a:p>
              <a:endParaRPr lang="en-US"/>
            </a:p>
          </p:txBody>
        </p:sp>
        <p:sp>
          <p:nvSpPr>
            <p:cNvPr id="297842" name="Line 882"/>
            <p:cNvSpPr>
              <a:spLocks noChangeShapeType="1"/>
            </p:cNvSpPr>
            <p:nvPr/>
          </p:nvSpPr>
          <p:spPr bwMode="auto">
            <a:xfrm>
              <a:off x="1591" y="2216"/>
              <a:ext cx="54" cy="66"/>
            </a:xfrm>
            <a:prstGeom prst="line">
              <a:avLst/>
            </a:prstGeom>
            <a:noFill/>
            <a:ln w="38100">
              <a:solidFill>
                <a:srgbClr val="CC99FF"/>
              </a:solidFill>
              <a:round/>
              <a:headEnd/>
              <a:tailEnd/>
            </a:ln>
            <a:effectLst/>
          </p:spPr>
          <p:txBody>
            <a:bodyPr/>
            <a:lstStyle/>
            <a:p>
              <a:endParaRPr lang="en-US"/>
            </a:p>
          </p:txBody>
        </p:sp>
        <p:sp>
          <p:nvSpPr>
            <p:cNvPr id="297843" name="Line 883"/>
            <p:cNvSpPr>
              <a:spLocks noChangeShapeType="1"/>
            </p:cNvSpPr>
            <p:nvPr/>
          </p:nvSpPr>
          <p:spPr bwMode="auto">
            <a:xfrm>
              <a:off x="1645" y="2282"/>
              <a:ext cx="54" cy="60"/>
            </a:xfrm>
            <a:prstGeom prst="line">
              <a:avLst/>
            </a:prstGeom>
            <a:noFill/>
            <a:ln w="38100">
              <a:solidFill>
                <a:srgbClr val="CC99FF"/>
              </a:solidFill>
              <a:round/>
              <a:headEnd/>
              <a:tailEnd/>
            </a:ln>
            <a:effectLst/>
          </p:spPr>
          <p:txBody>
            <a:bodyPr/>
            <a:lstStyle/>
            <a:p>
              <a:endParaRPr lang="en-US"/>
            </a:p>
          </p:txBody>
        </p:sp>
        <p:sp>
          <p:nvSpPr>
            <p:cNvPr id="297844" name="Line 884"/>
            <p:cNvSpPr>
              <a:spLocks noChangeShapeType="1"/>
            </p:cNvSpPr>
            <p:nvPr/>
          </p:nvSpPr>
          <p:spPr bwMode="auto">
            <a:xfrm>
              <a:off x="1699" y="2342"/>
              <a:ext cx="54" cy="60"/>
            </a:xfrm>
            <a:prstGeom prst="line">
              <a:avLst/>
            </a:prstGeom>
            <a:noFill/>
            <a:ln w="38100">
              <a:solidFill>
                <a:srgbClr val="CC99FF"/>
              </a:solidFill>
              <a:round/>
              <a:headEnd/>
              <a:tailEnd/>
            </a:ln>
            <a:effectLst/>
          </p:spPr>
          <p:txBody>
            <a:bodyPr/>
            <a:lstStyle/>
            <a:p>
              <a:endParaRPr lang="en-US"/>
            </a:p>
          </p:txBody>
        </p:sp>
        <p:sp>
          <p:nvSpPr>
            <p:cNvPr id="297845" name="Line 885"/>
            <p:cNvSpPr>
              <a:spLocks noChangeShapeType="1"/>
            </p:cNvSpPr>
            <p:nvPr/>
          </p:nvSpPr>
          <p:spPr bwMode="auto">
            <a:xfrm>
              <a:off x="1753" y="2402"/>
              <a:ext cx="54" cy="60"/>
            </a:xfrm>
            <a:prstGeom prst="line">
              <a:avLst/>
            </a:prstGeom>
            <a:noFill/>
            <a:ln w="38100">
              <a:solidFill>
                <a:srgbClr val="CC99FF"/>
              </a:solidFill>
              <a:round/>
              <a:headEnd/>
              <a:tailEnd/>
            </a:ln>
            <a:effectLst/>
          </p:spPr>
          <p:txBody>
            <a:bodyPr/>
            <a:lstStyle/>
            <a:p>
              <a:endParaRPr lang="en-US"/>
            </a:p>
          </p:txBody>
        </p:sp>
        <p:sp>
          <p:nvSpPr>
            <p:cNvPr id="297846" name="Line 886"/>
            <p:cNvSpPr>
              <a:spLocks noChangeShapeType="1"/>
            </p:cNvSpPr>
            <p:nvPr/>
          </p:nvSpPr>
          <p:spPr bwMode="auto">
            <a:xfrm>
              <a:off x="1807" y="2462"/>
              <a:ext cx="48" cy="60"/>
            </a:xfrm>
            <a:prstGeom prst="line">
              <a:avLst/>
            </a:prstGeom>
            <a:noFill/>
            <a:ln w="38100">
              <a:solidFill>
                <a:srgbClr val="CC99FF"/>
              </a:solidFill>
              <a:round/>
              <a:headEnd/>
              <a:tailEnd/>
            </a:ln>
            <a:effectLst/>
          </p:spPr>
          <p:txBody>
            <a:bodyPr/>
            <a:lstStyle/>
            <a:p>
              <a:endParaRPr lang="en-US"/>
            </a:p>
          </p:txBody>
        </p:sp>
        <p:sp>
          <p:nvSpPr>
            <p:cNvPr id="297847" name="Line 887"/>
            <p:cNvSpPr>
              <a:spLocks noChangeShapeType="1"/>
            </p:cNvSpPr>
            <p:nvPr/>
          </p:nvSpPr>
          <p:spPr bwMode="auto">
            <a:xfrm>
              <a:off x="1855" y="2522"/>
              <a:ext cx="54" cy="54"/>
            </a:xfrm>
            <a:prstGeom prst="line">
              <a:avLst/>
            </a:prstGeom>
            <a:noFill/>
            <a:ln w="38100">
              <a:solidFill>
                <a:srgbClr val="CC99FF"/>
              </a:solidFill>
              <a:round/>
              <a:headEnd/>
              <a:tailEnd/>
            </a:ln>
            <a:effectLst/>
          </p:spPr>
          <p:txBody>
            <a:bodyPr/>
            <a:lstStyle/>
            <a:p>
              <a:endParaRPr lang="en-US"/>
            </a:p>
          </p:txBody>
        </p:sp>
        <p:sp>
          <p:nvSpPr>
            <p:cNvPr id="297848" name="Line 888"/>
            <p:cNvSpPr>
              <a:spLocks noChangeShapeType="1"/>
            </p:cNvSpPr>
            <p:nvPr/>
          </p:nvSpPr>
          <p:spPr bwMode="auto">
            <a:xfrm>
              <a:off x="1909" y="2576"/>
              <a:ext cx="54" cy="54"/>
            </a:xfrm>
            <a:prstGeom prst="line">
              <a:avLst/>
            </a:prstGeom>
            <a:noFill/>
            <a:ln w="38100">
              <a:solidFill>
                <a:srgbClr val="CC99FF"/>
              </a:solidFill>
              <a:round/>
              <a:headEnd/>
              <a:tailEnd/>
            </a:ln>
            <a:effectLst/>
          </p:spPr>
          <p:txBody>
            <a:bodyPr/>
            <a:lstStyle/>
            <a:p>
              <a:endParaRPr lang="en-US"/>
            </a:p>
          </p:txBody>
        </p:sp>
        <p:sp>
          <p:nvSpPr>
            <p:cNvPr id="297849" name="Line 889"/>
            <p:cNvSpPr>
              <a:spLocks noChangeShapeType="1"/>
            </p:cNvSpPr>
            <p:nvPr/>
          </p:nvSpPr>
          <p:spPr bwMode="auto">
            <a:xfrm>
              <a:off x="1963" y="2630"/>
              <a:ext cx="54" cy="55"/>
            </a:xfrm>
            <a:prstGeom prst="line">
              <a:avLst/>
            </a:prstGeom>
            <a:noFill/>
            <a:ln w="38100">
              <a:solidFill>
                <a:srgbClr val="CC99FF"/>
              </a:solidFill>
              <a:round/>
              <a:headEnd/>
              <a:tailEnd/>
            </a:ln>
            <a:effectLst/>
          </p:spPr>
          <p:txBody>
            <a:bodyPr/>
            <a:lstStyle/>
            <a:p>
              <a:endParaRPr lang="en-US"/>
            </a:p>
          </p:txBody>
        </p:sp>
        <p:sp>
          <p:nvSpPr>
            <p:cNvPr id="297850" name="Line 890"/>
            <p:cNvSpPr>
              <a:spLocks noChangeShapeType="1"/>
            </p:cNvSpPr>
            <p:nvPr/>
          </p:nvSpPr>
          <p:spPr bwMode="auto">
            <a:xfrm>
              <a:off x="2017" y="2685"/>
              <a:ext cx="54" cy="48"/>
            </a:xfrm>
            <a:prstGeom prst="line">
              <a:avLst/>
            </a:prstGeom>
            <a:noFill/>
            <a:ln w="38100">
              <a:solidFill>
                <a:srgbClr val="CC99FF"/>
              </a:solidFill>
              <a:round/>
              <a:headEnd/>
              <a:tailEnd/>
            </a:ln>
            <a:effectLst/>
          </p:spPr>
          <p:txBody>
            <a:bodyPr/>
            <a:lstStyle/>
            <a:p>
              <a:endParaRPr lang="en-US"/>
            </a:p>
          </p:txBody>
        </p:sp>
        <p:sp>
          <p:nvSpPr>
            <p:cNvPr id="297851" name="Line 891"/>
            <p:cNvSpPr>
              <a:spLocks noChangeShapeType="1"/>
            </p:cNvSpPr>
            <p:nvPr/>
          </p:nvSpPr>
          <p:spPr bwMode="auto">
            <a:xfrm>
              <a:off x="2071" y="2733"/>
              <a:ext cx="54" cy="48"/>
            </a:xfrm>
            <a:prstGeom prst="line">
              <a:avLst/>
            </a:prstGeom>
            <a:noFill/>
            <a:ln w="38100">
              <a:solidFill>
                <a:srgbClr val="CC99FF"/>
              </a:solidFill>
              <a:round/>
              <a:headEnd/>
              <a:tailEnd/>
            </a:ln>
            <a:effectLst/>
          </p:spPr>
          <p:txBody>
            <a:bodyPr/>
            <a:lstStyle/>
            <a:p>
              <a:endParaRPr lang="en-US"/>
            </a:p>
          </p:txBody>
        </p:sp>
        <p:sp>
          <p:nvSpPr>
            <p:cNvPr id="297852" name="Line 892"/>
            <p:cNvSpPr>
              <a:spLocks noChangeShapeType="1"/>
            </p:cNvSpPr>
            <p:nvPr/>
          </p:nvSpPr>
          <p:spPr bwMode="auto">
            <a:xfrm>
              <a:off x="2125" y="2781"/>
              <a:ext cx="54" cy="48"/>
            </a:xfrm>
            <a:prstGeom prst="line">
              <a:avLst/>
            </a:prstGeom>
            <a:noFill/>
            <a:ln w="38100">
              <a:solidFill>
                <a:srgbClr val="CC99FF"/>
              </a:solidFill>
              <a:round/>
              <a:headEnd/>
              <a:tailEnd/>
            </a:ln>
            <a:effectLst/>
          </p:spPr>
          <p:txBody>
            <a:bodyPr/>
            <a:lstStyle/>
            <a:p>
              <a:endParaRPr lang="en-US"/>
            </a:p>
          </p:txBody>
        </p:sp>
        <p:sp>
          <p:nvSpPr>
            <p:cNvPr id="297853" name="Line 893"/>
            <p:cNvSpPr>
              <a:spLocks noChangeShapeType="1"/>
            </p:cNvSpPr>
            <p:nvPr/>
          </p:nvSpPr>
          <p:spPr bwMode="auto">
            <a:xfrm>
              <a:off x="2179" y="2829"/>
              <a:ext cx="48" cy="48"/>
            </a:xfrm>
            <a:prstGeom prst="line">
              <a:avLst/>
            </a:prstGeom>
            <a:noFill/>
            <a:ln w="38100">
              <a:solidFill>
                <a:srgbClr val="CC99FF"/>
              </a:solidFill>
              <a:round/>
              <a:headEnd/>
              <a:tailEnd/>
            </a:ln>
            <a:effectLst/>
          </p:spPr>
          <p:txBody>
            <a:bodyPr/>
            <a:lstStyle/>
            <a:p>
              <a:endParaRPr lang="en-US"/>
            </a:p>
          </p:txBody>
        </p:sp>
        <p:sp>
          <p:nvSpPr>
            <p:cNvPr id="297854" name="Line 894"/>
            <p:cNvSpPr>
              <a:spLocks noChangeShapeType="1"/>
            </p:cNvSpPr>
            <p:nvPr/>
          </p:nvSpPr>
          <p:spPr bwMode="auto">
            <a:xfrm>
              <a:off x="2227" y="2877"/>
              <a:ext cx="54" cy="42"/>
            </a:xfrm>
            <a:prstGeom prst="line">
              <a:avLst/>
            </a:prstGeom>
            <a:noFill/>
            <a:ln w="38100">
              <a:solidFill>
                <a:srgbClr val="CC99FF"/>
              </a:solidFill>
              <a:round/>
              <a:headEnd/>
              <a:tailEnd/>
            </a:ln>
            <a:effectLst/>
          </p:spPr>
          <p:txBody>
            <a:bodyPr/>
            <a:lstStyle/>
            <a:p>
              <a:endParaRPr lang="en-US"/>
            </a:p>
          </p:txBody>
        </p:sp>
        <p:sp>
          <p:nvSpPr>
            <p:cNvPr id="297855" name="Freeform 895"/>
            <p:cNvSpPr>
              <a:spLocks/>
            </p:cNvSpPr>
            <p:nvPr/>
          </p:nvSpPr>
          <p:spPr bwMode="auto">
            <a:xfrm>
              <a:off x="2281" y="2919"/>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99FF"/>
              </a:solidFill>
              <a:prstDash val="solid"/>
              <a:round/>
              <a:headEnd/>
              <a:tailEnd/>
            </a:ln>
            <a:effectLst/>
          </p:spPr>
          <p:txBody>
            <a:bodyPr/>
            <a:lstStyle/>
            <a:p>
              <a:endParaRPr lang="en-US"/>
            </a:p>
          </p:txBody>
        </p:sp>
        <p:sp>
          <p:nvSpPr>
            <p:cNvPr id="297856" name="Freeform 896"/>
            <p:cNvSpPr>
              <a:spLocks/>
            </p:cNvSpPr>
            <p:nvPr/>
          </p:nvSpPr>
          <p:spPr bwMode="auto">
            <a:xfrm>
              <a:off x="2335" y="296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CC99FF"/>
              </a:solidFill>
              <a:prstDash val="solid"/>
              <a:round/>
              <a:headEnd/>
              <a:tailEnd/>
            </a:ln>
            <a:effectLst/>
          </p:spPr>
          <p:txBody>
            <a:bodyPr/>
            <a:lstStyle/>
            <a:p>
              <a:endParaRPr lang="en-US"/>
            </a:p>
          </p:txBody>
        </p:sp>
        <p:sp>
          <p:nvSpPr>
            <p:cNvPr id="297857" name="Freeform 897"/>
            <p:cNvSpPr>
              <a:spLocks/>
            </p:cNvSpPr>
            <p:nvPr/>
          </p:nvSpPr>
          <p:spPr bwMode="auto">
            <a:xfrm>
              <a:off x="2389" y="3003"/>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CC99FF"/>
              </a:solidFill>
              <a:prstDash val="solid"/>
              <a:round/>
              <a:headEnd/>
              <a:tailEnd/>
            </a:ln>
            <a:effectLst/>
          </p:spPr>
          <p:txBody>
            <a:bodyPr/>
            <a:lstStyle/>
            <a:p>
              <a:endParaRPr lang="en-US"/>
            </a:p>
          </p:txBody>
        </p:sp>
        <p:sp>
          <p:nvSpPr>
            <p:cNvPr id="297858" name="Line 898"/>
            <p:cNvSpPr>
              <a:spLocks noChangeShapeType="1"/>
            </p:cNvSpPr>
            <p:nvPr/>
          </p:nvSpPr>
          <p:spPr bwMode="auto">
            <a:xfrm>
              <a:off x="2443" y="3045"/>
              <a:ext cx="54" cy="36"/>
            </a:xfrm>
            <a:prstGeom prst="line">
              <a:avLst/>
            </a:prstGeom>
            <a:noFill/>
            <a:ln w="38100">
              <a:solidFill>
                <a:srgbClr val="CC99FF"/>
              </a:solidFill>
              <a:round/>
              <a:headEnd/>
              <a:tailEnd/>
            </a:ln>
            <a:effectLst/>
          </p:spPr>
          <p:txBody>
            <a:bodyPr/>
            <a:lstStyle/>
            <a:p>
              <a:endParaRPr lang="en-US"/>
            </a:p>
          </p:txBody>
        </p:sp>
        <p:sp>
          <p:nvSpPr>
            <p:cNvPr id="297859" name="Line 899"/>
            <p:cNvSpPr>
              <a:spLocks noChangeShapeType="1"/>
            </p:cNvSpPr>
            <p:nvPr/>
          </p:nvSpPr>
          <p:spPr bwMode="auto">
            <a:xfrm>
              <a:off x="2497" y="3081"/>
              <a:ext cx="54" cy="36"/>
            </a:xfrm>
            <a:prstGeom prst="line">
              <a:avLst/>
            </a:prstGeom>
            <a:noFill/>
            <a:ln w="38100">
              <a:solidFill>
                <a:srgbClr val="CC99FF"/>
              </a:solidFill>
              <a:round/>
              <a:headEnd/>
              <a:tailEnd/>
            </a:ln>
            <a:effectLst/>
          </p:spPr>
          <p:txBody>
            <a:bodyPr/>
            <a:lstStyle/>
            <a:p>
              <a:endParaRPr lang="en-US"/>
            </a:p>
          </p:txBody>
        </p:sp>
        <p:sp>
          <p:nvSpPr>
            <p:cNvPr id="297860" name="Line 900"/>
            <p:cNvSpPr>
              <a:spLocks noChangeShapeType="1"/>
            </p:cNvSpPr>
            <p:nvPr/>
          </p:nvSpPr>
          <p:spPr bwMode="auto">
            <a:xfrm>
              <a:off x="2551" y="3117"/>
              <a:ext cx="48" cy="36"/>
            </a:xfrm>
            <a:prstGeom prst="line">
              <a:avLst/>
            </a:prstGeom>
            <a:noFill/>
            <a:ln w="38100">
              <a:solidFill>
                <a:srgbClr val="CC99FF"/>
              </a:solidFill>
              <a:round/>
              <a:headEnd/>
              <a:tailEnd/>
            </a:ln>
            <a:effectLst/>
          </p:spPr>
          <p:txBody>
            <a:bodyPr/>
            <a:lstStyle/>
            <a:p>
              <a:endParaRPr lang="en-US"/>
            </a:p>
          </p:txBody>
        </p:sp>
        <p:sp>
          <p:nvSpPr>
            <p:cNvPr id="297861" name="Line 901"/>
            <p:cNvSpPr>
              <a:spLocks noChangeShapeType="1"/>
            </p:cNvSpPr>
            <p:nvPr/>
          </p:nvSpPr>
          <p:spPr bwMode="auto">
            <a:xfrm>
              <a:off x="2599" y="3153"/>
              <a:ext cx="54" cy="30"/>
            </a:xfrm>
            <a:prstGeom prst="line">
              <a:avLst/>
            </a:prstGeom>
            <a:noFill/>
            <a:ln w="38100">
              <a:solidFill>
                <a:srgbClr val="CC99FF"/>
              </a:solidFill>
              <a:round/>
              <a:headEnd/>
              <a:tailEnd/>
            </a:ln>
            <a:effectLst/>
          </p:spPr>
          <p:txBody>
            <a:bodyPr/>
            <a:lstStyle/>
            <a:p>
              <a:endParaRPr lang="en-US"/>
            </a:p>
          </p:txBody>
        </p:sp>
        <p:sp>
          <p:nvSpPr>
            <p:cNvPr id="297862" name="Line 902"/>
            <p:cNvSpPr>
              <a:spLocks noChangeShapeType="1"/>
            </p:cNvSpPr>
            <p:nvPr/>
          </p:nvSpPr>
          <p:spPr bwMode="auto">
            <a:xfrm>
              <a:off x="2653" y="3183"/>
              <a:ext cx="54" cy="30"/>
            </a:xfrm>
            <a:prstGeom prst="line">
              <a:avLst/>
            </a:prstGeom>
            <a:noFill/>
            <a:ln w="38100">
              <a:solidFill>
                <a:srgbClr val="CC99FF"/>
              </a:solidFill>
              <a:round/>
              <a:headEnd/>
              <a:tailEnd/>
            </a:ln>
            <a:effectLst/>
          </p:spPr>
          <p:txBody>
            <a:bodyPr/>
            <a:lstStyle/>
            <a:p>
              <a:endParaRPr lang="en-US"/>
            </a:p>
          </p:txBody>
        </p:sp>
        <p:sp>
          <p:nvSpPr>
            <p:cNvPr id="297863" name="Line 903"/>
            <p:cNvSpPr>
              <a:spLocks noChangeShapeType="1"/>
            </p:cNvSpPr>
            <p:nvPr/>
          </p:nvSpPr>
          <p:spPr bwMode="auto">
            <a:xfrm>
              <a:off x="2707" y="3213"/>
              <a:ext cx="54" cy="30"/>
            </a:xfrm>
            <a:prstGeom prst="line">
              <a:avLst/>
            </a:prstGeom>
            <a:noFill/>
            <a:ln w="38100">
              <a:solidFill>
                <a:srgbClr val="CC99FF"/>
              </a:solidFill>
              <a:round/>
              <a:headEnd/>
              <a:tailEnd/>
            </a:ln>
            <a:effectLst/>
          </p:spPr>
          <p:txBody>
            <a:bodyPr/>
            <a:lstStyle/>
            <a:p>
              <a:endParaRPr lang="en-US"/>
            </a:p>
          </p:txBody>
        </p:sp>
        <p:sp>
          <p:nvSpPr>
            <p:cNvPr id="297864" name="Line 904"/>
            <p:cNvSpPr>
              <a:spLocks noChangeShapeType="1"/>
            </p:cNvSpPr>
            <p:nvPr/>
          </p:nvSpPr>
          <p:spPr bwMode="auto">
            <a:xfrm>
              <a:off x="2761" y="3243"/>
              <a:ext cx="54" cy="30"/>
            </a:xfrm>
            <a:prstGeom prst="line">
              <a:avLst/>
            </a:prstGeom>
            <a:noFill/>
            <a:ln w="38100">
              <a:solidFill>
                <a:srgbClr val="CC99FF"/>
              </a:solidFill>
              <a:round/>
              <a:headEnd/>
              <a:tailEnd/>
            </a:ln>
            <a:effectLst/>
          </p:spPr>
          <p:txBody>
            <a:bodyPr/>
            <a:lstStyle/>
            <a:p>
              <a:endParaRPr lang="en-US"/>
            </a:p>
          </p:txBody>
        </p:sp>
        <p:sp>
          <p:nvSpPr>
            <p:cNvPr id="297865" name="Line 905"/>
            <p:cNvSpPr>
              <a:spLocks noChangeShapeType="1"/>
            </p:cNvSpPr>
            <p:nvPr/>
          </p:nvSpPr>
          <p:spPr bwMode="auto">
            <a:xfrm>
              <a:off x="2815" y="3273"/>
              <a:ext cx="54" cy="24"/>
            </a:xfrm>
            <a:prstGeom prst="line">
              <a:avLst/>
            </a:prstGeom>
            <a:noFill/>
            <a:ln w="38100">
              <a:solidFill>
                <a:srgbClr val="CC99FF"/>
              </a:solidFill>
              <a:round/>
              <a:headEnd/>
              <a:tailEnd/>
            </a:ln>
            <a:effectLst/>
          </p:spPr>
          <p:txBody>
            <a:bodyPr/>
            <a:lstStyle/>
            <a:p>
              <a:endParaRPr lang="en-US"/>
            </a:p>
          </p:txBody>
        </p:sp>
        <p:sp>
          <p:nvSpPr>
            <p:cNvPr id="297866" name="Line 906"/>
            <p:cNvSpPr>
              <a:spLocks noChangeShapeType="1"/>
            </p:cNvSpPr>
            <p:nvPr/>
          </p:nvSpPr>
          <p:spPr bwMode="auto">
            <a:xfrm>
              <a:off x="2869" y="3297"/>
              <a:ext cx="55" cy="24"/>
            </a:xfrm>
            <a:prstGeom prst="line">
              <a:avLst/>
            </a:prstGeom>
            <a:noFill/>
            <a:ln w="38100">
              <a:solidFill>
                <a:srgbClr val="CC99FF"/>
              </a:solidFill>
              <a:round/>
              <a:headEnd/>
              <a:tailEnd/>
            </a:ln>
            <a:effectLst/>
          </p:spPr>
          <p:txBody>
            <a:bodyPr/>
            <a:lstStyle/>
            <a:p>
              <a:endParaRPr lang="en-US"/>
            </a:p>
          </p:txBody>
        </p:sp>
        <p:sp>
          <p:nvSpPr>
            <p:cNvPr id="297867" name="Line 907"/>
            <p:cNvSpPr>
              <a:spLocks noChangeShapeType="1"/>
            </p:cNvSpPr>
            <p:nvPr/>
          </p:nvSpPr>
          <p:spPr bwMode="auto">
            <a:xfrm>
              <a:off x="2924" y="3321"/>
              <a:ext cx="48" cy="18"/>
            </a:xfrm>
            <a:prstGeom prst="line">
              <a:avLst/>
            </a:prstGeom>
            <a:noFill/>
            <a:ln w="38100">
              <a:solidFill>
                <a:srgbClr val="CC99FF"/>
              </a:solidFill>
              <a:round/>
              <a:headEnd/>
              <a:tailEnd/>
            </a:ln>
            <a:effectLst/>
          </p:spPr>
          <p:txBody>
            <a:bodyPr/>
            <a:lstStyle/>
            <a:p>
              <a:endParaRPr lang="en-US"/>
            </a:p>
          </p:txBody>
        </p:sp>
        <p:sp>
          <p:nvSpPr>
            <p:cNvPr id="297868" name="Line 908"/>
            <p:cNvSpPr>
              <a:spLocks noChangeShapeType="1"/>
            </p:cNvSpPr>
            <p:nvPr/>
          </p:nvSpPr>
          <p:spPr bwMode="auto">
            <a:xfrm>
              <a:off x="2972" y="3339"/>
              <a:ext cx="54" cy="18"/>
            </a:xfrm>
            <a:prstGeom prst="line">
              <a:avLst/>
            </a:prstGeom>
            <a:noFill/>
            <a:ln w="38100">
              <a:solidFill>
                <a:srgbClr val="CC99FF"/>
              </a:solidFill>
              <a:round/>
              <a:headEnd/>
              <a:tailEnd/>
            </a:ln>
            <a:effectLst/>
          </p:spPr>
          <p:txBody>
            <a:bodyPr/>
            <a:lstStyle/>
            <a:p>
              <a:endParaRPr lang="en-US"/>
            </a:p>
          </p:txBody>
        </p:sp>
        <p:sp>
          <p:nvSpPr>
            <p:cNvPr id="297869" name="Line 909"/>
            <p:cNvSpPr>
              <a:spLocks noChangeShapeType="1"/>
            </p:cNvSpPr>
            <p:nvPr/>
          </p:nvSpPr>
          <p:spPr bwMode="auto">
            <a:xfrm>
              <a:off x="3026" y="3357"/>
              <a:ext cx="54" cy="18"/>
            </a:xfrm>
            <a:prstGeom prst="line">
              <a:avLst/>
            </a:prstGeom>
            <a:noFill/>
            <a:ln w="38100">
              <a:solidFill>
                <a:srgbClr val="CC99FF"/>
              </a:solidFill>
              <a:round/>
              <a:headEnd/>
              <a:tailEnd/>
            </a:ln>
            <a:effectLst/>
          </p:spPr>
          <p:txBody>
            <a:bodyPr/>
            <a:lstStyle/>
            <a:p>
              <a:endParaRPr lang="en-US"/>
            </a:p>
          </p:txBody>
        </p:sp>
        <p:sp>
          <p:nvSpPr>
            <p:cNvPr id="297870" name="Line 910"/>
            <p:cNvSpPr>
              <a:spLocks noChangeShapeType="1"/>
            </p:cNvSpPr>
            <p:nvPr/>
          </p:nvSpPr>
          <p:spPr bwMode="auto">
            <a:xfrm>
              <a:off x="3080" y="3375"/>
              <a:ext cx="54" cy="18"/>
            </a:xfrm>
            <a:prstGeom prst="line">
              <a:avLst/>
            </a:prstGeom>
            <a:noFill/>
            <a:ln w="38100">
              <a:solidFill>
                <a:srgbClr val="CC99FF"/>
              </a:solidFill>
              <a:round/>
              <a:headEnd/>
              <a:tailEnd/>
            </a:ln>
            <a:effectLst/>
          </p:spPr>
          <p:txBody>
            <a:bodyPr/>
            <a:lstStyle/>
            <a:p>
              <a:endParaRPr lang="en-US"/>
            </a:p>
          </p:txBody>
        </p:sp>
        <p:sp>
          <p:nvSpPr>
            <p:cNvPr id="297871" name="Line 911"/>
            <p:cNvSpPr>
              <a:spLocks noChangeShapeType="1"/>
            </p:cNvSpPr>
            <p:nvPr/>
          </p:nvSpPr>
          <p:spPr bwMode="auto">
            <a:xfrm>
              <a:off x="3134" y="3393"/>
              <a:ext cx="54" cy="12"/>
            </a:xfrm>
            <a:prstGeom prst="line">
              <a:avLst/>
            </a:prstGeom>
            <a:noFill/>
            <a:ln w="38100">
              <a:solidFill>
                <a:srgbClr val="CC99FF"/>
              </a:solidFill>
              <a:round/>
              <a:headEnd/>
              <a:tailEnd/>
            </a:ln>
            <a:effectLst/>
          </p:spPr>
          <p:txBody>
            <a:bodyPr/>
            <a:lstStyle/>
            <a:p>
              <a:endParaRPr lang="en-US"/>
            </a:p>
          </p:txBody>
        </p:sp>
        <p:sp>
          <p:nvSpPr>
            <p:cNvPr id="297872" name="Line 912"/>
            <p:cNvSpPr>
              <a:spLocks noChangeShapeType="1"/>
            </p:cNvSpPr>
            <p:nvPr/>
          </p:nvSpPr>
          <p:spPr bwMode="auto">
            <a:xfrm>
              <a:off x="3188" y="3405"/>
              <a:ext cx="54" cy="12"/>
            </a:xfrm>
            <a:prstGeom prst="line">
              <a:avLst/>
            </a:prstGeom>
            <a:noFill/>
            <a:ln w="38100">
              <a:solidFill>
                <a:srgbClr val="CC99FF"/>
              </a:solidFill>
              <a:round/>
              <a:headEnd/>
              <a:tailEnd/>
            </a:ln>
            <a:effectLst/>
          </p:spPr>
          <p:txBody>
            <a:bodyPr/>
            <a:lstStyle/>
            <a:p>
              <a:endParaRPr lang="en-US"/>
            </a:p>
          </p:txBody>
        </p:sp>
        <p:sp>
          <p:nvSpPr>
            <p:cNvPr id="297873" name="Line 913"/>
            <p:cNvSpPr>
              <a:spLocks noChangeShapeType="1"/>
            </p:cNvSpPr>
            <p:nvPr/>
          </p:nvSpPr>
          <p:spPr bwMode="auto">
            <a:xfrm>
              <a:off x="3242" y="3417"/>
              <a:ext cx="48" cy="12"/>
            </a:xfrm>
            <a:prstGeom prst="line">
              <a:avLst/>
            </a:prstGeom>
            <a:noFill/>
            <a:ln w="38100">
              <a:solidFill>
                <a:srgbClr val="CC99FF"/>
              </a:solidFill>
              <a:round/>
              <a:headEnd/>
              <a:tailEnd/>
            </a:ln>
            <a:effectLst/>
          </p:spPr>
          <p:txBody>
            <a:bodyPr/>
            <a:lstStyle/>
            <a:p>
              <a:endParaRPr lang="en-US"/>
            </a:p>
          </p:txBody>
        </p:sp>
        <p:sp>
          <p:nvSpPr>
            <p:cNvPr id="297874" name="Line 914"/>
            <p:cNvSpPr>
              <a:spLocks noChangeShapeType="1"/>
            </p:cNvSpPr>
            <p:nvPr/>
          </p:nvSpPr>
          <p:spPr bwMode="auto">
            <a:xfrm>
              <a:off x="3290" y="3429"/>
              <a:ext cx="54" cy="6"/>
            </a:xfrm>
            <a:prstGeom prst="line">
              <a:avLst/>
            </a:prstGeom>
            <a:noFill/>
            <a:ln w="38100">
              <a:solidFill>
                <a:srgbClr val="CC99FF"/>
              </a:solidFill>
              <a:round/>
              <a:headEnd/>
              <a:tailEnd/>
            </a:ln>
            <a:effectLst/>
          </p:spPr>
          <p:txBody>
            <a:bodyPr/>
            <a:lstStyle/>
            <a:p>
              <a:endParaRPr lang="en-US"/>
            </a:p>
          </p:txBody>
        </p:sp>
        <p:sp>
          <p:nvSpPr>
            <p:cNvPr id="297875" name="Line 915"/>
            <p:cNvSpPr>
              <a:spLocks noChangeShapeType="1"/>
            </p:cNvSpPr>
            <p:nvPr/>
          </p:nvSpPr>
          <p:spPr bwMode="auto">
            <a:xfrm>
              <a:off x="3344" y="3435"/>
              <a:ext cx="54" cy="12"/>
            </a:xfrm>
            <a:prstGeom prst="line">
              <a:avLst/>
            </a:prstGeom>
            <a:noFill/>
            <a:ln w="38100">
              <a:solidFill>
                <a:srgbClr val="CC99FF"/>
              </a:solidFill>
              <a:round/>
              <a:headEnd/>
              <a:tailEnd/>
            </a:ln>
            <a:effectLst/>
          </p:spPr>
          <p:txBody>
            <a:bodyPr/>
            <a:lstStyle/>
            <a:p>
              <a:endParaRPr lang="en-US"/>
            </a:p>
          </p:txBody>
        </p:sp>
        <p:sp>
          <p:nvSpPr>
            <p:cNvPr id="297876" name="Line 916"/>
            <p:cNvSpPr>
              <a:spLocks noChangeShapeType="1"/>
            </p:cNvSpPr>
            <p:nvPr/>
          </p:nvSpPr>
          <p:spPr bwMode="auto">
            <a:xfrm>
              <a:off x="3398" y="3447"/>
              <a:ext cx="54" cy="6"/>
            </a:xfrm>
            <a:prstGeom prst="line">
              <a:avLst/>
            </a:prstGeom>
            <a:noFill/>
            <a:ln w="38100">
              <a:solidFill>
                <a:srgbClr val="CC99FF"/>
              </a:solidFill>
              <a:round/>
              <a:headEnd/>
              <a:tailEnd/>
            </a:ln>
            <a:effectLst/>
          </p:spPr>
          <p:txBody>
            <a:bodyPr/>
            <a:lstStyle/>
            <a:p>
              <a:endParaRPr lang="en-US"/>
            </a:p>
          </p:txBody>
        </p:sp>
        <p:sp>
          <p:nvSpPr>
            <p:cNvPr id="297877" name="Line 917"/>
            <p:cNvSpPr>
              <a:spLocks noChangeShapeType="1"/>
            </p:cNvSpPr>
            <p:nvPr/>
          </p:nvSpPr>
          <p:spPr bwMode="auto">
            <a:xfrm>
              <a:off x="3452" y="3453"/>
              <a:ext cx="54" cy="6"/>
            </a:xfrm>
            <a:prstGeom prst="line">
              <a:avLst/>
            </a:prstGeom>
            <a:noFill/>
            <a:ln w="38100">
              <a:solidFill>
                <a:srgbClr val="CC99FF"/>
              </a:solidFill>
              <a:round/>
              <a:headEnd/>
              <a:tailEnd/>
            </a:ln>
            <a:effectLst/>
          </p:spPr>
          <p:txBody>
            <a:bodyPr/>
            <a:lstStyle/>
            <a:p>
              <a:endParaRPr lang="en-US"/>
            </a:p>
          </p:txBody>
        </p:sp>
        <p:sp>
          <p:nvSpPr>
            <p:cNvPr id="297878" name="Line 918"/>
            <p:cNvSpPr>
              <a:spLocks noChangeShapeType="1"/>
            </p:cNvSpPr>
            <p:nvPr/>
          </p:nvSpPr>
          <p:spPr bwMode="auto">
            <a:xfrm>
              <a:off x="3506" y="3459"/>
              <a:ext cx="54" cy="6"/>
            </a:xfrm>
            <a:prstGeom prst="line">
              <a:avLst/>
            </a:prstGeom>
            <a:noFill/>
            <a:ln w="38100">
              <a:solidFill>
                <a:srgbClr val="CC99FF"/>
              </a:solidFill>
              <a:round/>
              <a:headEnd/>
              <a:tailEnd/>
            </a:ln>
            <a:effectLst/>
          </p:spPr>
          <p:txBody>
            <a:bodyPr/>
            <a:lstStyle/>
            <a:p>
              <a:endParaRPr lang="en-US"/>
            </a:p>
          </p:txBody>
        </p:sp>
        <p:sp>
          <p:nvSpPr>
            <p:cNvPr id="297879" name="Line 919"/>
            <p:cNvSpPr>
              <a:spLocks noChangeShapeType="1"/>
            </p:cNvSpPr>
            <p:nvPr/>
          </p:nvSpPr>
          <p:spPr bwMode="auto">
            <a:xfrm>
              <a:off x="3560" y="3465"/>
              <a:ext cx="54" cy="6"/>
            </a:xfrm>
            <a:prstGeom prst="line">
              <a:avLst/>
            </a:prstGeom>
            <a:noFill/>
            <a:ln w="38100">
              <a:solidFill>
                <a:srgbClr val="CC99FF"/>
              </a:solidFill>
              <a:round/>
              <a:headEnd/>
              <a:tailEnd/>
            </a:ln>
            <a:effectLst/>
          </p:spPr>
          <p:txBody>
            <a:bodyPr/>
            <a:lstStyle/>
            <a:p>
              <a:endParaRPr lang="en-US"/>
            </a:p>
          </p:txBody>
        </p:sp>
        <p:sp>
          <p:nvSpPr>
            <p:cNvPr id="297880" name="Line 920"/>
            <p:cNvSpPr>
              <a:spLocks noChangeShapeType="1"/>
            </p:cNvSpPr>
            <p:nvPr/>
          </p:nvSpPr>
          <p:spPr bwMode="auto">
            <a:xfrm>
              <a:off x="3614" y="3471"/>
              <a:ext cx="48" cy="1"/>
            </a:xfrm>
            <a:prstGeom prst="line">
              <a:avLst/>
            </a:prstGeom>
            <a:noFill/>
            <a:ln w="38100">
              <a:solidFill>
                <a:srgbClr val="CC99FF"/>
              </a:solidFill>
              <a:round/>
              <a:headEnd/>
              <a:tailEnd/>
            </a:ln>
            <a:effectLst/>
          </p:spPr>
          <p:txBody>
            <a:bodyPr/>
            <a:lstStyle/>
            <a:p>
              <a:endParaRPr lang="en-US"/>
            </a:p>
          </p:txBody>
        </p:sp>
        <p:sp>
          <p:nvSpPr>
            <p:cNvPr id="297881" name="Line 921"/>
            <p:cNvSpPr>
              <a:spLocks noChangeShapeType="1"/>
            </p:cNvSpPr>
            <p:nvPr/>
          </p:nvSpPr>
          <p:spPr bwMode="auto">
            <a:xfrm>
              <a:off x="3662" y="3471"/>
              <a:ext cx="54" cy="6"/>
            </a:xfrm>
            <a:prstGeom prst="line">
              <a:avLst/>
            </a:prstGeom>
            <a:noFill/>
            <a:ln w="38100">
              <a:solidFill>
                <a:srgbClr val="CC99FF"/>
              </a:solidFill>
              <a:round/>
              <a:headEnd/>
              <a:tailEnd/>
            </a:ln>
            <a:effectLst/>
          </p:spPr>
          <p:txBody>
            <a:bodyPr/>
            <a:lstStyle/>
            <a:p>
              <a:endParaRPr lang="en-US"/>
            </a:p>
          </p:txBody>
        </p:sp>
        <p:sp>
          <p:nvSpPr>
            <p:cNvPr id="297882" name="Line 922"/>
            <p:cNvSpPr>
              <a:spLocks noChangeShapeType="1"/>
            </p:cNvSpPr>
            <p:nvPr/>
          </p:nvSpPr>
          <p:spPr bwMode="auto">
            <a:xfrm>
              <a:off x="3716" y="3477"/>
              <a:ext cx="54" cy="6"/>
            </a:xfrm>
            <a:prstGeom prst="line">
              <a:avLst/>
            </a:prstGeom>
            <a:noFill/>
            <a:ln w="38100">
              <a:solidFill>
                <a:srgbClr val="CC99FF"/>
              </a:solidFill>
              <a:round/>
              <a:headEnd/>
              <a:tailEnd/>
            </a:ln>
            <a:effectLst/>
          </p:spPr>
          <p:txBody>
            <a:bodyPr/>
            <a:lstStyle/>
            <a:p>
              <a:endParaRPr lang="en-US"/>
            </a:p>
          </p:txBody>
        </p:sp>
        <p:sp>
          <p:nvSpPr>
            <p:cNvPr id="297883" name="Line 923"/>
            <p:cNvSpPr>
              <a:spLocks noChangeShapeType="1"/>
            </p:cNvSpPr>
            <p:nvPr/>
          </p:nvSpPr>
          <p:spPr bwMode="auto">
            <a:xfrm>
              <a:off x="3770" y="3483"/>
              <a:ext cx="54" cy="1"/>
            </a:xfrm>
            <a:prstGeom prst="line">
              <a:avLst/>
            </a:prstGeom>
            <a:noFill/>
            <a:ln w="38100">
              <a:solidFill>
                <a:srgbClr val="CC99FF"/>
              </a:solidFill>
              <a:round/>
              <a:headEnd/>
              <a:tailEnd/>
            </a:ln>
            <a:effectLst/>
          </p:spPr>
          <p:txBody>
            <a:bodyPr/>
            <a:lstStyle/>
            <a:p>
              <a:endParaRPr lang="en-US"/>
            </a:p>
          </p:txBody>
        </p:sp>
        <p:sp>
          <p:nvSpPr>
            <p:cNvPr id="297884" name="Line 924"/>
            <p:cNvSpPr>
              <a:spLocks noChangeShapeType="1"/>
            </p:cNvSpPr>
            <p:nvPr/>
          </p:nvSpPr>
          <p:spPr bwMode="auto">
            <a:xfrm>
              <a:off x="3824" y="3483"/>
              <a:ext cx="54" cy="1"/>
            </a:xfrm>
            <a:prstGeom prst="line">
              <a:avLst/>
            </a:prstGeom>
            <a:noFill/>
            <a:ln w="38100">
              <a:solidFill>
                <a:srgbClr val="CC99FF"/>
              </a:solidFill>
              <a:round/>
              <a:headEnd/>
              <a:tailEnd/>
            </a:ln>
            <a:effectLst/>
          </p:spPr>
          <p:txBody>
            <a:bodyPr/>
            <a:lstStyle/>
            <a:p>
              <a:endParaRPr lang="en-US"/>
            </a:p>
          </p:txBody>
        </p:sp>
        <p:sp>
          <p:nvSpPr>
            <p:cNvPr id="297885" name="Freeform 925"/>
            <p:cNvSpPr>
              <a:spLocks/>
            </p:cNvSpPr>
            <p:nvPr/>
          </p:nvSpPr>
          <p:spPr bwMode="auto">
            <a:xfrm>
              <a:off x="3878" y="34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86" name="Line 926"/>
            <p:cNvSpPr>
              <a:spLocks noChangeShapeType="1"/>
            </p:cNvSpPr>
            <p:nvPr/>
          </p:nvSpPr>
          <p:spPr bwMode="auto">
            <a:xfrm>
              <a:off x="3932" y="3489"/>
              <a:ext cx="54" cy="1"/>
            </a:xfrm>
            <a:prstGeom prst="line">
              <a:avLst/>
            </a:prstGeom>
            <a:noFill/>
            <a:ln w="38100">
              <a:solidFill>
                <a:srgbClr val="CC99FF"/>
              </a:solidFill>
              <a:round/>
              <a:headEnd/>
              <a:tailEnd/>
            </a:ln>
            <a:effectLst/>
          </p:spPr>
          <p:txBody>
            <a:bodyPr/>
            <a:lstStyle/>
            <a:p>
              <a:endParaRPr lang="en-US"/>
            </a:p>
          </p:txBody>
        </p:sp>
        <p:sp>
          <p:nvSpPr>
            <p:cNvPr id="297887" name="Line 927"/>
            <p:cNvSpPr>
              <a:spLocks noChangeShapeType="1"/>
            </p:cNvSpPr>
            <p:nvPr/>
          </p:nvSpPr>
          <p:spPr bwMode="auto">
            <a:xfrm>
              <a:off x="3986" y="3489"/>
              <a:ext cx="48" cy="1"/>
            </a:xfrm>
            <a:prstGeom prst="line">
              <a:avLst/>
            </a:prstGeom>
            <a:noFill/>
            <a:ln w="38100">
              <a:solidFill>
                <a:srgbClr val="CC99FF"/>
              </a:solidFill>
              <a:round/>
              <a:headEnd/>
              <a:tailEnd/>
            </a:ln>
            <a:effectLst/>
          </p:spPr>
          <p:txBody>
            <a:bodyPr/>
            <a:lstStyle/>
            <a:p>
              <a:endParaRPr lang="en-US"/>
            </a:p>
          </p:txBody>
        </p:sp>
        <p:sp>
          <p:nvSpPr>
            <p:cNvPr id="297888" name="Line 928"/>
            <p:cNvSpPr>
              <a:spLocks noChangeShapeType="1"/>
            </p:cNvSpPr>
            <p:nvPr/>
          </p:nvSpPr>
          <p:spPr bwMode="auto">
            <a:xfrm>
              <a:off x="4034" y="3489"/>
              <a:ext cx="54" cy="1"/>
            </a:xfrm>
            <a:prstGeom prst="line">
              <a:avLst/>
            </a:prstGeom>
            <a:noFill/>
            <a:ln w="38100">
              <a:solidFill>
                <a:srgbClr val="CC99FF"/>
              </a:solidFill>
              <a:round/>
              <a:headEnd/>
              <a:tailEnd/>
            </a:ln>
            <a:effectLst/>
          </p:spPr>
          <p:txBody>
            <a:bodyPr/>
            <a:lstStyle/>
            <a:p>
              <a:endParaRPr lang="en-US"/>
            </a:p>
          </p:txBody>
        </p:sp>
        <p:sp>
          <p:nvSpPr>
            <p:cNvPr id="297889" name="Freeform 929"/>
            <p:cNvSpPr>
              <a:spLocks/>
            </p:cNvSpPr>
            <p:nvPr/>
          </p:nvSpPr>
          <p:spPr bwMode="auto">
            <a:xfrm>
              <a:off x="4088" y="34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90" name="Line 930"/>
            <p:cNvSpPr>
              <a:spLocks noChangeShapeType="1"/>
            </p:cNvSpPr>
            <p:nvPr/>
          </p:nvSpPr>
          <p:spPr bwMode="auto">
            <a:xfrm>
              <a:off x="4142" y="3495"/>
              <a:ext cx="54" cy="1"/>
            </a:xfrm>
            <a:prstGeom prst="line">
              <a:avLst/>
            </a:prstGeom>
            <a:noFill/>
            <a:ln w="38100">
              <a:solidFill>
                <a:srgbClr val="CC99FF"/>
              </a:solidFill>
              <a:round/>
              <a:headEnd/>
              <a:tailEnd/>
            </a:ln>
            <a:effectLst/>
          </p:spPr>
          <p:txBody>
            <a:bodyPr/>
            <a:lstStyle/>
            <a:p>
              <a:endParaRPr lang="en-US"/>
            </a:p>
          </p:txBody>
        </p:sp>
        <p:sp>
          <p:nvSpPr>
            <p:cNvPr id="297891" name="Line 931"/>
            <p:cNvSpPr>
              <a:spLocks noChangeShapeType="1"/>
            </p:cNvSpPr>
            <p:nvPr/>
          </p:nvSpPr>
          <p:spPr bwMode="auto">
            <a:xfrm>
              <a:off x="4196" y="3495"/>
              <a:ext cx="54" cy="1"/>
            </a:xfrm>
            <a:prstGeom prst="line">
              <a:avLst/>
            </a:prstGeom>
            <a:noFill/>
            <a:ln w="38100">
              <a:solidFill>
                <a:srgbClr val="CC99FF"/>
              </a:solidFill>
              <a:round/>
              <a:headEnd/>
              <a:tailEnd/>
            </a:ln>
            <a:effectLst/>
          </p:spPr>
          <p:txBody>
            <a:bodyPr/>
            <a:lstStyle/>
            <a:p>
              <a:endParaRPr lang="en-US"/>
            </a:p>
          </p:txBody>
        </p:sp>
        <p:sp>
          <p:nvSpPr>
            <p:cNvPr id="297892" name="Line 932"/>
            <p:cNvSpPr>
              <a:spLocks noChangeShapeType="1"/>
            </p:cNvSpPr>
            <p:nvPr/>
          </p:nvSpPr>
          <p:spPr bwMode="auto">
            <a:xfrm>
              <a:off x="4250" y="3495"/>
              <a:ext cx="54" cy="1"/>
            </a:xfrm>
            <a:prstGeom prst="line">
              <a:avLst/>
            </a:prstGeom>
            <a:noFill/>
            <a:ln w="38100">
              <a:solidFill>
                <a:srgbClr val="CC99FF"/>
              </a:solidFill>
              <a:round/>
              <a:headEnd/>
              <a:tailEnd/>
            </a:ln>
            <a:effectLst/>
          </p:spPr>
          <p:txBody>
            <a:bodyPr/>
            <a:lstStyle/>
            <a:p>
              <a:endParaRPr lang="en-US"/>
            </a:p>
          </p:txBody>
        </p:sp>
        <p:sp>
          <p:nvSpPr>
            <p:cNvPr id="297893" name="Line 933"/>
            <p:cNvSpPr>
              <a:spLocks noChangeShapeType="1"/>
            </p:cNvSpPr>
            <p:nvPr/>
          </p:nvSpPr>
          <p:spPr bwMode="auto">
            <a:xfrm>
              <a:off x="4304" y="3495"/>
              <a:ext cx="54" cy="1"/>
            </a:xfrm>
            <a:prstGeom prst="line">
              <a:avLst/>
            </a:prstGeom>
            <a:noFill/>
            <a:ln w="38100">
              <a:solidFill>
                <a:srgbClr val="CC99FF"/>
              </a:solidFill>
              <a:round/>
              <a:headEnd/>
              <a:tailEnd/>
            </a:ln>
            <a:effectLst/>
          </p:spPr>
          <p:txBody>
            <a:bodyPr/>
            <a:lstStyle/>
            <a:p>
              <a:endParaRPr lang="en-US"/>
            </a:p>
          </p:txBody>
        </p:sp>
        <p:sp>
          <p:nvSpPr>
            <p:cNvPr id="297894" name="Line 934"/>
            <p:cNvSpPr>
              <a:spLocks noChangeShapeType="1"/>
            </p:cNvSpPr>
            <p:nvPr/>
          </p:nvSpPr>
          <p:spPr bwMode="auto">
            <a:xfrm>
              <a:off x="4358" y="3495"/>
              <a:ext cx="48" cy="1"/>
            </a:xfrm>
            <a:prstGeom prst="line">
              <a:avLst/>
            </a:prstGeom>
            <a:noFill/>
            <a:ln w="38100">
              <a:solidFill>
                <a:srgbClr val="CC99FF"/>
              </a:solidFill>
              <a:round/>
              <a:headEnd/>
              <a:tailEnd/>
            </a:ln>
            <a:effectLst/>
          </p:spPr>
          <p:txBody>
            <a:bodyPr/>
            <a:lstStyle/>
            <a:p>
              <a:endParaRPr lang="en-US"/>
            </a:p>
          </p:txBody>
        </p:sp>
        <p:sp>
          <p:nvSpPr>
            <p:cNvPr id="297895" name="Line 935"/>
            <p:cNvSpPr>
              <a:spLocks noChangeShapeType="1"/>
            </p:cNvSpPr>
            <p:nvPr/>
          </p:nvSpPr>
          <p:spPr bwMode="auto">
            <a:xfrm>
              <a:off x="4406" y="3495"/>
              <a:ext cx="54" cy="1"/>
            </a:xfrm>
            <a:prstGeom prst="line">
              <a:avLst/>
            </a:prstGeom>
            <a:noFill/>
            <a:ln w="38100">
              <a:solidFill>
                <a:srgbClr val="CC99FF"/>
              </a:solidFill>
              <a:round/>
              <a:headEnd/>
              <a:tailEnd/>
            </a:ln>
            <a:effectLst/>
          </p:spPr>
          <p:txBody>
            <a:bodyPr/>
            <a:lstStyle/>
            <a:p>
              <a:endParaRPr lang="en-US"/>
            </a:p>
          </p:txBody>
        </p:sp>
        <p:sp>
          <p:nvSpPr>
            <p:cNvPr id="297896" name="Line 936"/>
            <p:cNvSpPr>
              <a:spLocks noChangeShapeType="1"/>
            </p:cNvSpPr>
            <p:nvPr/>
          </p:nvSpPr>
          <p:spPr bwMode="auto">
            <a:xfrm>
              <a:off x="4460" y="3495"/>
              <a:ext cx="54" cy="1"/>
            </a:xfrm>
            <a:prstGeom prst="line">
              <a:avLst/>
            </a:prstGeom>
            <a:noFill/>
            <a:ln w="38100">
              <a:solidFill>
                <a:srgbClr val="CC99FF"/>
              </a:solidFill>
              <a:round/>
              <a:headEnd/>
              <a:tailEnd/>
            </a:ln>
            <a:effectLst/>
          </p:spPr>
          <p:txBody>
            <a:bodyPr/>
            <a:lstStyle/>
            <a:p>
              <a:endParaRPr lang="en-US"/>
            </a:p>
          </p:txBody>
        </p:sp>
        <p:sp>
          <p:nvSpPr>
            <p:cNvPr id="297897" name="Line 937"/>
            <p:cNvSpPr>
              <a:spLocks noChangeShapeType="1"/>
            </p:cNvSpPr>
            <p:nvPr/>
          </p:nvSpPr>
          <p:spPr bwMode="auto">
            <a:xfrm>
              <a:off x="4514" y="3495"/>
              <a:ext cx="54" cy="1"/>
            </a:xfrm>
            <a:prstGeom prst="line">
              <a:avLst/>
            </a:prstGeom>
            <a:noFill/>
            <a:ln w="38100">
              <a:solidFill>
                <a:srgbClr val="CC99FF"/>
              </a:solidFill>
              <a:round/>
              <a:headEnd/>
              <a:tailEnd/>
            </a:ln>
            <a:effectLst/>
          </p:spPr>
          <p:txBody>
            <a:bodyPr/>
            <a:lstStyle/>
            <a:p>
              <a:endParaRPr lang="en-US"/>
            </a:p>
          </p:txBody>
        </p:sp>
        <p:sp>
          <p:nvSpPr>
            <p:cNvPr id="297898" name="Line 938"/>
            <p:cNvSpPr>
              <a:spLocks noChangeShapeType="1"/>
            </p:cNvSpPr>
            <p:nvPr/>
          </p:nvSpPr>
          <p:spPr bwMode="auto">
            <a:xfrm>
              <a:off x="4568" y="3495"/>
              <a:ext cx="54" cy="1"/>
            </a:xfrm>
            <a:prstGeom prst="line">
              <a:avLst/>
            </a:prstGeom>
            <a:noFill/>
            <a:ln w="38100">
              <a:solidFill>
                <a:srgbClr val="CC99FF"/>
              </a:solidFill>
              <a:round/>
              <a:headEnd/>
              <a:tailEnd/>
            </a:ln>
            <a:effectLst/>
          </p:spPr>
          <p:txBody>
            <a:bodyPr/>
            <a:lstStyle/>
            <a:p>
              <a:endParaRPr lang="en-US"/>
            </a:p>
          </p:txBody>
        </p:sp>
        <p:sp>
          <p:nvSpPr>
            <p:cNvPr id="297899" name="Line 939"/>
            <p:cNvSpPr>
              <a:spLocks noChangeShapeType="1"/>
            </p:cNvSpPr>
            <p:nvPr/>
          </p:nvSpPr>
          <p:spPr bwMode="auto">
            <a:xfrm>
              <a:off x="1537" y="2150"/>
              <a:ext cx="54" cy="66"/>
            </a:xfrm>
            <a:prstGeom prst="line">
              <a:avLst/>
            </a:prstGeom>
            <a:noFill/>
            <a:ln w="38100">
              <a:solidFill>
                <a:srgbClr val="FFCC99"/>
              </a:solidFill>
              <a:round/>
              <a:headEnd/>
              <a:tailEnd/>
            </a:ln>
            <a:effectLst/>
          </p:spPr>
          <p:txBody>
            <a:bodyPr/>
            <a:lstStyle/>
            <a:p>
              <a:endParaRPr lang="en-US"/>
            </a:p>
          </p:txBody>
        </p:sp>
        <p:sp>
          <p:nvSpPr>
            <p:cNvPr id="297900" name="Line 940"/>
            <p:cNvSpPr>
              <a:spLocks noChangeShapeType="1"/>
            </p:cNvSpPr>
            <p:nvPr/>
          </p:nvSpPr>
          <p:spPr bwMode="auto">
            <a:xfrm>
              <a:off x="1591" y="2216"/>
              <a:ext cx="54" cy="66"/>
            </a:xfrm>
            <a:prstGeom prst="line">
              <a:avLst/>
            </a:prstGeom>
            <a:noFill/>
            <a:ln w="38100">
              <a:solidFill>
                <a:srgbClr val="FFCC99"/>
              </a:solidFill>
              <a:round/>
              <a:headEnd/>
              <a:tailEnd/>
            </a:ln>
            <a:effectLst/>
          </p:spPr>
          <p:txBody>
            <a:bodyPr/>
            <a:lstStyle/>
            <a:p>
              <a:endParaRPr lang="en-US"/>
            </a:p>
          </p:txBody>
        </p:sp>
        <p:sp>
          <p:nvSpPr>
            <p:cNvPr id="297901" name="Line 941"/>
            <p:cNvSpPr>
              <a:spLocks noChangeShapeType="1"/>
            </p:cNvSpPr>
            <p:nvPr/>
          </p:nvSpPr>
          <p:spPr bwMode="auto">
            <a:xfrm>
              <a:off x="1645" y="2282"/>
              <a:ext cx="54" cy="66"/>
            </a:xfrm>
            <a:prstGeom prst="line">
              <a:avLst/>
            </a:prstGeom>
            <a:noFill/>
            <a:ln w="38100">
              <a:solidFill>
                <a:srgbClr val="FFCC99"/>
              </a:solidFill>
              <a:round/>
              <a:headEnd/>
              <a:tailEnd/>
            </a:ln>
            <a:effectLst/>
          </p:spPr>
          <p:txBody>
            <a:bodyPr/>
            <a:lstStyle/>
            <a:p>
              <a:endParaRPr lang="en-US"/>
            </a:p>
          </p:txBody>
        </p:sp>
        <p:sp>
          <p:nvSpPr>
            <p:cNvPr id="297902" name="Line 942"/>
            <p:cNvSpPr>
              <a:spLocks noChangeShapeType="1"/>
            </p:cNvSpPr>
            <p:nvPr/>
          </p:nvSpPr>
          <p:spPr bwMode="auto">
            <a:xfrm>
              <a:off x="1699" y="2348"/>
              <a:ext cx="54" cy="60"/>
            </a:xfrm>
            <a:prstGeom prst="line">
              <a:avLst/>
            </a:prstGeom>
            <a:noFill/>
            <a:ln w="38100">
              <a:solidFill>
                <a:srgbClr val="FFCC99"/>
              </a:solidFill>
              <a:round/>
              <a:headEnd/>
              <a:tailEnd/>
            </a:ln>
            <a:effectLst/>
          </p:spPr>
          <p:txBody>
            <a:bodyPr/>
            <a:lstStyle/>
            <a:p>
              <a:endParaRPr lang="en-US"/>
            </a:p>
          </p:txBody>
        </p:sp>
        <p:sp>
          <p:nvSpPr>
            <p:cNvPr id="297903" name="Line 943"/>
            <p:cNvSpPr>
              <a:spLocks noChangeShapeType="1"/>
            </p:cNvSpPr>
            <p:nvPr/>
          </p:nvSpPr>
          <p:spPr bwMode="auto">
            <a:xfrm>
              <a:off x="1753" y="2408"/>
              <a:ext cx="54" cy="60"/>
            </a:xfrm>
            <a:prstGeom prst="line">
              <a:avLst/>
            </a:prstGeom>
            <a:noFill/>
            <a:ln w="38100">
              <a:solidFill>
                <a:srgbClr val="FFCC99"/>
              </a:solidFill>
              <a:round/>
              <a:headEnd/>
              <a:tailEnd/>
            </a:ln>
            <a:effectLst/>
          </p:spPr>
          <p:txBody>
            <a:bodyPr/>
            <a:lstStyle/>
            <a:p>
              <a:endParaRPr lang="en-US"/>
            </a:p>
          </p:txBody>
        </p:sp>
        <p:sp>
          <p:nvSpPr>
            <p:cNvPr id="297904" name="Line 944"/>
            <p:cNvSpPr>
              <a:spLocks noChangeShapeType="1"/>
            </p:cNvSpPr>
            <p:nvPr/>
          </p:nvSpPr>
          <p:spPr bwMode="auto">
            <a:xfrm>
              <a:off x="1807" y="2468"/>
              <a:ext cx="48" cy="60"/>
            </a:xfrm>
            <a:prstGeom prst="line">
              <a:avLst/>
            </a:prstGeom>
            <a:noFill/>
            <a:ln w="38100">
              <a:solidFill>
                <a:srgbClr val="FFCC99"/>
              </a:solidFill>
              <a:round/>
              <a:headEnd/>
              <a:tailEnd/>
            </a:ln>
            <a:effectLst/>
          </p:spPr>
          <p:txBody>
            <a:bodyPr/>
            <a:lstStyle/>
            <a:p>
              <a:endParaRPr lang="en-US"/>
            </a:p>
          </p:txBody>
        </p:sp>
        <p:sp>
          <p:nvSpPr>
            <p:cNvPr id="297905" name="Line 945"/>
            <p:cNvSpPr>
              <a:spLocks noChangeShapeType="1"/>
            </p:cNvSpPr>
            <p:nvPr/>
          </p:nvSpPr>
          <p:spPr bwMode="auto">
            <a:xfrm>
              <a:off x="1855" y="2528"/>
              <a:ext cx="54" cy="54"/>
            </a:xfrm>
            <a:prstGeom prst="line">
              <a:avLst/>
            </a:prstGeom>
            <a:noFill/>
            <a:ln w="38100">
              <a:solidFill>
                <a:srgbClr val="FFCC99"/>
              </a:solidFill>
              <a:round/>
              <a:headEnd/>
              <a:tailEnd/>
            </a:ln>
            <a:effectLst/>
          </p:spPr>
          <p:txBody>
            <a:bodyPr/>
            <a:lstStyle/>
            <a:p>
              <a:endParaRPr lang="en-US"/>
            </a:p>
          </p:txBody>
        </p:sp>
        <p:sp>
          <p:nvSpPr>
            <p:cNvPr id="297906" name="Line 946"/>
            <p:cNvSpPr>
              <a:spLocks noChangeShapeType="1"/>
            </p:cNvSpPr>
            <p:nvPr/>
          </p:nvSpPr>
          <p:spPr bwMode="auto">
            <a:xfrm>
              <a:off x="1909" y="2582"/>
              <a:ext cx="54" cy="54"/>
            </a:xfrm>
            <a:prstGeom prst="line">
              <a:avLst/>
            </a:prstGeom>
            <a:noFill/>
            <a:ln w="38100">
              <a:solidFill>
                <a:srgbClr val="FFCC99"/>
              </a:solidFill>
              <a:round/>
              <a:headEnd/>
              <a:tailEnd/>
            </a:ln>
            <a:effectLst/>
          </p:spPr>
          <p:txBody>
            <a:bodyPr/>
            <a:lstStyle/>
            <a:p>
              <a:endParaRPr lang="en-US"/>
            </a:p>
          </p:txBody>
        </p:sp>
        <p:sp>
          <p:nvSpPr>
            <p:cNvPr id="297907" name="Line 947"/>
            <p:cNvSpPr>
              <a:spLocks noChangeShapeType="1"/>
            </p:cNvSpPr>
            <p:nvPr/>
          </p:nvSpPr>
          <p:spPr bwMode="auto">
            <a:xfrm>
              <a:off x="1963" y="2636"/>
              <a:ext cx="54" cy="55"/>
            </a:xfrm>
            <a:prstGeom prst="line">
              <a:avLst/>
            </a:prstGeom>
            <a:noFill/>
            <a:ln w="38100">
              <a:solidFill>
                <a:srgbClr val="FFCC99"/>
              </a:solidFill>
              <a:round/>
              <a:headEnd/>
              <a:tailEnd/>
            </a:ln>
            <a:effectLst/>
          </p:spPr>
          <p:txBody>
            <a:bodyPr/>
            <a:lstStyle/>
            <a:p>
              <a:endParaRPr lang="en-US"/>
            </a:p>
          </p:txBody>
        </p:sp>
        <p:sp>
          <p:nvSpPr>
            <p:cNvPr id="297908" name="Line 948"/>
            <p:cNvSpPr>
              <a:spLocks noChangeShapeType="1"/>
            </p:cNvSpPr>
            <p:nvPr/>
          </p:nvSpPr>
          <p:spPr bwMode="auto">
            <a:xfrm>
              <a:off x="2017" y="2691"/>
              <a:ext cx="54" cy="54"/>
            </a:xfrm>
            <a:prstGeom prst="line">
              <a:avLst/>
            </a:prstGeom>
            <a:noFill/>
            <a:ln w="38100">
              <a:solidFill>
                <a:srgbClr val="FFCC99"/>
              </a:solidFill>
              <a:round/>
              <a:headEnd/>
              <a:tailEnd/>
            </a:ln>
            <a:effectLst/>
          </p:spPr>
          <p:txBody>
            <a:bodyPr/>
            <a:lstStyle/>
            <a:p>
              <a:endParaRPr lang="en-US"/>
            </a:p>
          </p:txBody>
        </p:sp>
        <p:sp>
          <p:nvSpPr>
            <p:cNvPr id="297909" name="Line 949"/>
            <p:cNvSpPr>
              <a:spLocks noChangeShapeType="1"/>
            </p:cNvSpPr>
            <p:nvPr/>
          </p:nvSpPr>
          <p:spPr bwMode="auto">
            <a:xfrm>
              <a:off x="2071" y="2745"/>
              <a:ext cx="54" cy="48"/>
            </a:xfrm>
            <a:prstGeom prst="line">
              <a:avLst/>
            </a:prstGeom>
            <a:noFill/>
            <a:ln w="38100">
              <a:solidFill>
                <a:srgbClr val="FFCC99"/>
              </a:solidFill>
              <a:round/>
              <a:headEnd/>
              <a:tailEnd/>
            </a:ln>
            <a:effectLst/>
          </p:spPr>
          <p:txBody>
            <a:bodyPr/>
            <a:lstStyle/>
            <a:p>
              <a:endParaRPr lang="en-US"/>
            </a:p>
          </p:txBody>
        </p:sp>
        <p:sp>
          <p:nvSpPr>
            <p:cNvPr id="297910" name="Freeform 950"/>
            <p:cNvSpPr>
              <a:spLocks/>
            </p:cNvSpPr>
            <p:nvPr/>
          </p:nvSpPr>
          <p:spPr bwMode="auto">
            <a:xfrm>
              <a:off x="2125" y="2793"/>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FFCC99"/>
              </a:solidFill>
              <a:prstDash val="solid"/>
              <a:round/>
              <a:headEnd/>
              <a:tailEnd/>
            </a:ln>
            <a:effectLst/>
          </p:spPr>
          <p:txBody>
            <a:bodyPr/>
            <a:lstStyle/>
            <a:p>
              <a:endParaRPr lang="en-US"/>
            </a:p>
          </p:txBody>
        </p:sp>
        <p:sp>
          <p:nvSpPr>
            <p:cNvPr id="297911" name="Line 951"/>
            <p:cNvSpPr>
              <a:spLocks noChangeShapeType="1"/>
            </p:cNvSpPr>
            <p:nvPr/>
          </p:nvSpPr>
          <p:spPr bwMode="auto">
            <a:xfrm>
              <a:off x="2179" y="2847"/>
              <a:ext cx="48" cy="48"/>
            </a:xfrm>
            <a:prstGeom prst="line">
              <a:avLst/>
            </a:prstGeom>
            <a:noFill/>
            <a:ln w="38100">
              <a:solidFill>
                <a:srgbClr val="FFCC99"/>
              </a:solidFill>
              <a:round/>
              <a:headEnd/>
              <a:tailEnd/>
            </a:ln>
            <a:effectLst/>
          </p:spPr>
          <p:txBody>
            <a:bodyPr/>
            <a:lstStyle/>
            <a:p>
              <a:endParaRPr lang="en-US"/>
            </a:p>
          </p:txBody>
        </p:sp>
        <p:sp>
          <p:nvSpPr>
            <p:cNvPr id="297912" name="Line 952"/>
            <p:cNvSpPr>
              <a:spLocks noChangeShapeType="1"/>
            </p:cNvSpPr>
            <p:nvPr/>
          </p:nvSpPr>
          <p:spPr bwMode="auto">
            <a:xfrm>
              <a:off x="2227" y="2895"/>
              <a:ext cx="54" cy="42"/>
            </a:xfrm>
            <a:prstGeom prst="line">
              <a:avLst/>
            </a:prstGeom>
            <a:noFill/>
            <a:ln w="38100">
              <a:solidFill>
                <a:srgbClr val="FFCC99"/>
              </a:solidFill>
              <a:round/>
              <a:headEnd/>
              <a:tailEnd/>
            </a:ln>
            <a:effectLst/>
          </p:spPr>
          <p:txBody>
            <a:bodyPr/>
            <a:lstStyle/>
            <a:p>
              <a:endParaRPr lang="en-US"/>
            </a:p>
          </p:txBody>
        </p:sp>
        <p:sp>
          <p:nvSpPr>
            <p:cNvPr id="297913" name="Line 953"/>
            <p:cNvSpPr>
              <a:spLocks noChangeShapeType="1"/>
            </p:cNvSpPr>
            <p:nvPr/>
          </p:nvSpPr>
          <p:spPr bwMode="auto">
            <a:xfrm>
              <a:off x="2281" y="2937"/>
              <a:ext cx="54" cy="48"/>
            </a:xfrm>
            <a:prstGeom prst="line">
              <a:avLst/>
            </a:prstGeom>
            <a:noFill/>
            <a:ln w="38100">
              <a:solidFill>
                <a:srgbClr val="FFCC99"/>
              </a:solidFill>
              <a:round/>
              <a:headEnd/>
              <a:tailEnd/>
            </a:ln>
            <a:effectLst/>
          </p:spPr>
          <p:txBody>
            <a:bodyPr/>
            <a:lstStyle/>
            <a:p>
              <a:endParaRPr lang="en-US"/>
            </a:p>
          </p:txBody>
        </p:sp>
        <p:sp>
          <p:nvSpPr>
            <p:cNvPr id="297914" name="Line 954"/>
            <p:cNvSpPr>
              <a:spLocks noChangeShapeType="1"/>
            </p:cNvSpPr>
            <p:nvPr/>
          </p:nvSpPr>
          <p:spPr bwMode="auto">
            <a:xfrm>
              <a:off x="2335" y="2985"/>
              <a:ext cx="54" cy="42"/>
            </a:xfrm>
            <a:prstGeom prst="line">
              <a:avLst/>
            </a:prstGeom>
            <a:noFill/>
            <a:ln w="38100">
              <a:solidFill>
                <a:srgbClr val="FFCC99"/>
              </a:solidFill>
              <a:round/>
              <a:headEnd/>
              <a:tailEnd/>
            </a:ln>
            <a:effectLst/>
          </p:spPr>
          <p:txBody>
            <a:bodyPr/>
            <a:lstStyle/>
            <a:p>
              <a:endParaRPr lang="en-US"/>
            </a:p>
          </p:txBody>
        </p:sp>
        <p:sp>
          <p:nvSpPr>
            <p:cNvPr id="297915" name="Line 955"/>
            <p:cNvSpPr>
              <a:spLocks noChangeShapeType="1"/>
            </p:cNvSpPr>
            <p:nvPr/>
          </p:nvSpPr>
          <p:spPr bwMode="auto">
            <a:xfrm>
              <a:off x="2389" y="3027"/>
              <a:ext cx="54" cy="42"/>
            </a:xfrm>
            <a:prstGeom prst="line">
              <a:avLst/>
            </a:prstGeom>
            <a:noFill/>
            <a:ln w="38100">
              <a:solidFill>
                <a:srgbClr val="FFCC99"/>
              </a:solidFill>
              <a:round/>
              <a:headEnd/>
              <a:tailEnd/>
            </a:ln>
            <a:effectLst/>
          </p:spPr>
          <p:txBody>
            <a:bodyPr/>
            <a:lstStyle/>
            <a:p>
              <a:endParaRPr lang="en-US"/>
            </a:p>
          </p:txBody>
        </p:sp>
        <p:sp>
          <p:nvSpPr>
            <p:cNvPr id="297916" name="Line 956"/>
            <p:cNvSpPr>
              <a:spLocks noChangeShapeType="1"/>
            </p:cNvSpPr>
            <p:nvPr/>
          </p:nvSpPr>
          <p:spPr bwMode="auto">
            <a:xfrm>
              <a:off x="2443" y="3069"/>
              <a:ext cx="54" cy="42"/>
            </a:xfrm>
            <a:prstGeom prst="line">
              <a:avLst/>
            </a:prstGeom>
            <a:noFill/>
            <a:ln w="38100">
              <a:solidFill>
                <a:srgbClr val="FFCC99"/>
              </a:solidFill>
              <a:round/>
              <a:headEnd/>
              <a:tailEnd/>
            </a:ln>
            <a:effectLst/>
          </p:spPr>
          <p:txBody>
            <a:bodyPr/>
            <a:lstStyle/>
            <a:p>
              <a:endParaRPr lang="en-US"/>
            </a:p>
          </p:txBody>
        </p:sp>
        <p:sp>
          <p:nvSpPr>
            <p:cNvPr id="297917" name="Line 957"/>
            <p:cNvSpPr>
              <a:spLocks noChangeShapeType="1"/>
            </p:cNvSpPr>
            <p:nvPr/>
          </p:nvSpPr>
          <p:spPr bwMode="auto">
            <a:xfrm>
              <a:off x="2497" y="3111"/>
              <a:ext cx="54" cy="42"/>
            </a:xfrm>
            <a:prstGeom prst="line">
              <a:avLst/>
            </a:prstGeom>
            <a:noFill/>
            <a:ln w="38100">
              <a:solidFill>
                <a:srgbClr val="FFCC99"/>
              </a:solidFill>
              <a:round/>
              <a:headEnd/>
              <a:tailEnd/>
            </a:ln>
            <a:effectLst/>
          </p:spPr>
          <p:txBody>
            <a:bodyPr/>
            <a:lstStyle/>
            <a:p>
              <a:endParaRPr lang="en-US"/>
            </a:p>
          </p:txBody>
        </p:sp>
        <p:sp>
          <p:nvSpPr>
            <p:cNvPr id="297918" name="Line 958"/>
            <p:cNvSpPr>
              <a:spLocks noChangeShapeType="1"/>
            </p:cNvSpPr>
            <p:nvPr/>
          </p:nvSpPr>
          <p:spPr bwMode="auto">
            <a:xfrm>
              <a:off x="2551" y="3153"/>
              <a:ext cx="48" cy="36"/>
            </a:xfrm>
            <a:prstGeom prst="line">
              <a:avLst/>
            </a:prstGeom>
            <a:noFill/>
            <a:ln w="38100">
              <a:solidFill>
                <a:srgbClr val="FFCC99"/>
              </a:solidFill>
              <a:round/>
              <a:headEnd/>
              <a:tailEnd/>
            </a:ln>
            <a:effectLst/>
          </p:spPr>
          <p:txBody>
            <a:bodyPr/>
            <a:lstStyle/>
            <a:p>
              <a:endParaRPr lang="en-US"/>
            </a:p>
          </p:txBody>
        </p:sp>
        <p:sp>
          <p:nvSpPr>
            <p:cNvPr id="297919" name="Line 959"/>
            <p:cNvSpPr>
              <a:spLocks noChangeShapeType="1"/>
            </p:cNvSpPr>
            <p:nvPr/>
          </p:nvSpPr>
          <p:spPr bwMode="auto">
            <a:xfrm>
              <a:off x="2599" y="3189"/>
              <a:ext cx="54" cy="36"/>
            </a:xfrm>
            <a:prstGeom prst="line">
              <a:avLst/>
            </a:prstGeom>
            <a:noFill/>
            <a:ln w="38100">
              <a:solidFill>
                <a:srgbClr val="FFCC99"/>
              </a:solidFill>
              <a:round/>
              <a:headEnd/>
              <a:tailEnd/>
            </a:ln>
            <a:effectLst/>
          </p:spPr>
          <p:txBody>
            <a:bodyPr/>
            <a:lstStyle/>
            <a:p>
              <a:endParaRPr lang="en-US"/>
            </a:p>
          </p:txBody>
        </p:sp>
        <p:sp>
          <p:nvSpPr>
            <p:cNvPr id="297920" name="Line 960"/>
            <p:cNvSpPr>
              <a:spLocks noChangeShapeType="1"/>
            </p:cNvSpPr>
            <p:nvPr/>
          </p:nvSpPr>
          <p:spPr bwMode="auto">
            <a:xfrm>
              <a:off x="2653" y="3225"/>
              <a:ext cx="54" cy="36"/>
            </a:xfrm>
            <a:prstGeom prst="line">
              <a:avLst/>
            </a:prstGeom>
            <a:noFill/>
            <a:ln w="38100">
              <a:solidFill>
                <a:srgbClr val="FFCC99"/>
              </a:solidFill>
              <a:round/>
              <a:headEnd/>
              <a:tailEnd/>
            </a:ln>
            <a:effectLst/>
          </p:spPr>
          <p:txBody>
            <a:bodyPr/>
            <a:lstStyle/>
            <a:p>
              <a:endParaRPr lang="en-US"/>
            </a:p>
          </p:txBody>
        </p:sp>
        <p:sp>
          <p:nvSpPr>
            <p:cNvPr id="297921" name="Line 961"/>
            <p:cNvSpPr>
              <a:spLocks noChangeShapeType="1"/>
            </p:cNvSpPr>
            <p:nvPr/>
          </p:nvSpPr>
          <p:spPr bwMode="auto">
            <a:xfrm>
              <a:off x="2707" y="3261"/>
              <a:ext cx="54" cy="36"/>
            </a:xfrm>
            <a:prstGeom prst="line">
              <a:avLst/>
            </a:prstGeom>
            <a:noFill/>
            <a:ln w="38100">
              <a:solidFill>
                <a:srgbClr val="FFCC99"/>
              </a:solidFill>
              <a:round/>
              <a:headEnd/>
              <a:tailEnd/>
            </a:ln>
            <a:effectLst/>
          </p:spPr>
          <p:txBody>
            <a:bodyPr/>
            <a:lstStyle/>
            <a:p>
              <a:endParaRPr lang="en-US"/>
            </a:p>
          </p:txBody>
        </p:sp>
        <p:sp>
          <p:nvSpPr>
            <p:cNvPr id="297922" name="Line 962"/>
            <p:cNvSpPr>
              <a:spLocks noChangeShapeType="1"/>
            </p:cNvSpPr>
            <p:nvPr/>
          </p:nvSpPr>
          <p:spPr bwMode="auto">
            <a:xfrm>
              <a:off x="2761" y="3297"/>
              <a:ext cx="54" cy="30"/>
            </a:xfrm>
            <a:prstGeom prst="line">
              <a:avLst/>
            </a:prstGeom>
            <a:noFill/>
            <a:ln w="38100">
              <a:solidFill>
                <a:srgbClr val="FFCC99"/>
              </a:solidFill>
              <a:round/>
              <a:headEnd/>
              <a:tailEnd/>
            </a:ln>
            <a:effectLst/>
          </p:spPr>
          <p:txBody>
            <a:bodyPr/>
            <a:lstStyle/>
            <a:p>
              <a:endParaRPr lang="en-US"/>
            </a:p>
          </p:txBody>
        </p:sp>
        <p:sp>
          <p:nvSpPr>
            <p:cNvPr id="297923" name="Line 963"/>
            <p:cNvSpPr>
              <a:spLocks noChangeShapeType="1"/>
            </p:cNvSpPr>
            <p:nvPr/>
          </p:nvSpPr>
          <p:spPr bwMode="auto">
            <a:xfrm>
              <a:off x="2815" y="3327"/>
              <a:ext cx="54" cy="30"/>
            </a:xfrm>
            <a:prstGeom prst="line">
              <a:avLst/>
            </a:prstGeom>
            <a:noFill/>
            <a:ln w="38100">
              <a:solidFill>
                <a:srgbClr val="FFCC99"/>
              </a:solidFill>
              <a:round/>
              <a:headEnd/>
              <a:tailEnd/>
            </a:ln>
            <a:effectLst/>
          </p:spPr>
          <p:txBody>
            <a:bodyPr/>
            <a:lstStyle/>
            <a:p>
              <a:endParaRPr lang="en-US"/>
            </a:p>
          </p:txBody>
        </p:sp>
        <p:sp>
          <p:nvSpPr>
            <p:cNvPr id="297924" name="Line 964"/>
            <p:cNvSpPr>
              <a:spLocks noChangeShapeType="1"/>
            </p:cNvSpPr>
            <p:nvPr/>
          </p:nvSpPr>
          <p:spPr bwMode="auto">
            <a:xfrm>
              <a:off x="2869" y="3357"/>
              <a:ext cx="55" cy="30"/>
            </a:xfrm>
            <a:prstGeom prst="line">
              <a:avLst/>
            </a:prstGeom>
            <a:noFill/>
            <a:ln w="38100">
              <a:solidFill>
                <a:srgbClr val="FFCC99"/>
              </a:solidFill>
              <a:round/>
              <a:headEnd/>
              <a:tailEnd/>
            </a:ln>
            <a:effectLst/>
          </p:spPr>
          <p:txBody>
            <a:bodyPr/>
            <a:lstStyle/>
            <a:p>
              <a:endParaRPr lang="en-US"/>
            </a:p>
          </p:txBody>
        </p:sp>
        <p:sp>
          <p:nvSpPr>
            <p:cNvPr id="297925" name="Line 965"/>
            <p:cNvSpPr>
              <a:spLocks noChangeShapeType="1"/>
            </p:cNvSpPr>
            <p:nvPr/>
          </p:nvSpPr>
          <p:spPr bwMode="auto">
            <a:xfrm>
              <a:off x="2924" y="3387"/>
              <a:ext cx="48" cy="24"/>
            </a:xfrm>
            <a:prstGeom prst="line">
              <a:avLst/>
            </a:prstGeom>
            <a:noFill/>
            <a:ln w="38100">
              <a:solidFill>
                <a:srgbClr val="FFCC99"/>
              </a:solidFill>
              <a:round/>
              <a:headEnd/>
              <a:tailEnd/>
            </a:ln>
            <a:effectLst/>
          </p:spPr>
          <p:txBody>
            <a:bodyPr/>
            <a:lstStyle/>
            <a:p>
              <a:endParaRPr lang="en-US"/>
            </a:p>
          </p:txBody>
        </p:sp>
        <p:sp>
          <p:nvSpPr>
            <p:cNvPr id="297926" name="Line 966"/>
            <p:cNvSpPr>
              <a:spLocks noChangeShapeType="1"/>
            </p:cNvSpPr>
            <p:nvPr/>
          </p:nvSpPr>
          <p:spPr bwMode="auto">
            <a:xfrm>
              <a:off x="2972" y="3411"/>
              <a:ext cx="54" cy="24"/>
            </a:xfrm>
            <a:prstGeom prst="line">
              <a:avLst/>
            </a:prstGeom>
            <a:noFill/>
            <a:ln w="38100">
              <a:solidFill>
                <a:srgbClr val="FFCC99"/>
              </a:solidFill>
              <a:round/>
              <a:headEnd/>
              <a:tailEnd/>
            </a:ln>
            <a:effectLst/>
          </p:spPr>
          <p:txBody>
            <a:bodyPr/>
            <a:lstStyle/>
            <a:p>
              <a:endParaRPr lang="en-US"/>
            </a:p>
          </p:txBody>
        </p:sp>
        <p:sp>
          <p:nvSpPr>
            <p:cNvPr id="297927" name="Line 967"/>
            <p:cNvSpPr>
              <a:spLocks noChangeShapeType="1"/>
            </p:cNvSpPr>
            <p:nvPr/>
          </p:nvSpPr>
          <p:spPr bwMode="auto">
            <a:xfrm>
              <a:off x="3026" y="3435"/>
              <a:ext cx="54" cy="24"/>
            </a:xfrm>
            <a:prstGeom prst="line">
              <a:avLst/>
            </a:prstGeom>
            <a:noFill/>
            <a:ln w="38100">
              <a:solidFill>
                <a:srgbClr val="FFCC99"/>
              </a:solidFill>
              <a:round/>
              <a:headEnd/>
              <a:tailEnd/>
            </a:ln>
            <a:effectLst/>
          </p:spPr>
          <p:txBody>
            <a:bodyPr/>
            <a:lstStyle/>
            <a:p>
              <a:endParaRPr lang="en-US"/>
            </a:p>
          </p:txBody>
        </p:sp>
        <p:sp>
          <p:nvSpPr>
            <p:cNvPr id="297928" name="Line 968"/>
            <p:cNvSpPr>
              <a:spLocks noChangeShapeType="1"/>
            </p:cNvSpPr>
            <p:nvPr/>
          </p:nvSpPr>
          <p:spPr bwMode="auto">
            <a:xfrm>
              <a:off x="3080" y="3459"/>
              <a:ext cx="54" cy="24"/>
            </a:xfrm>
            <a:prstGeom prst="line">
              <a:avLst/>
            </a:prstGeom>
            <a:noFill/>
            <a:ln w="38100">
              <a:solidFill>
                <a:srgbClr val="FFCC99"/>
              </a:solidFill>
              <a:round/>
              <a:headEnd/>
              <a:tailEnd/>
            </a:ln>
            <a:effectLst/>
          </p:spPr>
          <p:txBody>
            <a:bodyPr/>
            <a:lstStyle/>
            <a:p>
              <a:endParaRPr lang="en-US"/>
            </a:p>
          </p:txBody>
        </p:sp>
        <p:sp>
          <p:nvSpPr>
            <p:cNvPr id="297929" name="Line 969"/>
            <p:cNvSpPr>
              <a:spLocks noChangeShapeType="1"/>
            </p:cNvSpPr>
            <p:nvPr/>
          </p:nvSpPr>
          <p:spPr bwMode="auto">
            <a:xfrm>
              <a:off x="3134" y="3483"/>
              <a:ext cx="54" cy="18"/>
            </a:xfrm>
            <a:prstGeom prst="line">
              <a:avLst/>
            </a:prstGeom>
            <a:noFill/>
            <a:ln w="38100">
              <a:solidFill>
                <a:srgbClr val="FFCC99"/>
              </a:solidFill>
              <a:round/>
              <a:headEnd/>
              <a:tailEnd/>
            </a:ln>
            <a:effectLst/>
          </p:spPr>
          <p:txBody>
            <a:bodyPr/>
            <a:lstStyle/>
            <a:p>
              <a:endParaRPr lang="en-US"/>
            </a:p>
          </p:txBody>
        </p:sp>
        <p:sp>
          <p:nvSpPr>
            <p:cNvPr id="297930" name="Line 970"/>
            <p:cNvSpPr>
              <a:spLocks noChangeShapeType="1"/>
            </p:cNvSpPr>
            <p:nvPr/>
          </p:nvSpPr>
          <p:spPr bwMode="auto">
            <a:xfrm>
              <a:off x="3188" y="3501"/>
              <a:ext cx="54" cy="18"/>
            </a:xfrm>
            <a:prstGeom prst="line">
              <a:avLst/>
            </a:prstGeom>
            <a:noFill/>
            <a:ln w="38100">
              <a:solidFill>
                <a:srgbClr val="FFCC99"/>
              </a:solidFill>
              <a:round/>
              <a:headEnd/>
              <a:tailEnd/>
            </a:ln>
            <a:effectLst/>
          </p:spPr>
          <p:txBody>
            <a:bodyPr/>
            <a:lstStyle/>
            <a:p>
              <a:endParaRPr lang="en-US"/>
            </a:p>
          </p:txBody>
        </p:sp>
        <p:sp>
          <p:nvSpPr>
            <p:cNvPr id="297931" name="Line 971"/>
            <p:cNvSpPr>
              <a:spLocks noChangeShapeType="1"/>
            </p:cNvSpPr>
            <p:nvPr/>
          </p:nvSpPr>
          <p:spPr bwMode="auto">
            <a:xfrm>
              <a:off x="3242" y="3519"/>
              <a:ext cx="48" cy="18"/>
            </a:xfrm>
            <a:prstGeom prst="line">
              <a:avLst/>
            </a:prstGeom>
            <a:noFill/>
            <a:ln w="38100">
              <a:solidFill>
                <a:srgbClr val="FFCC99"/>
              </a:solidFill>
              <a:round/>
              <a:headEnd/>
              <a:tailEnd/>
            </a:ln>
            <a:effectLst/>
          </p:spPr>
          <p:txBody>
            <a:bodyPr/>
            <a:lstStyle/>
            <a:p>
              <a:endParaRPr lang="en-US"/>
            </a:p>
          </p:txBody>
        </p:sp>
        <p:sp>
          <p:nvSpPr>
            <p:cNvPr id="297932" name="Line 972"/>
            <p:cNvSpPr>
              <a:spLocks noChangeShapeType="1"/>
            </p:cNvSpPr>
            <p:nvPr/>
          </p:nvSpPr>
          <p:spPr bwMode="auto">
            <a:xfrm>
              <a:off x="3290" y="3537"/>
              <a:ext cx="54" cy="12"/>
            </a:xfrm>
            <a:prstGeom prst="line">
              <a:avLst/>
            </a:prstGeom>
            <a:noFill/>
            <a:ln w="38100">
              <a:solidFill>
                <a:srgbClr val="FFCC99"/>
              </a:solidFill>
              <a:round/>
              <a:headEnd/>
              <a:tailEnd/>
            </a:ln>
            <a:effectLst/>
          </p:spPr>
          <p:txBody>
            <a:bodyPr/>
            <a:lstStyle/>
            <a:p>
              <a:endParaRPr lang="en-US"/>
            </a:p>
          </p:txBody>
        </p:sp>
        <p:sp>
          <p:nvSpPr>
            <p:cNvPr id="297933" name="Line 973"/>
            <p:cNvSpPr>
              <a:spLocks noChangeShapeType="1"/>
            </p:cNvSpPr>
            <p:nvPr/>
          </p:nvSpPr>
          <p:spPr bwMode="auto">
            <a:xfrm>
              <a:off x="3344" y="3549"/>
              <a:ext cx="54" cy="12"/>
            </a:xfrm>
            <a:prstGeom prst="line">
              <a:avLst/>
            </a:prstGeom>
            <a:noFill/>
            <a:ln w="38100">
              <a:solidFill>
                <a:srgbClr val="FFCC99"/>
              </a:solidFill>
              <a:round/>
              <a:headEnd/>
              <a:tailEnd/>
            </a:ln>
            <a:effectLst/>
          </p:spPr>
          <p:txBody>
            <a:bodyPr/>
            <a:lstStyle/>
            <a:p>
              <a:endParaRPr lang="en-US"/>
            </a:p>
          </p:txBody>
        </p:sp>
        <p:sp>
          <p:nvSpPr>
            <p:cNvPr id="297934" name="Line 974"/>
            <p:cNvSpPr>
              <a:spLocks noChangeShapeType="1"/>
            </p:cNvSpPr>
            <p:nvPr/>
          </p:nvSpPr>
          <p:spPr bwMode="auto">
            <a:xfrm>
              <a:off x="3398" y="3561"/>
              <a:ext cx="54" cy="12"/>
            </a:xfrm>
            <a:prstGeom prst="line">
              <a:avLst/>
            </a:prstGeom>
            <a:noFill/>
            <a:ln w="38100">
              <a:solidFill>
                <a:srgbClr val="FFCC99"/>
              </a:solidFill>
              <a:round/>
              <a:headEnd/>
              <a:tailEnd/>
            </a:ln>
            <a:effectLst/>
          </p:spPr>
          <p:txBody>
            <a:bodyPr/>
            <a:lstStyle/>
            <a:p>
              <a:endParaRPr lang="en-US"/>
            </a:p>
          </p:txBody>
        </p:sp>
        <p:sp>
          <p:nvSpPr>
            <p:cNvPr id="297935" name="Line 975"/>
            <p:cNvSpPr>
              <a:spLocks noChangeShapeType="1"/>
            </p:cNvSpPr>
            <p:nvPr/>
          </p:nvSpPr>
          <p:spPr bwMode="auto">
            <a:xfrm>
              <a:off x="3452" y="3573"/>
              <a:ext cx="54" cy="12"/>
            </a:xfrm>
            <a:prstGeom prst="line">
              <a:avLst/>
            </a:prstGeom>
            <a:noFill/>
            <a:ln w="38100">
              <a:solidFill>
                <a:srgbClr val="FFCC99"/>
              </a:solidFill>
              <a:round/>
              <a:headEnd/>
              <a:tailEnd/>
            </a:ln>
            <a:effectLst/>
          </p:spPr>
          <p:txBody>
            <a:bodyPr/>
            <a:lstStyle/>
            <a:p>
              <a:endParaRPr lang="en-US"/>
            </a:p>
          </p:txBody>
        </p:sp>
        <p:sp>
          <p:nvSpPr>
            <p:cNvPr id="297936" name="Line 976"/>
            <p:cNvSpPr>
              <a:spLocks noChangeShapeType="1"/>
            </p:cNvSpPr>
            <p:nvPr/>
          </p:nvSpPr>
          <p:spPr bwMode="auto">
            <a:xfrm>
              <a:off x="3506" y="3585"/>
              <a:ext cx="54" cy="12"/>
            </a:xfrm>
            <a:prstGeom prst="line">
              <a:avLst/>
            </a:prstGeom>
            <a:noFill/>
            <a:ln w="38100">
              <a:solidFill>
                <a:srgbClr val="FFCC99"/>
              </a:solidFill>
              <a:round/>
              <a:headEnd/>
              <a:tailEnd/>
            </a:ln>
            <a:effectLst/>
          </p:spPr>
          <p:txBody>
            <a:bodyPr/>
            <a:lstStyle/>
            <a:p>
              <a:endParaRPr lang="en-US"/>
            </a:p>
          </p:txBody>
        </p:sp>
        <p:sp>
          <p:nvSpPr>
            <p:cNvPr id="297937" name="Line 977"/>
            <p:cNvSpPr>
              <a:spLocks noChangeShapeType="1"/>
            </p:cNvSpPr>
            <p:nvPr/>
          </p:nvSpPr>
          <p:spPr bwMode="auto">
            <a:xfrm>
              <a:off x="3560" y="3597"/>
              <a:ext cx="54" cy="6"/>
            </a:xfrm>
            <a:prstGeom prst="line">
              <a:avLst/>
            </a:prstGeom>
            <a:noFill/>
            <a:ln w="38100">
              <a:solidFill>
                <a:srgbClr val="FFCC99"/>
              </a:solidFill>
              <a:round/>
              <a:headEnd/>
              <a:tailEnd/>
            </a:ln>
            <a:effectLst/>
          </p:spPr>
          <p:txBody>
            <a:bodyPr/>
            <a:lstStyle/>
            <a:p>
              <a:endParaRPr lang="en-US"/>
            </a:p>
          </p:txBody>
        </p:sp>
        <p:sp>
          <p:nvSpPr>
            <p:cNvPr id="297938" name="Line 978"/>
            <p:cNvSpPr>
              <a:spLocks noChangeShapeType="1"/>
            </p:cNvSpPr>
            <p:nvPr/>
          </p:nvSpPr>
          <p:spPr bwMode="auto">
            <a:xfrm>
              <a:off x="3614" y="3603"/>
              <a:ext cx="48" cy="6"/>
            </a:xfrm>
            <a:prstGeom prst="line">
              <a:avLst/>
            </a:prstGeom>
            <a:noFill/>
            <a:ln w="38100">
              <a:solidFill>
                <a:srgbClr val="FFCC99"/>
              </a:solidFill>
              <a:round/>
              <a:headEnd/>
              <a:tailEnd/>
            </a:ln>
            <a:effectLst/>
          </p:spPr>
          <p:txBody>
            <a:bodyPr/>
            <a:lstStyle/>
            <a:p>
              <a:endParaRPr lang="en-US"/>
            </a:p>
          </p:txBody>
        </p:sp>
        <p:sp>
          <p:nvSpPr>
            <p:cNvPr id="297939" name="Line 979"/>
            <p:cNvSpPr>
              <a:spLocks noChangeShapeType="1"/>
            </p:cNvSpPr>
            <p:nvPr/>
          </p:nvSpPr>
          <p:spPr bwMode="auto">
            <a:xfrm>
              <a:off x="3662" y="3609"/>
              <a:ext cx="54" cy="6"/>
            </a:xfrm>
            <a:prstGeom prst="line">
              <a:avLst/>
            </a:prstGeom>
            <a:noFill/>
            <a:ln w="38100">
              <a:solidFill>
                <a:srgbClr val="FFCC99"/>
              </a:solidFill>
              <a:round/>
              <a:headEnd/>
              <a:tailEnd/>
            </a:ln>
            <a:effectLst/>
          </p:spPr>
          <p:txBody>
            <a:bodyPr/>
            <a:lstStyle/>
            <a:p>
              <a:endParaRPr lang="en-US"/>
            </a:p>
          </p:txBody>
        </p:sp>
        <p:sp>
          <p:nvSpPr>
            <p:cNvPr id="297940" name="Line 980"/>
            <p:cNvSpPr>
              <a:spLocks noChangeShapeType="1"/>
            </p:cNvSpPr>
            <p:nvPr/>
          </p:nvSpPr>
          <p:spPr bwMode="auto">
            <a:xfrm>
              <a:off x="3716" y="3615"/>
              <a:ext cx="54" cy="6"/>
            </a:xfrm>
            <a:prstGeom prst="line">
              <a:avLst/>
            </a:prstGeom>
            <a:noFill/>
            <a:ln w="38100">
              <a:solidFill>
                <a:srgbClr val="FFCC99"/>
              </a:solidFill>
              <a:round/>
              <a:headEnd/>
              <a:tailEnd/>
            </a:ln>
            <a:effectLst/>
          </p:spPr>
          <p:txBody>
            <a:bodyPr/>
            <a:lstStyle/>
            <a:p>
              <a:endParaRPr lang="en-US"/>
            </a:p>
          </p:txBody>
        </p:sp>
        <p:sp>
          <p:nvSpPr>
            <p:cNvPr id="297941" name="Line 981"/>
            <p:cNvSpPr>
              <a:spLocks noChangeShapeType="1"/>
            </p:cNvSpPr>
            <p:nvPr/>
          </p:nvSpPr>
          <p:spPr bwMode="auto">
            <a:xfrm>
              <a:off x="3770" y="3621"/>
              <a:ext cx="54" cy="6"/>
            </a:xfrm>
            <a:prstGeom prst="line">
              <a:avLst/>
            </a:prstGeom>
            <a:noFill/>
            <a:ln w="38100">
              <a:solidFill>
                <a:srgbClr val="FFCC99"/>
              </a:solidFill>
              <a:round/>
              <a:headEnd/>
              <a:tailEnd/>
            </a:ln>
            <a:effectLst/>
          </p:spPr>
          <p:txBody>
            <a:bodyPr/>
            <a:lstStyle/>
            <a:p>
              <a:endParaRPr lang="en-US"/>
            </a:p>
          </p:txBody>
        </p:sp>
        <p:sp>
          <p:nvSpPr>
            <p:cNvPr id="297942" name="Line 982"/>
            <p:cNvSpPr>
              <a:spLocks noChangeShapeType="1"/>
            </p:cNvSpPr>
            <p:nvPr/>
          </p:nvSpPr>
          <p:spPr bwMode="auto">
            <a:xfrm>
              <a:off x="3824" y="3627"/>
              <a:ext cx="54" cy="6"/>
            </a:xfrm>
            <a:prstGeom prst="line">
              <a:avLst/>
            </a:prstGeom>
            <a:noFill/>
            <a:ln w="38100">
              <a:solidFill>
                <a:srgbClr val="FFCC99"/>
              </a:solidFill>
              <a:round/>
              <a:headEnd/>
              <a:tailEnd/>
            </a:ln>
            <a:effectLst/>
          </p:spPr>
          <p:txBody>
            <a:bodyPr/>
            <a:lstStyle/>
            <a:p>
              <a:endParaRPr lang="en-US"/>
            </a:p>
          </p:txBody>
        </p:sp>
        <p:sp>
          <p:nvSpPr>
            <p:cNvPr id="297943" name="Line 983"/>
            <p:cNvSpPr>
              <a:spLocks noChangeShapeType="1"/>
            </p:cNvSpPr>
            <p:nvPr/>
          </p:nvSpPr>
          <p:spPr bwMode="auto">
            <a:xfrm>
              <a:off x="3878" y="3633"/>
              <a:ext cx="54" cy="1"/>
            </a:xfrm>
            <a:prstGeom prst="line">
              <a:avLst/>
            </a:prstGeom>
            <a:noFill/>
            <a:ln w="38100">
              <a:solidFill>
                <a:srgbClr val="FFCC99"/>
              </a:solidFill>
              <a:round/>
              <a:headEnd/>
              <a:tailEnd/>
            </a:ln>
            <a:effectLst/>
          </p:spPr>
          <p:txBody>
            <a:bodyPr/>
            <a:lstStyle/>
            <a:p>
              <a:endParaRPr lang="en-US"/>
            </a:p>
          </p:txBody>
        </p:sp>
        <p:sp>
          <p:nvSpPr>
            <p:cNvPr id="297944" name="Freeform 984"/>
            <p:cNvSpPr>
              <a:spLocks/>
            </p:cNvSpPr>
            <p:nvPr/>
          </p:nvSpPr>
          <p:spPr bwMode="auto">
            <a:xfrm>
              <a:off x="3932" y="363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5" name="Line 985"/>
            <p:cNvSpPr>
              <a:spLocks noChangeShapeType="1"/>
            </p:cNvSpPr>
            <p:nvPr/>
          </p:nvSpPr>
          <p:spPr bwMode="auto">
            <a:xfrm>
              <a:off x="3986" y="3639"/>
              <a:ext cx="48" cy="1"/>
            </a:xfrm>
            <a:prstGeom prst="line">
              <a:avLst/>
            </a:prstGeom>
            <a:noFill/>
            <a:ln w="38100">
              <a:solidFill>
                <a:srgbClr val="FFCC99"/>
              </a:solidFill>
              <a:round/>
              <a:headEnd/>
              <a:tailEnd/>
            </a:ln>
            <a:effectLst/>
          </p:spPr>
          <p:txBody>
            <a:bodyPr/>
            <a:lstStyle/>
            <a:p>
              <a:endParaRPr lang="en-US"/>
            </a:p>
          </p:txBody>
        </p:sp>
        <p:sp>
          <p:nvSpPr>
            <p:cNvPr id="297946" name="Line 986"/>
            <p:cNvSpPr>
              <a:spLocks noChangeShapeType="1"/>
            </p:cNvSpPr>
            <p:nvPr/>
          </p:nvSpPr>
          <p:spPr bwMode="auto">
            <a:xfrm>
              <a:off x="4034" y="3639"/>
              <a:ext cx="54" cy="1"/>
            </a:xfrm>
            <a:prstGeom prst="line">
              <a:avLst/>
            </a:prstGeom>
            <a:noFill/>
            <a:ln w="38100">
              <a:solidFill>
                <a:srgbClr val="FFCC99"/>
              </a:solidFill>
              <a:round/>
              <a:headEnd/>
              <a:tailEnd/>
            </a:ln>
            <a:effectLst/>
          </p:spPr>
          <p:txBody>
            <a:bodyPr/>
            <a:lstStyle/>
            <a:p>
              <a:endParaRPr lang="en-US"/>
            </a:p>
          </p:txBody>
        </p:sp>
        <p:sp>
          <p:nvSpPr>
            <p:cNvPr id="297947" name="Freeform 987"/>
            <p:cNvSpPr>
              <a:spLocks/>
            </p:cNvSpPr>
            <p:nvPr/>
          </p:nvSpPr>
          <p:spPr bwMode="auto">
            <a:xfrm>
              <a:off x="4088" y="363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8" name="Line 988"/>
            <p:cNvSpPr>
              <a:spLocks noChangeShapeType="1"/>
            </p:cNvSpPr>
            <p:nvPr/>
          </p:nvSpPr>
          <p:spPr bwMode="auto">
            <a:xfrm>
              <a:off x="4142" y="3645"/>
              <a:ext cx="54" cy="1"/>
            </a:xfrm>
            <a:prstGeom prst="line">
              <a:avLst/>
            </a:prstGeom>
            <a:noFill/>
            <a:ln w="38100">
              <a:solidFill>
                <a:srgbClr val="FFCC99"/>
              </a:solidFill>
              <a:round/>
              <a:headEnd/>
              <a:tailEnd/>
            </a:ln>
            <a:effectLst/>
          </p:spPr>
          <p:txBody>
            <a:bodyPr/>
            <a:lstStyle/>
            <a:p>
              <a:endParaRPr lang="en-US"/>
            </a:p>
          </p:txBody>
        </p:sp>
        <p:sp>
          <p:nvSpPr>
            <p:cNvPr id="297949" name="Line 989"/>
            <p:cNvSpPr>
              <a:spLocks noChangeShapeType="1"/>
            </p:cNvSpPr>
            <p:nvPr/>
          </p:nvSpPr>
          <p:spPr bwMode="auto">
            <a:xfrm>
              <a:off x="4196" y="3645"/>
              <a:ext cx="54" cy="1"/>
            </a:xfrm>
            <a:prstGeom prst="line">
              <a:avLst/>
            </a:prstGeom>
            <a:noFill/>
            <a:ln w="38100">
              <a:solidFill>
                <a:srgbClr val="FFCC99"/>
              </a:solidFill>
              <a:round/>
              <a:headEnd/>
              <a:tailEnd/>
            </a:ln>
            <a:effectLst/>
          </p:spPr>
          <p:txBody>
            <a:bodyPr/>
            <a:lstStyle/>
            <a:p>
              <a:endParaRPr lang="en-US"/>
            </a:p>
          </p:txBody>
        </p:sp>
        <p:sp>
          <p:nvSpPr>
            <p:cNvPr id="297950" name="Line 990"/>
            <p:cNvSpPr>
              <a:spLocks noChangeShapeType="1"/>
            </p:cNvSpPr>
            <p:nvPr/>
          </p:nvSpPr>
          <p:spPr bwMode="auto">
            <a:xfrm>
              <a:off x="4250" y="3645"/>
              <a:ext cx="54" cy="1"/>
            </a:xfrm>
            <a:prstGeom prst="line">
              <a:avLst/>
            </a:prstGeom>
            <a:noFill/>
            <a:ln w="38100">
              <a:solidFill>
                <a:srgbClr val="FFCC99"/>
              </a:solidFill>
              <a:round/>
              <a:headEnd/>
              <a:tailEnd/>
            </a:ln>
            <a:effectLst/>
          </p:spPr>
          <p:txBody>
            <a:bodyPr/>
            <a:lstStyle/>
            <a:p>
              <a:endParaRPr lang="en-US"/>
            </a:p>
          </p:txBody>
        </p:sp>
        <p:sp>
          <p:nvSpPr>
            <p:cNvPr id="297951" name="Freeform 991"/>
            <p:cNvSpPr>
              <a:spLocks/>
            </p:cNvSpPr>
            <p:nvPr/>
          </p:nvSpPr>
          <p:spPr bwMode="auto">
            <a:xfrm>
              <a:off x="4304" y="3645"/>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52" name="Line 992"/>
            <p:cNvSpPr>
              <a:spLocks noChangeShapeType="1"/>
            </p:cNvSpPr>
            <p:nvPr/>
          </p:nvSpPr>
          <p:spPr bwMode="auto">
            <a:xfrm>
              <a:off x="4358" y="3651"/>
              <a:ext cx="48" cy="1"/>
            </a:xfrm>
            <a:prstGeom prst="line">
              <a:avLst/>
            </a:prstGeom>
            <a:noFill/>
            <a:ln w="38100">
              <a:solidFill>
                <a:srgbClr val="FFCC99"/>
              </a:solidFill>
              <a:round/>
              <a:headEnd/>
              <a:tailEnd/>
            </a:ln>
            <a:effectLst/>
          </p:spPr>
          <p:txBody>
            <a:bodyPr/>
            <a:lstStyle/>
            <a:p>
              <a:endParaRPr lang="en-US"/>
            </a:p>
          </p:txBody>
        </p:sp>
        <p:sp>
          <p:nvSpPr>
            <p:cNvPr id="297953" name="Line 993"/>
            <p:cNvSpPr>
              <a:spLocks noChangeShapeType="1"/>
            </p:cNvSpPr>
            <p:nvPr/>
          </p:nvSpPr>
          <p:spPr bwMode="auto">
            <a:xfrm>
              <a:off x="4406" y="3651"/>
              <a:ext cx="54" cy="1"/>
            </a:xfrm>
            <a:prstGeom prst="line">
              <a:avLst/>
            </a:prstGeom>
            <a:noFill/>
            <a:ln w="38100">
              <a:solidFill>
                <a:srgbClr val="FFCC99"/>
              </a:solidFill>
              <a:round/>
              <a:headEnd/>
              <a:tailEnd/>
            </a:ln>
            <a:effectLst/>
          </p:spPr>
          <p:txBody>
            <a:bodyPr/>
            <a:lstStyle/>
            <a:p>
              <a:endParaRPr lang="en-US"/>
            </a:p>
          </p:txBody>
        </p:sp>
        <p:sp>
          <p:nvSpPr>
            <p:cNvPr id="297954" name="Line 994"/>
            <p:cNvSpPr>
              <a:spLocks noChangeShapeType="1"/>
            </p:cNvSpPr>
            <p:nvPr/>
          </p:nvSpPr>
          <p:spPr bwMode="auto">
            <a:xfrm>
              <a:off x="4460" y="3651"/>
              <a:ext cx="54" cy="1"/>
            </a:xfrm>
            <a:prstGeom prst="line">
              <a:avLst/>
            </a:prstGeom>
            <a:noFill/>
            <a:ln w="38100">
              <a:solidFill>
                <a:srgbClr val="FFCC99"/>
              </a:solidFill>
              <a:round/>
              <a:headEnd/>
              <a:tailEnd/>
            </a:ln>
            <a:effectLst/>
          </p:spPr>
          <p:txBody>
            <a:bodyPr/>
            <a:lstStyle/>
            <a:p>
              <a:endParaRPr lang="en-US"/>
            </a:p>
          </p:txBody>
        </p:sp>
        <p:sp>
          <p:nvSpPr>
            <p:cNvPr id="297955" name="Line 995"/>
            <p:cNvSpPr>
              <a:spLocks noChangeShapeType="1"/>
            </p:cNvSpPr>
            <p:nvPr/>
          </p:nvSpPr>
          <p:spPr bwMode="auto">
            <a:xfrm>
              <a:off x="4514" y="3651"/>
              <a:ext cx="54" cy="1"/>
            </a:xfrm>
            <a:prstGeom prst="line">
              <a:avLst/>
            </a:prstGeom>
            <a:noFill/>
            <a:ln w="38100">
              <a:solidFill>
                <a:srgbClr val="FFCC99"/>
              </a:solidFill>
              <a:round/>
              <a:headEnd/>
              <a:tailEnd/>
            </a:ln>
            <a:effectLst/>
          </p:spPr>
          <p:txBody>
            <a:bodyPr/>
            <a:lstStyle/>
            <a:p>
              <a:endParaRPr lang="en-US"/>
            </a:p>
          </p:txBody>
        </p:sp>
        <p:sp>
          <p:nvSpPr>
            <p:cNvPr id="297956" name="Line 996"/>
            <p:cNvSpPr>
              <a:spLocks noChangeShapeType="1"/>
            </p:cNvSpPr>
            <p:nvPr/>
          </p:nvSpPr>
          <p:spPr bwMode="auto">
            <a:xfrm>
              <a:off x="4568" y="3651"/>
              <a:ext cx="54" cy="1"/>
            </a:xfrm>
            <a:prstGeom prst="line">
              <a:avLst/>
            </a:prstGeom>
            <a:noFill/>
            <a:ln w="38100">
              <a:solidFill>
                <a:srgbClr val="FFCC99"/>
              </a:solidFill>
              <a:round/>
              <a:headEnd/>
              <a:tailEnd/>
            </a:ln>
            <a:effectLst/>
          </p:spPr>
          <p:txBody>
            <a:bodyPr/>
            <a:lstStyle/>
            <a:p>
              <a:endParaRPr lang="en-US"/>
            </a:p>
          </p:txBody>
        </p:sp>
        <p:sp>
          <p:nvSpPr>
            <p:cNvPr id="297957" name="Line 997"/>
            <p:cNvSpPr>
              <a:spLocks noChangeShapeType="1"/>
            </p:cNvSpPr>
            <p:nvPr/>
          </p:nvSpPr>
          <p:spPr bwMode="auto">
            <a:xfrm>
              <a:off x="1537" y="2150"/>
              <a:ext cx="54" cy="66"/>
            </a:xfrm>
            <a:prstGeom prst="line">
              <a:avLst/>
            </a:prstGeom>
            <a:noFill/>
            <a:ln w="38100">
              <a:solidFill>
                <a:srgbClr val="3366FF"/>
              </a:solidFill>
              <a:round/>
              <a:headEnd/>
              <a:tailEnd/>
            </a:ln>
            <a:effectLst/>
          </p:spPr>
          <p:txBody>
            <a:bodyPr/>
            <a:lstStyle/>
            <a:p>
              <a:endParaRPr lang="en-US"/>
            </a:p>
          </p:txBody>
        </p:sp>
        <p:sp>
          <p:nvSpPr>
            <p:cNvPr id="297958" name="Line 998"/>
            <p:cNvSpPr>
              <a:spLocks noChangeShapeType="1"/>
            </p:cNvSpPr>
            <p:nvPr/>
          </p:nvSpPr>
          <p:spPr bwMode="auto">
            <a:xfrm>
              <a:off x="1591" y="2216"/>
              <a:ext cx="54" cy="66"/>
            </a:xfrm>
            <a:prstGeom prst="line">
              <a:avLst/>
            </a:prstGeom>
            <a:noFill/>
            <a:ln w="38100">
              <a:solidFill>
                <a:srgbClr val="3366FF"/>
              </a:solidFill>
              <a:round/>
              <a:headEnd/>
              <a:tailEnd/>
            </a:ln>
            <a:effectLst/>
          </p:spPr>
          <p:txBody>
            <a:bodyPr/>
            <a:lstStyle/>
            <a:p>
              <a:endParaRPr lang="en-US"/>
            </a:p>
          </p:txBody>
        </p:sp>
        <p:sp>
          <p:nvSpPr>
            <p:cNvPr id="297959" name="Line 999"/>
            <p:cNvSpPr>
              <a:spLocks noChangeShapeType="1"/>
            </p:cNvSpPr>
            <p:nvPr/>
          </p:nvSpPr>
          <p:spPr bwMode="auto">
            <a:xfrm>
              <a:off x="1645" y="2282"/>
              <a:ext cx="54" cy="66"/>
            </a:xfrm>
            <a:prstGeom prst="line">
              <a:avLst/>
            </a:prstGeom>
            <a:noFill/>
            <a:ln w="38100">
              <a:solidFill>
                <a:srgbClr val="3366FF"/>
              </a:solidFill>
              <a:round/>
              <a:headEnd/>
              <a:tailEnd/>
            </a:ln>
            <a:effectLst/>
          </p:spPr>
          <p:txBody>
            <a:bodyPr/>
            <a:lstStyle/>
            <a:p>
              <a:endParaRPr lang="en-US"/>
            </a:p>
          </p:txBody>
        </p:sp>
        <p:sp>
          <p:nvSpPr>
            <p:cNvPr id="297960" name="Line 1000"/>
            <p:cNvSpPr>
              <a:spLocks noChangeShapeType="1"/>
            </p:cNvSpPr>
            <p:nvPr/>
          </p:nvSpPr>
          <p:spPr bwMode="auto">
            <a:xfrm>
              <a:off x="1699" y="2348"/>
              <a:ext cx="54" cy="60"/>
            </a:xfrm>
            <a:prstGeom prst="line">
              <a:avLst/>
            </a:prstGeom>
            <a:noFill/>
            <a:ln w="38100">
              <a:solidFill>
                <a:srgbClr val="3366FF"/>
              </a:solidFill>
              <a:round/>
              <a:headEnd/>
              <a:tailEnd/>
            </a:ln>
            <a:effectLst/>
          </p:spPr>
          <p:txBody>
            <a:bodyPr/>
            <a:lstStyle/>
            <a:p>
              <a:endParaRPr lang="en-US"/>
            </a:p>
          </p:txBody>
        </p:sp>
        <p:sp>
          <p:nvSpPr>
            <p:cNvPr id="297961" name="Line 1001"/>
            <p:cNvSpPr>
              <a:spLocks noChangeShapeType="1"/>
            </p:cNvSpPr>
            <p:nvPr/>
          </p:nvSpPr>
          <p:spPr bwMode="auto">
            <a:xfrm>
              <a:off x="1753" y="2408"/>
              <a:ext cx="54" cy="60"/>
            </a:xfrm>
            <a:prstGeom prst="line">
              <a:avLst/>
            </a:prstGeom>
            <a:noFill/>
            <a:ln w="38100">
              <a:solidFill>
                <a:srgbClr val="3366FF"/>
              </a:solidFill>
              <a:round/>
              <a:headEnd/>
              <a:tailEnd/>
            </a:ln>
            <a:effectLst/>
          </p:spPr>
          <p:txBody>
            <a:bodyPr/>
            <a:lstStyle/>
            <a:p>
              <a:endParaRPr lang="en-US"/>
            </a:p>
          </p:txBody>
        </p:sp>
        <p:sp>
          <p:nvSpPr>
            <p:cNvPr id="297962" name="Line 1002"/>
            <p:cNvSpPr>
              <a:spLocks noChangeShapeType="1"/>
            </p:cNvSpPr>
            <p:nvPr/>
          </p:nvSpPr>
          <p:spPr bwMode="auto">
            <a:xfrm>
              <a:off x="1807" y="2468"/>
              <a:ext cx="48" cy="60"/>
            </a:xfrm>
            <a:prstGeom prst="line">
              <a:avLst/>
            </a:prstGeom>
            <a:noFill/>
            <a:ln w="38100">
              <a:solidFill>
                <a:srgbClr val="3366FF"/>
              </a:solidFill>
              <a:round/>
              <a:headEnd/>
              <a:tailEnd/>
            </a:ln>
            <a:effectLst/>
          </p:spPr>
          <p:txBody>
            <a:bodyPr/>
            <a:lstStyle/>
            <a:p>
              <a:endParaRPr lang="en-US"/>
            </a:p>
          </p:txBody>
        </p:sp>
        <p:sp>
          <p:nvSpPr>
            <p:cNvPr id="297963" name="Line 1003"/>
            <p:cNvSpPr>
              <a:spLocks noChangeShapeType="1"/>
            </p:cNvSpPr>
            <p:nvPr/>
          </p:nvSpPr>
          <p:spPr bwMode="auto">
            <a:xfrm>
              <a:off x="1855" y="2528"/>
              <a:ext cx="54" cy="60"/>
            </a:xfrm>
            <a:prstGeom prst="line">
              <a:avLst/>
            </a:prstGeom>
            <a:noFill/>
            <a:ln w="38100">
              <a:solidFill>
                <a:srgbClr val="3366FF"/>
              </a:solidFill>
              <a:round/>
              <a:headEnd/>
              <a:tailEnd/>
            </a:ln>
            <a:effectLst/>
          </p:spPr>
          <p:txBody>
            <a:bodyPr/>
            <a:lstStyle/>
            <a:p>
              <a:endParaRPr lang="en-US"/>
            </a:p>
          </p:txBody>
        </p:sp>
        <p:sp>
          <p:nvSpPr>
            <p:cNvPr id="297964" name="Line 1004"/>
            <p:cNvSpPr>
              <a:spLocks noChangeShapeType="1"/>
            </p:cNvSpPr>
            <p:nvPr/>
          </p:nvSpPr>
          <p:spPr bwMode="auto">
            <a:xfrm>
              <a:off x="1909" y="2588"/>
              <a:ext cx="54" cy="54"/>
            </a:xfrm>
            <a:prstGeom prst="line">
              <a:avLst/>
            </a:prstGeom>
            <a:noFill/>
            <a:ln w="38100">
              <a:solidFill>
                <a:srgbClr val="3366FF"/>
              </a:solidFill>
              <a:round/>
              <a:headEnd/>
              <a:tailEnd/>
            </a:ln>
            <a:effectLst/>
          </p:spPr>
          <p:txBody>
            <a:bodyPr/>
            <a:lstStyle/>
            <a:p>
              <a:endParaRPr lang="en-US"/>
            </a:p>
          </p:txBody>
        </p:sp>
        <p:sp>
          <p:nvSpPr>
            <p:cNvPr id="297965" name="Line 1005"/>
            <p:cNvSpPr>
              <a:spLocks noChangeShapeType="1"/>
            </p:cNvSpPr>
            <p:nvPr/>
          </p:nvSpPr>
          <p:spPr bwMode="auto">
            <a:xfrm>
              <a:off x="1963" y="2642"/>
              <a:ext cx="54" cy="55"/>
            </a:xfrm>
            <a:prstGeom prst="line">
              <a:avLst/>
            </a:prstGeom>
            <a:noFill/>
            <a:ln w="38100">
              <a:solidFill>
                <a:srgbClr val="3366FF"/>
              </a:solidFill>
              <a:round/>
              <a:headEnd/>
              <a:tailEnd/>
            </a:ln>
            <a:effectLst/>
          </p:spPr>
          <p:txBody>
            <a:bodyPr/>
            <a:lstStyle/>
            <a:p>
              <a:endParaRPr lang="en-US"/>
            </a:p>
          </p:txBody>
        </p:sp>
        <p:sp>
          <p:nvSpPr>
            <p:cNvPr id="297966" name="Line 1006"/>
            <p:cNvSpPr>
              <a:spLocks noChangeShapeType="1"/>
            </p:cNvSpPr>
            <p:nvPr/>
          </p:nvSpPr>
          <p:spPr bwMode="auto">
            <a:xfrm>
              <a:off x="2017" y="2697"/>
              <a:ext cx="54" cy="54"/>
            </a:xfrm>
            <a:prstGeom prst="line">
              <a:avLst/>
            </a:prstGeom>
            <a:noFill/>
            <a:ln w="38100">
              <a:solidFill>
                <a:srgbClr val="3366FF"/>
              </a:solidFill>
              <a:round/>
              <a:headEnd/>
              <a:tailEnd/>
            </a:ln>
            <a:effectLst/>
          </p:spPr>
          <p:txBody>
            <a:bodyPr/>
            <a:lstStyle/>
            <a:p>
              <a:endParaRPr lang="en-US"/>
            </a:p>
          </p:txBody>
        </p:sp>
        <p:sp>
          <p:nvSpPr>
            <p:cNvPr id="297967" name="Line 1007"/>
            <p:cNvSpPr>
              <a:spLocks noChangeShapeType="1"/>
            </p:cNvSpPr>
            <p:nvPr/>
          </p:nvSpPr>
          <p:spPr bwMode="auto">
            <a:xfrm>
              <a:off x="2071" y="2751"/>
              <a:ext cx="54" cy="48"/>
            </a:xfrm>
            <a:prstGeom prst="line">
              <a:avLst/>
            </a:prstGeom>
            <a:noFill/>
            <a:ln w="38100">
              <a:solidFill>
                <a:srgbClr val="3366FF"/>
              </a:solidFill>
              <a:round/>
              <a:headEnd/>
              <a:tailEnd/>
            </a:ln>
            <a:effectLst/>
          </p:spPr>
          <p:txBody>
            <a:bodyPr/>
            <a:lstStyle/>
            <a:p>
              <a:endParaRPr lang="en-US"/>
            </a:p>
          </p:txBody>
        </p:sp>
        <p:sp>
          <p:nvSpPr>
            <p:cNvPr id="297968" name="Freeform 1008"/>
            <p:cNvSpPr>
              <a:spLocks/>
            </p:cNvSpPr>
            <p:nvPr/>
          </p:nvSpPr>
          <p:spPr bwMode="auto">
            <a:xfrm>
              <a:off x="2125" y="2799"/>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66FF"/>
              </a:solidFill>
              <a:prstDash val="solid"/>
              <a:round/>
              <a:headEnd/>
              <a:tailEnd/>
            </a:ln>
            <a:effectLst/>
          </p:spPr>
          <p:txBody>
            <a:bodyPr/>
            <a:lstStyle/>
            <a:p>
              <a:endParaRPr lang="en-US"/>
            </a:p>
          </p:txBody>
        </p:sp>
        <p:sp>
          <p:nvSpPr>
            <p:cNvPr id="297969" name="Line 1009"/>
            <p:cNvSpPr>
              <a:spLocks noChangeShapeType="1"/>
            </p:cNvSpPr>
            <p:nvPr/>
          </p:nvSpPr>
          <p:spPr bwMode="auto">
            <a:xfrm>
              <a:off x="2179" y="2853"/>
              <a:ext cx="48" cy="48"/>
            </a:xfrm>
            <a:prstGeom prst="line">
              <a:avLst/>
            </a:prstGeom>
            <a:noFill/>
            <a:ln w="38100">
              <a:solidFill>
                <a:srgbClr val="3366FF"/>
              </a:solidFill>
              <a:round/>
              <a:headEnd/>
              <a:tailEnd/>
            </a:ln>
            <a:effectLst/>
          </p:spPr>
          <p:txBody>
            <a:bodyPr/>
            <a:lstStyle/>
            <a:p>
              <a:endParaRPr lang="en-US"/>
            </a:p>
          </p:txBody>
        </p:sp>
        <p:sp>
          <p:nvSpPr>
            <p:cNvPr id="297970" name="Line 1010"/>
            <p:cNvSpPr>
              <a:spLocks noChangeShapeType="1"/>
            </p:cNvSpPr>
            <p:nvPr/>
          </p:nvSpPr>
          <p:spPr bwMode="auto">
            <a:xfrm>
              <a:off x="2227" y="2901"/>
              <a:ext cx="54" cy="48"/>
            </a:xfrm>
            <a:prstGeom prst="line">
              <a:avLst/>
            </a:prstGeom>
            <a:noFill/>
            <a:ln w="38100">
              <a:solidFill>
                <a:srgbClr val="3366FF"/>
              </a:solidFill>
              <a:round/>
              <a:headEnd/>
              <a:tailEnd/>
            </a:ln>
            <a:effectLst/>
          </p:spPr>
          <p:txBody>
            <a:bodyPr/>
            <a:lstStyle/>
            <a:p>
              <a:endParaRPr lang="en-US"/>
            </a:p>
          </p:txBody>
        </p:sp>
        <p:sp>
          <p:nvSpPr>
            <p:cNvPr id="297971" name="Line 1011"/>
            <p:cNvSpPr>
              <a:spLocks noChangeShapeType="1"/>
            </p:cNvSpPr>
            <p:nvPr/>
          </p:nvSpPr>
          <p:spPr bwMode="auto">
            <a:xfrm>
              <a:off x="2281" y="2949"/>
              <a:ext cx="54" cy="48"/>
            </a:xfrm>
            <a:prstGeom prst="line">
              <a:avLst/>
            </a:prstGeom>
            <a:noFill/>
            <a:ln w="38100">
              <a:solidFill>
                <a:srgbClr val="3366FF"/>
              </a:solidFill>
              <a:round/>
              <a:headEnd/>
              <a:tailEnd/>
            </a:ln>
            <a:effectLst/>
          </p:spPr>
          <p:txBody>
            <a:bodyPr/>
            <a:lstStyle/>
            <a:p>
              <a:endParaRPr lang="en-US"/>
            </a:p>
          </p:txBody>
        </p:sp>
        <p:sp>
          <p:nvSpPr>
            <p:cNvPr id="297972" name="Line 1012"/>
            <p:cNvSpPr>
              <a:spLocks noChangeShapeType="1"/>
            </p:cNvSpPr>
            <p:nvPr/>
          </p:nvSpPr>
          <p:spPr bwMode="auto">
            <a:xfrm>
              <a:off x="2335" y="2997"/>
              <a:ext cx="54" cy="42"/>
            </a:xfrm>
            <a:prstGeom prst="line">
              <a:avLst/>
            </a:prstGeom>
            <a:noFill/>
            <a:ln w="38100">
              <a:solidFill>
                <a:srgbClr val="3366FF"/>
              </a:solidFill>
              <a:round/>
              <a:headEnd/>
              <a:tailEnd/>
            </a:ln>
            <a:effectLst/>
          </p:spPr>
          <p:txBody>
            <a:bodyPr/>
            <a:lstStyle/>
            <a:p>
              <a:endParaRPr lang="en-US"/>
            </a:p>
          </p:txBody>
        </p:sp>
        <p:sp>
          <p:nvSpPr>
            <p:cNvPr id="297973" name="Line 1013"/>
            <p:cNvSpPr>
              <a:spLocks noChangeShapeType="1"/>
            </p:cNvSpPr>
            <p:nvPr/>
          </p:nvSpPr>
          <p:spPr bwMode="auto">
            <a:xfrm>
              <a:off x="2389" y="3039"/>
              <a:ext cx="54" cy="42"/>
            </a:xfrm>
            <a:prstGeom prst="line">
              <a:avLst/>
            </a:prstGeom>
            <a:noFill/>
            <a:ln w="38100">
              <a:solidFill>
                <a:srgbClr val="3366FF"/>
              </a:solidFill>
              <a:round/>
              <a:headEnd/>
              <a:tailEnd/>
            </a:ln>
            <a:effectLst/>
          </p:spPr>
          <p:txBody>
            <a:bodyPr/>
            <a:lstStyle/>
            <a:p>
              <a:endParaRPr lang="en-US"/>
            </a:p>
          </p:txBody>
        </p:sp>
        <p:sp>
          <p:nvSpPr>
            <p:cNvPr id="297974" name="Line 1014"/>
            <p:cNvSpPr>
              <a:spLocks noChangeShapeType="1"/>
            </p:cNvSpPr>
            <p:nvPr/>
          </p:nvSpPr>
          <p:spPr bwMode="auto">
            <a:xfrm>
              <a:off x="2443" y="3081"/>
              <a:ext cx="54" cy="48"/>
            </a:xfrm>
            <a:prstGeom prst="line">
              <a:avLst/>
            </a:prstGeom>
            <a:noFill/>
            <a:ln w="38100">
              <a:solidFill>
                <a:srgbClr val="3366FF"/>
              </a:solidFill>
              <a:round/>
              <a:headEnd/>
              <a:tailEnd/>
            </a:ln>
            <a:effectLst/>
          </p:spPr>
          <p:txBody>
            <a:bodyPr/>
            <a:lstStyle/>
            <a:p>
              <a:endParaRPr lang="en-US"/>
            </a:p>
          </p:txBody>
        </p:sp>
        <p:sp>
          <p:nvSpPr>
            <p:cNvPr id="297975" name="Line 1015"/>
            <p:cNvSpPr>
              <a:spLocks noChangeShapeType="1"/>
            </p:cNvSpPr>
            <p:nvPr/>
          </p:nvSpPr>
          <p:spPr bwMode="auto">
            <a:xfrm>
              <a:off x="2497" y="3129"/>
              <a:ext cx="54" cy="42"/>
            </a:xfrm>
            <a:prstGeom prst="line">
              <a:avLst/>
            </a:prstGeom>
            <a:noFill/>
            <a:ln w="38100">
              <a:solidFill>
                <a:srgbClr val="3366FF"/>
              </a:solidFill>
              <a:round/>
              <a:headEnd/>
              <a:tailEnd/>
            </a:ln>
            <a:effectLst/>
          </p:spPr>
          <p:txBody>
            <a:bodyPr/>
            <a:lstStyle/>
            <a:p>
              <a:endParaRPr lang="en-US"/>
            </a:p>
          </p:txBody>
        </p:sp>
        <p:sp>
          <p:nvSpPr>
            <p:cNvPr id="297976" name="Line 1016"/>
            <p:cNvSpPr>
              <a:spLocks noChangeShapeType="1"/>
            </p:cNvSpPr>
            <p:nvPr/>
          </p:nvSpPr>
          <p:spPr bwMode="auto">
            <a:xfrm>
              <a:off x="2551" y="3171"/>
              <a:ext cx="48" cy="36"/>
            </a:xfrm>
            <a:prstGeom prst="line">
              <a:avLst/>
            </a:prstGeom>
            <a:noFill/>
            <a:ln w="38100">
              <a:solidFill>
                <a:srgbClr val="3366FF"/>
              </a:solidFill>
              <a:round/>
              <a:headEnd/>
              <a:tailEnd/>
            </a:ln>
            <a:effectLst/>
          </p:spPr>
          <p:txBody>
            <a:bodyPr/>
            <a:lstStyle/>
            <a:p>
              <a:endParaRPr lang="en-US"/>
            </a:p>
          </p:txBody>
        </p:sp>
        <p:sp>
          <p:nvSpPr>
            <p:cNvPr id="297977" name="Freeform 1017"/>
            <p:cNvSpPr>
              <a:spLocks/>
            </p:cNvSpPr>
            <p:nvPr/>
          </p:nvSpPr>
          <p:spPr bwMode="auto">
            <a:xfrm>
              <a:off x="2599" y="3207"/>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66FF"/>
              </a:solidFill>
              <a:prstDash val="solid"/>
              <a:round/>
              <a:headEnd/>
              <a:tailEnd/>
            </a:ln>
            <a:effectLst/>
          </p:spPr>
          <p:txBody>
            <a:bodyPr/>
            <a:lstStyle/>
            <a:p>
              <a:endParaRPr lang="en-US"/>
            </a:p>
          </p:txBody>
        </p:sp>
        <p:sp>
          <p:nvSpPr>
            <p:cNvPr id="297978" name="Line 1018"/>
            <p:cNvSpPr>
              <a:spLocks noChangeShapeType="1"/>
            </p:cNvSpPr>
            <p:nvPr/>
          </p:nvSpPr>
          <p:spPr bwMode="auto">
            <a:xfrm>
              <a:off x="2653" y="3249"/>
              <a:ext cx="54" cy="36"/>
            </a:xfrm>
            <a:prstGeom prst="line">
              <a:avLst/>
            </a:prstGeom>
            <a:noFill/>
            <a:ln w="38100">
              <a:solidFill>
                <a:srgbClr val="3366FF"/>
              </a:solidFill>
              <a:round/>
              <a:headEnd/>
              <a:tailEnd/>
            </a:ln>
            <a:effectLst/>
          </p:spPr>
          <p:txBody>
            <a:bodyPr/>
            <a:lstStyle/>
            <a:p>
              <a:endParaRPr lang="en-US"/>
            </a:p>
          </p:txBody>
        </p:sp>
        <p:sp>
          <p:nvSpPr>
            <p:cNvPr id="297979" name="Line 1019"/>
            <p:cNvSpPr>
              <a:spLocks noChangeShapeType="1"/>
            </p:cNvSpPr>
            <p:nvPr/>
          </p:nvSpPr>
          <p:spPr bwMode="auto">
            <a:xfrm>
              <a:off x="2707" y="3285"/>
              <a:ext cx="54" cy="36"/>
            </a:xfrm>
            <a:prstGeom prst="line">
              <a:avLst/>
            </a:prstGeom>
            <a:noFill/>
            <a:ln w="38100">
              <a:solidFill>
                <a:srgbClr val="3366FF"/>
              </a:solidFill>
              <a:round/>
              <a:headEnd/>
              <a:tailEnd/>
            </a:ln>
            <a:effectLst/>
          </p:spPr>
          <p:txBody>
            <a:bodyPr/>
            <a:lstStyle/>
            <a:p>
              <a:endParaRPr lang="en-US"/>
            </a:p>
          </p:txBody>
        </p:sp>
        <p:sp>
          <p:nvSpPr>
            <p:cNvPr id="297980" name="Line 1020"/>
            <p:cNvSpPr>
              <a:spLocks noChangeShapeType="1"/>
            </p:cNvSpPr>
            <p:nvPr/>
          </p:nvSpPr>
          <p:spPr bwMode="auto">
            <a:xfrm>
              <a:off x="2761" y="3321"/>
              <a:ext cx="54" cy="36"/>
            </a:xfrm>
            <a:prstGeom prst="line">
              <a:avLst/>
            </a:prstGeom>
            <a:noFill/>
            <a:ln w="38100">
              <a:solidFill>
                <a:srgbClr val="3366FF"/>
              </a:solidFill>
              <a:round/>
              <a:headEnd/>
              <a:tailEnd/>
            </a:ln>
            <a:effectLst/>
          </p:spPr>
          <p:txBody>
            <a:bodyPr/>
            <a:lstStyle/>
            <a:p>
              <a:endParaRPr lang="en-US"/>
            </a:p>
          </p:txBody>
        </p:sp>
        <p:sp>
          <p:nvSpPr>
            <p:cNvPr id="297981" name="Line 1021"/>
            <p:cNvSpPr>
              <a:spLocks noChangeShapeType="1"/>
            </p:cNvSpPr>
            <p:nvPr/>
          </p:nvSpPr>
          <p:spPr bwMode="auto">
            <a:xfrm>
              <a:off x="2815" y="3357"/>
              <a:ext cx="54" cy="36"/>
            </a:xfrm>
            <a:prstGeom prst="line">
              <a:avLst/>
            </a:prstGeom>
            <a:noFill/>
            <a:ln w="38100">
              <a:solidFill>
                <a:srgbClr val="3366FF"/>
              </a:solidFill>
              <a:round/>
              <a:headEnd/>
              <a:tailEnd/>
            </a:ln>
            <a:effectLst/>
          </p:spPr>
          <p:txBody>
            <a:bodyPr/>
            <a:lstStyle/>
            <a:p>
              <a:endParaRPr lang="en-US"/>
            </a:p>
          </p:txBody>
        </p:sp>
        <p:sp>
          <p:nvSpPr>
            <p:cNvPr id="297982" name="Line 1022"/>
            <p:cNvSpPr>
              <a:spLocks noChangeShapeType="1"/>
            </p:cNvSpPr>
            <p:nvPr/>
          </p:nvSpPr>
          <p:spPr bwMode="auto">
            <a:xfrm>
              <a:off x="2869" y="3393"/>
              <a:ext cx="55" cy="36"/>
            </a:xfrm>
            <a:prstGeom prst="line">
              <a:avLst/>
            </a:prstGeom>
            <a:noFill/>
            <a:ln w="38100">
              <a:solidFill>
                <a:srgbClr val="3366FF"/>
              </a:solidFill>
              <a:round/>
              <a:headEnd/>
              <a:tailEnd/>
            </a:ln>
            <a:effectLst/>
          </p:spPr>
          <p:txBody>
            <a:bodyPr/>
            <a:lstStyle/>
            <a:p>
              <a:endParaRPr lang="en-US"/>
            </a:p>
          </p:txBody>
        </p:sp>
        <p:sp>
          <p:nvSpPr>
            <p:cNvPr id="297983" name="Line 1023"/>
            <p:cNvSpPr>
              <a:spLocks noChangeShapeType="1"/>
            </p:cNvSpPr>
            <p:nvPr/>
          </p:nvSpPr>
          <p:spPr bwMode="auto">
            <a:xfrm>
              <a:off x="2924" y="3429"/>
              <a:ext cx="48" cy="30"/>
            </a:xfrm>
            <a:prstGeom prst="line">
              <a:avLst/>
            </a:prstGeom>
            <a:noFill/>
            <a:ln w="38100">
              <a:solidFill>
                <a:srgbClr val="3366FF"/>
              </a:solidFill>
              <a:round/>
              <a:headEnd/>
              <a:tailEnd/>
            </a:ln>
            <a:effectLst/>
          </p:spPr>
          <p:txBody>
            <a:bodyPr/>
            <a:lstStyle/>
            <a:p>
              <a:endParaRPr lang="en-US"/>
            </a:p>
          </p:txBody>
        </p:sp>
        <p:sp>
          <p:nvSpPr>
            <p:cNvPr id="297984" name="Line 1024"/>
            <p:cNvSpPr>
              <a:spLocks noChangeShapeType="1"/>
            </p:cNvSpPr>
            <p:nvPr/>
          </p:nvSpPr>
          <p:spPr bwMode="auto">
            <a:xfrm>
              <a:off x="2972" y="3459"/>
              <a:ext cx="54" cy="30"/>
            </a:xfrm>
            <a:prstGeom prst="line">
              <a:avLst/>
            </a:prstGeom>
            <a:noFill/>
            <a:ln w="38100">
              <a:solidFill>
                <a:srgbClr val="3366FF"/>
              </a:solidFill>
              <a:round/>
              <a:headEnd/>
              <a:tailEnd/>
            </a:ln>
            <a:effectLst/>
          </p:spPr>
          <p:txBody>
            <a:bodyPr/>
            <a:lstStyle/>
            <a:p>
              <a:endParaRPr lang="en-US"/>
            </a:p>
          </p:txBody>
        </p:sp>
        <p:sp>
          <p:nvSpPr>
            <p:cNvPr id="297985" name="Line 1025"/>
            <p:cNvSpPr>
              <a:spLocks noChangeShapeType="1"/>
            </p:cNvSpPr>
            <p:nvPr/>
          </p:nvSpPr>
          <p:spPr bwMode="auto">
            <a:xfrm>
              <a:off x="3026" y="3489"/>
              <a:ext cx="54" cy="30"/>
            </a:xfrm>
            <a:prstGeom prst="line">
              <a:avLst/>
            </a:prstGeom>
            <a:noFill/>
            <a:ln w="38100">
              <a:solidFill>
                <a:srgbClr val="3366FF"/>
              </a:solidFill>
              <a:round/>
              <a:headEnd/>
              <a:tailEnd/>
            </a:ln>
            <a:effectLst/>
          </p:spPr>
          <p:txBody>
            <a:bodyPr/>
            <a:lstStyle/>
            <a:p>
              <a:endParaRPr lang="en-US"/>
            </a:p>
          </p:txBody>
        </p:sp>
        <p:sp>
          <p:nvSpPr>
            <p:cNvPr id="297986" name="Line 1026"/>
            <p:cNvSpPr>
              <a:spLocks noChangeShapeType="1"/>
            </p:cNvSpPr>
            <p:nvPr/>
          </p:nvSpPr>
          <p:spPr bwMode="auto">
            <a:xfrm>
              <a:off x="3080" y="3519"/>
              <a:ext cx="54" cy="24"/>
            </a:xfrm>
            <a:prstGeom prst="line">
              <a:avLst/>
            </a:prstGeom>
            <a:noFill/>
            <a:ln w="38100">
              <a:solidFill>
                <a:srgbClr val="3366FF"/>
              </a:solidFill>
              <a:round/>
              <a:headEnd/>
              <a:tailEnd/>
            </a:ln>
            <a:effectLst/>
          </p:spPr>
          <p:txBody>
            <a:bodyPr/>
            <a:lstStyle/>
            <a:p>
              <a:endParaRPr lang="en-US"/>
            </a:p>
          </p:txBody>
        </p:sp>
        <p:sp>
          <p:nvSpPr>
            <p:cNvPr id="297987" name="Line 1027"/>
            <p:cNvSpPr>
              <a:spLocks noChangeShapeType="1"/>
            </p:cNvSpPr>
            <p:nvPr/>
          </p:nvSpPr>
          <p:spPr bwMode="auto">
            <a:xfrm>
              <a:off x="3134" y="3543"/>
              <a:ext cx="54" cy="24"/>
            </a:xfrm>
            <a:prstGeom prst="line">
              <a:avLst/>
            </a:prstGeom>
            <a:noFill/>
            <a:ln w="38100">
              <a:solidFill>
                <a:srgbClr val="3366FF"/>
              </a:solidFill>
              <a:round/>
              <a:headEnd/>
              <a:tailEnd/>
            </a:ln>
            <a:effectLst/>
          </p:spPr>
          <p:txBody>
            <a:bodyPr/>
            <a:lstStyle/>
            <a:p>
              <a:endParaRPr lang="en-US"/>
            </a:p>
          </p:txBody>
        </p:sp>
        <p:sp>
          <p:nvSpPr>
            <p:cNvPr id="297988" name="Line 1028"/>
            <p:cNvSpPr>
              <a:spLocks noChangeShapeType="1"/>
            </p:cNvSpPr>
            <p:nvPr/>
          </p:nvSpPr>
          <p:spPr bwMode="auto">
            <a:xfrm>
              <a:off x="3188" y="3567"/>
              <a:ext cx="54" cy="24"/>
            </a:xfrm>
            <a:prstGeom prst="line">
              <a:avLst/>
            </a:prstGeom>
            <a:noFill/>
            <a:ln w="38100">
              <a:solidFill>
                <a:srgbClr val="3366FF"/>
              </a:solidFill>
              <a:round/>
              <a:headEnd/>
              <a:tailEnd/>
            </a:ln>
            <a:effectLst/>
          </p:spPr>
          <p:txBody>
            <a:bodyPr/>
            <a:lstStyle/>
            <a:p>
              <a:endParaRPr lang="en-US"/>
            </a:p>
          </p:txBody>
        </p:sp>
        <p:sp>
          <p:nvSpPr>
            <p:cNvPr id="297989" name="Line 1029"/>
            <p:cNvSpPr>
              <a:spLocks noChangeShapeType="1"/>
            </p:cNvSpPr>
            <p:nvPr/>
          </p:nvSpPr>
          <p:spPr bwMode="auto">
            <a:xfrm>
              <a:off x="3242" y="3591"/>
              <a:ext cx="48" cy="24"/>
            </a:xfrm>
            <a:prstGeom prst="line">
              <a:avLst/>
            </a:prstGeom>
            <a:noFill/>
            <a:ln w="38100">
              <a:solidFill>
                <a:srgbClr val="3366FF"/>
              </a:solidFill>
              <a:round/>
              <a:headEnd/>
              <a:tailEnd/>
            </a:ln>
            <a:effectLst/>
          </p:spPr>
          <p:txBody>
            <a:bodyPr/>
            <a:lstStyle/>
            <a:p>
              <a:endParaRPr lang="en-US"/>
            </a:p>
          </p:txBody>
        </p:sp>
        <p:sp>
          <p:nvSpPr>
            <p:cNvPr id="297990" name="Line 1030"/>
            <p:cNvSpPr>
              <a:spLocks noChangeShapeType="1"/>
            </p:cNvSpPr>
            <p:nvPr/>
          </p:nvSpPr>
          <p:spPr bwMode="auto">
            <a:xfrm>
              <a:off x="3290" y="3615"/>
              <a:ext cx="54" cy="18"/>
            </a:xfrm>
            <a:prstGeom prst="line">
              <a:avLst/>
            </a:prstGeom>
            <a:noFill/>
            <a:ln w="38100">
              <a:solidFill>
                <a:srgbClr val="3366FF"/>
              </a:solidFill>
              <a:round/>
              <a:headEnd/>
              <a:tailEnd/>
            </a:ln>
            <a:effectLst/>
          </p:spPr>
          <p:txBody>
            <a:bodyPr/>
            <a:lstStyle/>
            <a:p>
              <a:endParaRPr lang="en-US"/>
            </a:p>
          </p:txBody>
        </p:sp>
        <p:sp>
          <p:nvSpPr>
            <p:cNvPr id="297991" name="Line 1031"/>
            <p:cNvSpPr>
              <a:spLocks noChangeShapeType="1"/>
            </p:cNvSpPr>
            <p:nvPr/>
          </p:nvSpPr>
          <p:spPr bwMode="auto">
            <a:xfrm>
              <a:off x="3344" y="3633"/>
              <a:ext cx="54" cy="18"/>
            </a:xfrm>
            <a:prstGeom prst="line">
              <a:avLst/>
            </a:prstGeom>
            <a:noFill/>
            <a:ln w="38100">
              <a:solidFill>
                <a:srgbClr val="3366FF"/>
              </a:solidFill>
              <a:round/>
              <a:headEnd/>
              <a:tailEnd/>
            </a:ln>
            <a:effectLst/>
          </p:spPr>
          <p:txBody>
            <a:bodyPr/>
            <a:lstStyle/>
            <a:p>
              <a:endParaRPr lang="en-US"/>
            </a:p>
          </p:txBody>
        </p:sp>
        <p:sp>
          <p:nvSpPr>
            <p:cNvPr id="297992" name="Line 1032"/>
            <p:cNvSpPr>
              <a:spLocks noChangeShapeType="1"/>
            </p:cNvSpPr>
            <p:nvPr/>
          </p:nvSpPr>
          <p:spPr bwMode="auto">
            <a:xfrm>
              <a:off x="3398" y="3651"/>
              <a:ext cx="54" cy="18"/>
            </a:xfrm>
            <a:prstGeom prst="line">
              <a:avLst/>
            </a:prstGeom>
            <a:noFill/>
            <a:ln w="38100">
              <a:solidFill>
                <a:srgbClr val="3366FF"/>
              </a:solidFill>
              <a:round/>
              <a:headEnd/>
              <a:tailEnd/>
            </a:ln>
            <a:effectLst/>
          </p:spPr>
          <p:txBody>
            <a:bodyPr/>
            <a:lstStyle/>
            <a:p>
              <a:endParaRPr lang="en-US"/>
            </a:p>
          </p:txBody>
        </p:sp>
        <p:sp>
          <p:nvSpPr>
            <p:cNvPr id="297993" name="Line 1033"/>
            <p:cNvSpPr>
              <a:spLocks noChangeShapeType="1"/>
            </p:cNvSpPr>
            <p:nvPr/>
          </p:nvSpPr>
          <p:spPr bwMode="auto">
            <a:xfrm>
              <a:off x="3452" y="3669"/>
              <a:ext cx="54" cy="18"/>
            </a:xfrm>
            <a:prstGeom prst="line">
              <a:avLst/>
            </a:prstGeom>
            <a:noFill/>
            <a:ln w="38100">
              <a:solidFill>
                <a:srgbClr val="3366FF"/>
              </a:solidFill>
              <a:round/>
              <a:headEnd/>
              <a:tailEnd/>
            </a:ln>
            <a:effectLst/>
          </p:spPr>
          <p:txBody>
            <a:bodyPr/>
            <a:lstStyle/>
            <a:p>
              <a:endParaRPr lang="en-US"/>
            </a:p>
          </p:txBody>
        </p:sp>
        <p:sp>
          <p:nvSpPr>
            <p:cNvPr id="297994" name="Line 1034"/>
            <p:cNvSpPr>
              <a:spLocks noChangeShapeType="1"/>
            </p:cNvSpPr>
            <p:nvPr/>
          </p:nvSpPr>
          <p:spPr bwMode="auto">
            <a:xfrm>
              <a:off x="3506" y="3687"/>
              <a:ext cx="54" cy="12"/>
            </a:xfrm>
            <a:prstGeom prst="line">
              <a:avLst/>
            </a:prstGeom>
            <a:noFill/>
            <a:ln w="38100">
              <a:solidFill>
                <a:srgbClr val="3366FF"/>
              </a:solidFill>
              <a:round/>
              <a:headEnd/>
              <a:tailEnd/>
            </a:ln>
            <a:effectLst/>
          </p:spPr>
          <p:txBody>
            <a:bodyPr/>
            <a:lstStyle/>
            <a:p>
              <a:endParaRPr lang="en-US"/>
            </a:p>
          </p:txBody>
        </p:sp>
        <p:sp>
          <p:nvSpPr>
            <p:cNvPr id="297995" name="Line 1035"/>
            <p:cNvSpPr>
              <a:spLocks noChangeShapeType="1"/>
            </p:cNvSpPr>
            <p:nvPr/>
          </p:nvSpPr>
          <p:spPr bwMode="auto">
            <a:xfrm>
              <a:off x="3560" y="3699"/>
              <a:ext cx="54" cy="12"/>
            </a:xfrm>
            <a:prstGeom prst="line">
              <a:avLst/>
            </a:prstGeom>
            <a:noFill/>
            <a:ln w="38100">
              <a:solidFill>
                <a:srgbClr val="3366FF"/>
              </a:solidFill>
              <a:round/>
              <a:headEnd/>
              <a:tailEnd/>
            </a:ln>
            <a:effectLst/>
          </p:spPr>
          <p:txBody>
            <a:bodyPr/>
            <a:lstStyle/>
            <a:p>
              <a:endParaRPr lang="en-US"/>
            </a:p>
          </p:txBody>
        </p:sp>
        <p:sp>
          <p:nvSpPr>
            <p:cNvPr id="297996" name="Line 1036"/>
            <p:cNvSpPr>
              <a:spLocks noChangeShapeType="1"/>
            </p:cNvSpPr>
            <p:nvPr/>
          </p:nvSpPr>
          <p:spPr bwMode="auto">
            <a:xfrm>
              <a:off x="3614" y="3711"/>
              <a:ext cx="48" cy="12"/>
            </a:xfrm>
            <a:prstGeom prst="line">
              <a:avLst/>
            </a:prstGeom>
            <a:noFill/>
            <a:ln w="38100">
              <a:solidFill>
                <a:srgbClr val="3366FF"/>
              </a:solidFill>
              <a:round/>
              <a:headEnd/>
              <a:tailEnd/>
            </a:ln>
            <a:effectLst/>
          </p:spPr>
          <p:txBody>
            <a:bodyPr/>
            <a:lstStyle/>
            <a:p>
              <a:endParaRPr lang="en-US"/>
            </a:p>
          </p:txBody>
        </p:sp>
        <p:sp>
          <p:nvSpPr>
            <p:cNvPr id="297997" name="Line 1037"/>
            <p:cNvSpPr>
              <a:spLocks noChangeShapeType="1"/>
            </p:cNvSpPr>
            <p:nvPr/>
          </p:nvSpPr>
          <p:spPr bwMode="auto">
            <a:xfrm>
              <a:off x="3662" y="3723"/>
              <a:ext cx="54" cy="12"/>
            </a:xfrm>
            <a:prstGeom prst="line">
              <a:avLst/>
            </a:prstGeom>
            <a:noFill/>
            <a:ln w="38100">
              <a:solidFill>
                <a:srgbClr val="3366FF"/>
              </a:solidFill>
              <a:round/>
              <a:headEnd/>
              <a:tailEnd/>
            </a:ln>
            <a:effectLst/>
          </p:spPr>
          <p:txBody>
            <a:bodyPr/>
            <a:lstStyle/>
            <a:p>
              <a:endParaRPr lang="en-US"/>
            </a:p>
          </p:txBody>
        </p:sp>
        <p:sp>
          <p:nvSpPr>
            <p:cNvPr id="297998" name="Line 1038"/>
            <p:cNvSpPr>
              <a:spLocks noChangeShapeType="1"/>
            </p:cNvSpPr>
            <p:nvPr/>
          </p:nvSpPr>
          <p:spPr bwMode="auto">
            <a:xfrm>
              <a:off x="3716" y="3735"/>
              <a:ext cx="54" cy="6"/>
            </a:xfrm>
            <a:prstGeom prst="line">
              <a:avLst/>
            </a:prstGeom>
            <a:noFill/>
            <a:ln w="38100">
              <a:solidFill>
                <a:srgbClr val="3366FF"/>
              </a:solidFill>
              <a:round/>
              <a:headEnd/>
              <a:tailEnd/>
            </a:ln>
            <a:effectLst/>
          </p:spPr>
          <p:txBody>
            <a:bodyPr/>
            <a:lstStyle/>
            <a:p>
              <a:endParaRPr lang="en-US"/>
            </a:p>
          </p:txBody>
        </p:sp>
        <p:sp>
          <p:nvSpPr>
            <p:cNvPr id="297999" name="Line 1039"/>
            <p:cNvSpPr>
              <a:spLocks noChangeShapeType="1"/>
            </p:cNvSpPr>
            <p:nvPr/>
          </p:nvSpPr>
          <p:spPr bwMode="auto">
            <a:xfrm>
              <a:off x="3770" y="3741"/>
              <a:ext cx="54" cy="12"/>
            </a:xfrm>
            <a:prstGeom prst="line">
              <a:avLst/>
            </a:prstGeom>
            <a:noFill/>
            <a:ln w="38100">
              <a:solidFill>
                <a:srgbClr val="3366FF"/>
              </a:solidFill>
              <a:round/>
              <a:headEnd/>
              <a:tailEnd/>
            </a:ln>
            <a:effectLst/>
          </p:spPr>
          <p:txBody>
            <a:bodyPr/>
            <a:lstStyle/>
            <a:p>
              <a:endParaRPr lang="en-US"/>
            </a:p>
          </p:txBody>
        </p:sp>
        <p:sp>
          <p:nvSpPr>
            <p:cNvPr id="298000" name="Line 1040"/>
            <p:cNvSpPr>
              <a:spLocks noChangeShapeType="1"/>
            </p:cNvSpPr>
            <p:nvPr/>
          </p:nvSpPr>
          <p:spPr bwMode="auto">
            <a:xfrm>
              <a:off x="3824" y="3753"/>
              <a:ext cx="54" cy="6"/>
            </a:xfrm>
            <a:prstGeom prst="line">
              <a:avLst/>
            </a:prstGeom>
            <a:noFill/>
            <a:ln w="38100">
              <a:solidFill>
                <a:srgbClr val="3366FF"/>
              </a:solidFill>
              <a:round/>
              <a:headEnd/>
              <a:tailEnd/>
            </a:ln>
            <a:effectLst/>
          </p:spPr>
          <p:txBody>
            <a:bodyPr/>
            <a:lstStyle/>
            <a:p>
              <a:endParaRPr lang="en-US"/>
            </a:p>
          </p:txBody>
        </p:sp>
        <p:sp>
          <p:nvSpPr>
            <p:cNvPr id="298001" name="Line 1041"/>
            <p:cNvSpPr>
              <a:spLocks noChangeShapeType="1"/>
            </p:cNvSpPr>
            <p:nvPr/>
          </p:nvSpPr>
          <p:spPr bwMode="auto">
            <a:xfrm>
              <a:off x="3878" y="3759"/>
              <a:ext cx="54" cy="6"/>
            </a:xfrm>
            <a:prstGeom prst="line">
              <a:avLst/>
            </a:prstGeom>
            <a:noFill/>
            <a:ln w="38100">
              <a:solidFill>
                <a:srgbClr val="3366FF"/>
              </a:solidFill>
              <a:round/>
              <a:headEnd/>
              <a:tailEnd/>
            </a:ln>
            <a:effectLst/>
          </p:spPr>
          <p:txBody>
            <a:bodyPr/>
            <a:lstStyle/>
            <a:p>
              <a:endParaRPr lang="en-US"/>
            </a:p>
          </p:txBody>
        </p:sp>
        <p:sp>
          <p:nvSpPr>
            <p:cNvPr id="298002" name="Line 1042"/>
            <p:cNvSpPr>
              <a:spLocks noChangeShapeType="1"/>
            </p:cNvSpPr>
            <p:nvPr/>
          </p:nvSpPr>
          <p:spPr bwMode="auto">
            <a:xfrm>
              <a:off x="3932" y="3765"/>
              <a:ext cx="54" cy="6"/>
            </a:xfrm>
            <a:prstGeom prst="line">
              <a:avLst/>
            </a:prstGeom>
            <a:noFill/>
            <a:ln w="38100">
              <a:solidFill>
                <a:srgbClr val="3366FF"/>
              </a:solidFill>
              <a:round/>
              <a:headEnd/>
              <a:tailEnd/>
            </a:ln>
            <a:effectLst/>
          </p:spPr>
          <p:txBody>
            <a:bodyPr/>
            <a:lstStyle/>
            <a:p>
              <a:endParaRPr lang="en-US"/>
            </a:p>
          </p:txBody>
        </p:sp>
        <p:sp>
          <p:nvSpPr>
            <p:cNvPr id="298003" name="Line 1043"/>
            <p:cNvSpPr>
              <a:spLocks noChangeShapeType="1"/>
            </p:cNvSpPr>
            <p:nvPr/>
          </p:nvSpPr>
          <p:spPr bwMode="auto">
            <a:xfrm>
              <a:off x="3986" y="3771"/>
              <a:ext cx="48" cy="1"/>
            </a:xfrm>
            <a:prstGeom prst="line">
              <a:avLst/>
            </a:prstGeom>
            <a:noFill/>
            <a:ln w="38100">
              <a:solidFill>
                <a:srgbClr val="3366FF"/>
              </a:solidFill>
              <a:round/>
              <a:headEnd/>
              <a:tailEnd/>
            </a:ln>
            <a:effectLst/>
          </p:spPr>
          <p:txBody>
            <a:bodyPr/>
            <a:lstStyle/>
            <a:p>
              <a:endParaRPr lang="en-US"/>
            </a:p>
          </p:txBody>
        </p:sp>
        <p:sp>
          <p:nvSpPr>
            <p:cNvPr id="298004" name="Line 1044"/>
            <p:cNvSpPr>
              <a:spLocks noChangeShapeType="1"/>
            </p:cNvSpPr>
            <p:nvPr/>
          </p:nvSpPr>
          <p:spPr bwMode="auto">
            <a:xfrm>
              <a:off x="4034" y="3771"/>
              <a:ext cx="54" cy="6"/>
            </a:xfrm>
            <a:prstGeom prst="line">
              <a:avLst/>
            </a:prstGeom>
            <a:noFill/>
            <a:ln w="38100">
              <a:solidFill>
                <a:srgbClr val="3366FF"/>
              </a:solidFill>
              <a:round/>
              <a:headEnd/>
              <a:tailEnd/>
            </a:ln>
            <a:effectLst/>
          </p:spPr>
          <p:txBody>
            <a:bodyPr/>
            <a:lstStyle/>
            <a:p>
              <a:endParaRPr lang="en-US"/>
            </a:p>
          </p:txBody>
        </p:sp>
        <p:sp>
          <p:nvSpPr>
            <p:cNvPr id="298005" name="Line 1045"/>
            <p:cNvSpPr>
              <a:spLocks noChangeShapeType="1"/>
            </p:cNvSpPr>
            <p:nvPr/>
          </p:nvSpPr>
          <p:spPr bwMode="auto">
            <a:xfrm>
              <a:off x="4088" y="3777"/>
              <a:ext cx="54" cy="6"/>
            </a:xfrm>
            <a:prstGeom prst="line">
              <a:avLst/>
            </a:prstGeom>
            <a:noFill/>
            <a:ln w="38100">
              <a:solidFill>
                <a:srgbClr val="3366FF"/>
              </a:solidFill>
              <a:round/>
              <a:headEnd/>
              <a:tailEnd/>
            </a:ln>
            <a:effectLst/>
          </p:spPr>
          <p:txBody>
            <a:bodyPr/>
            <a:lstStyle/>
            <a:p>
              <a:endParaRPr lang="en-US"/>
            </a:p>
          </p:txBody>
        </p:sp>
        <p:sp>
          <p:nvSpPr>
            <p:cNvPr id="298006" name="Line 1046"/>
            <p:cNvSpPr>
              <a:spLocks noChangeShapeType="1"/>
            </p:cNvSpPr>
            <p:nvPr/>
          </p:nvSpPr>
          <p:spPr bwMode="auto">
            <a:xfrm>
              <a:off x="4142" y="3783"/>
              <a:ext cx="54" cy="1"/>
            </a:xfrm>
            <a:prstGeom prst="line">
              <a:avLst/>
            </a:prstGeom>
            <a:noFill/>
            <a:ln w="38100">
              <a:solidFill>
                <a:srgbClr val="3366FF"/>
              </a:solidFill>
              <a:round/>
              <a:headEnd/>
              <a:tailEnd/>
            </a:ln>
            <a:effectLst/>
          </p:spPr>
          <p:txBody>
            <a:bodyPr/>
            <a:lstStyle/>
            <a:p>
              <a:endParaRPr lang="en-US"/>
            </a:p>
          </p:txBody>
        </p:sp>
        <p:sp>
          <p:nvSpPr>
            <p:cNvPr id="298007" name="Line 1047"/>
            <p:cNvSpPr>
              <a:spLocks noChangeShapeType="1"/>
            </p:cNvSpPr>
            <p:nvPr/>
          </p:nvSpPr>
          <p:spPr bwMode="auto">
            <a:xfrm>
              <a:off x="4196" y="3783"/>
              <a:ext cx="54" cy="1"/>
            </a:xfrm>
            <a:prstGeom prst="line">
              <a:avLst/>
            </a:prstGeom>
            <a:noFill/>
            <a:ln w="38100">
              <a:solidFill>
                <a:srgbClr val="3366FF"/>
              </a:solidFill>
              <a:round/>
              <a:headEnd/>
              <a:tailEnd/>
            </a:ln>
            <a:effectLst/>
          </p:spPr>
          <p:txBody>
            <a:bodyPr/>
            <a:lstStyle/>
            <a:p>
              <a:endParaRPr lang="en-US"/>
            </a:p>
          </p:txBody>
        </p:sp>
        <p:sp>
          <p:nvSpPr>
            <p:cNvPr id="298008" name="Freeform 1048"/>
            <p:cNvSpPr>
              <a:spLocks/>
            </p:cNvSpPr>
            <p:nvPr/>
          </p:nvSpPr>
          <p:spPr bwMode="auto">
            <a:xfrm>
              <a:off x="4250" y="37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09" name="Line 1049"/>
            <p:cNvSpPr>
              <a:spLocks noChangeShapeType="1"/>
            </p:cNvSpPr>
            <p:nvPr/>
          </p:nvSpPr>
          <p:spPr bwMode="auto">
            <a:xfrm>
              <a:off x="4304" y="3789"/>
              <a:ext cx="54" cy="1"/>
            </a:xfrm>
            <a:prstGeom prst="line">
              <a:avLst/>
            </a:prstGeom>
            <a:noFill/>
            <a:ln w="38100">
              <a:solidFill>
                <a:srgbClr val="3366FF"/>
              </a:solidFill>
              <a:round/>
              <a:headEnd/>
              <a:tailEnd/>
            </a:ln>
            <a:effectLst/>
          </p:spPr>
          <p:txBody>
            <a:bodyPr/>
            <a:lstStyle/>
            <a:p>
              <a:endParaRPr lang="en-US"/>
            </a:p>
          </p:txBody>
        </p:sp>
        <p:sp>
          <p:nvSpPr>
            <p:cNvPr id="298010" name="Line 1050"/>
            <p:cNvSpPr>
              <a:spLocks noChangeShapeType="1"/>
            </p:cNvSpPr>
            <p:nvPr/>
          </p:nvSpPr>
          <p:spPr bwMode="auto">
            <a:xfrm>
              <a:off x="4358" y="3789"/>
              <a:ext cx="48" cy="1"/>
            </a:xfrm>
            <a:prstGeom prst="line">
              <a:avLst/>
            </a:prstGeom>
            <a:noFill/>
            <a:ln w="38100">
              <a:solidFill>
                <a:srgbClr val="3366FF"/>
              </a:solidFill>
              <a:round/>
              <a:headEnd/>
              <a:tailEnd/>
            </a:ln>
            <a:effectLst/>
          </p:spPr>
          <p:txBody>
            <a:bodyPr/>
            <a:lstStyle/>
            <a:p>
              <a:endParaRPr lang="en-US"/>
            </a:p>
          </p:txBody>
        </p:sp>
        <p:sp>
          <p:nvSpPr>
            <p:cNvPr id="298011" name="Freeform 1051"/>
            <p:cNvSpPr>
              <a:spLocks/>
            </p:cNvSpPr>
            <p:nvPr/>
          </p:nvSpPr>
          <p:spPr bwMode="auto">
            <a:xfrm>
              <a:off x="4406" y="37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12" name="Line 1052"/>
            <p:cNvSpPr>
              <a:spLocks noChangeShapeType="1"/>
            </p:cNvSpPr>
            <p:nvPr/>
          </p:nvSpPr>
          <p:spPr bwMode="auto">
            <a:xfrm>
              <a:off x="4460" y="3795"/>
              <a:ext cx="54" cy="1"/>
            </a:xfrm>
            <a:prstGeom prst="line">
              <a:avLst/>
            </a:prstGeom>
            <a:noFill/>
            <a:ln w="38100">
              <a:solidFill>
                <a:srgbClr val="3366FF"/>
              </a:solidFill>
              <a:round/>
              <a:headEnd/>
              <a:tailEnd/>
            </a:ln>
            <a:effectLst/>
          </p:spPr>
          <p:txBody>
            <a:bodyPr/>
            <a:lstStyle/>
            <a:p>
              <a:endParaRPr lang="en-US"/>
            </a:p>
          </p:txBody>
        </p:sp>
        <p:sp>
          <p:nvSpPr>
            <p:cNvPr id="298013" name="Line 1053"/>
            <p:cNvSpPr>
              <a:spLocks noChangeShapeType="1"/>
            </p:cNvSpPr>
            <p:nvPr/>
          </p:nvSpPr>
          <p:spPr bwMode="auto">
            <a:xfrm>
              <a:off x="4514" y="3795"/>
              <a:ext cx="54" cy="1"/>
            </a:xfrm>
            <a:prstGeom prst="line">
              <a:avLst/>
            </a:prstGeom>
            <a:noFill/>
            <a:ln w="38100">
              <a:solidFill>
                <a:srgbClr val="3366FF"/>
              </a:solidFill>
              <a:round/>
              <a:headEnd/>
              <a:tailEnd/>
            </a:ln>
            <a:effectLst/>
          </p:spPr>
          <p:txBody>
            <a:bodyPr/>
            <a:lstStyle/>
            <a:p>
              <a:endParaRPr lang="en-US"/>
            </a:p>
          </p:txBody>
        </p:sp>
        <p:sp>
          <p:nvSpPr>
            <p:cNvPr id="298014" name="Line 1054"/>
            <p:cNvSpPr>
              <a:spLocks noChangeShapeType="1"/>
            </p:cNvSpPr>
            <p:nvPr/>
          </p:nvSpPr>
          <p:spPr bwMode="auto">
            <a:xfrm>
              <a:off x="4568" y="3795"/>
              <a:ext cx="54" cy="1"/>
            </a:xfrm>
            <a:prstGeom prst="line">
              <a:avLst/>
            </a:prstGeom>
            <a:noFill/>
            <a:ln w="38100">
              <a:solidFill>
                <a:srgbClr val="3366FF"/>
              </a:solidFill>
              <a:round/>
              <a:headEnd/>
              <a:tailEnd/>
            </a:ln>
            <a:effectLst/>
          </p:spPr>
          <p:txBody>
            <a:bodyPr/>
            <a:lstStyle/>
            <a:p>
              <a:endParaRPr lang="en-US"/>
            </a:p>
          </p:txBody>
        </p:sp>
        <p:sp>
          <p:nvSpPr>
            <p:cNvPr id="298015" name="Line 1055"/>
            <p:cNvSpPr>
              <a:spLocks noChangeShapeType="1"/>
            </p:cNvSpPr>
            <p:nvPr/>
          </p:nvSpPr>
          <p:spPr bwMode="auto">
            <a:xfrm>
              <a:off x="1537" y="2150"/>
              <a:ext cx="54" cy="72"/>
            </a:xfrm>
            <a:prstGeom prst="line">
              <a:avLst/>
            </a:prstGeom>
            <a:noFill/>
            <a:ln w="38100">
              <a:solidFill>
                <a:srgbClr val="33CCCC"/>
              </a:solidFill>
              <a:round/>
              <a:headEnd/>
              <a:tailEnd/>
            </a:ln>
            <a:effectLst/>
          </p:spPr>
          <p:txBody>
            <a:bodyPr/>
            <a:lstStyle/>
            <a:p>
              <a:endParaRPr lang="en-US"/>
            </a:p>
          </p:txBody>
        </p:sp>
        <p:sp>
          <p:nvSpPr>
            <p:cNvPr id="298016" name="Line 1056"/>
            <p:cNvSpPr>
              <a:spLocks noChangeShapeType="1"/>
            </p:cNvSpPr>
            <p:nvPr/>
          </p:nvSpPr>
          <p:spPr bwMode="auto">
            <a:xfrm>
              <a:off x="1591" y="2222"/>
              <a:ext cx="54" cy="66"/>
            </a:xfrm>
            <a:prstGeom prst="line">
              <a:avLst/>
            </a:prstGeom>
            <a:noFill/>
            <a:ln w="38100">
              <a:solidFill>
                <a:srgbClr val="33CCCC"/>
              </a:solidFill>
              <a:round/>
              <a:headEnd/>
              <a:tailEnd/>
            </a:ln>
            <a:effectLst/>
          </p:spPr>
          <p:txBody>
            <a:bodyPr/>
            <a:lstStyle/>
            <a:p>
              <a:endParaRPr lang="en-US"/>
            </a:p>
          </p:txBody>
        </p:sp>
        <p:sp>
          <p:nvSpPr>
            <p:cNvPr id="298017" name="Line 1057"/>
            <p:cNvSpPr>
              <a:spLocks noChangeShapeType="1"/>
            </p:cNvSpPr>
            <p:nvPr/>
          </p:nvSpPr>
          <p:spPr bwMode="auto">
            <a:xfrm>
              <a:off x="1645" y="2288"/>
              <a:ext cx="54" cy="60"/>
            </a:xfrm>
            <a:prstGeom prst="line">
              <a:avLst/>
            </a:prstGeom>
            <a:noFill/>
            <a:ln w="38100">
              <a:solidFill>
                <a:srgbClr val="33CCCC"/>
              </a:solidFill>
              <a:round/>
              <a:headEnd/>
              <a:tailEnd/>
            </a:ln>
            <a:effectLst/>
          </p:spPr>
          <p:txBody>
            <a:bodyPr/>
            <a:lstStyle/>
            <a:p>
              <a:endParaRPr lang="en-US"/>
            </a:p>
          </p:txBody>
        </p:sp>
        <p:sp>
          <p:nvSpPr>
            <p:cNvPr id="298018" name="Line 1058"/>
            <p:cNvSpPr>
              <a:spLocks noChangeShapeType="1"/>
            </p:cNvSpPr>
            <p:nvPr/>
          </p:nvSpPr>
          <p:spPr bwMode="auto">
            <a:xfrm>
              <a:off x="1699" y="2348"/>
              <a:ext cx="54" cy="66"/>
            </a:xfrm>
            <a:prstGeom prst="line">
              <a:avLst/>
            </a:prstGeom>
            <a:noFill/>
            <a:ln w="38100">
              <a:solidFill>
                <a:srgbClr val="33CCCC"/>
              </a:solidFill>
              <a:round/>
              <a:headEnd/>
              <a:tailEnd/>
            </a:ln>
            <a:effectLst/>
          </p:spPr>
          <p:txBody>
            <a:bodyPr/>
            <a:lstStyle/>
            <a:p>
              <a:endParaRPr lang="en-US"/>
            </a:p>
          </p:txBody>
        </p:sp>
        <p:sp>
          <p:nvSpPr>
            <p:cNvPr id="298019" name="Line 1059"/>
            <p:cNvSpPr>
              <a:spLocks noChangeShapeType="1"/>
            </p:cNvSpPr>
            <p:nvPr/>
          </p:nvSpPr>
          <p:spPr bwMode="auto">
            <a:xfrm>
              <a:off x="1753" y="2414"/>
              <a:ext cx="54" cy="60"/>
            </a:xfrm>
            <a:prstGeom prst="line">
              <a:avLst/>
            </a:prstGeom>
            <a:noFill/>
            <a:ln w="38100">
              <a:solidFill>
                <a:srgbClr val="33CCCC"/>
              </a:solidFill>
              <a:round/>
              <a:headEnd/>
              <a:tailEnd/>
            </a:ln>
            <a:effectLst/>
          </p:spPr>
          <p:txBody>
            <a:bodyPr/>
            <a:lstStyle/>
            <a:p>
              <a:endParaRPr lang="en-US"/>
            </a:p>
          </p:txBody>
        </p:sp>
        <p:sp>
          <p:nvSpPr>
            <p:cNvPr id="298020" name="Line 1060"/>
            <p:cNvSpPr>
              <a:spLocks noChangeShapeType="1"/>
            </p:cNvSpPr>
            <p:nvPr/>
          </p:nvSpPr>
          <p:spPr bwMode="auto">
            <a:xfrm>
              <a:off x="1807" y="2474"/>
              <a:ext cx="48" cy="60"/>
            </a:xfrm>
            <a:prstGeom prst="line">
              <a:avLst/>
            </a:prstGeom>
            <a:noFill/>
            <a:ln w="38100">
              <a:solidFill>
                <a:srgbClr val="33CCCC"/>
              </a:solidFill>
              <a:round/>
              <a:headEnd/>
              <a:tailEnd/>
            </a:ln>
            <a:effectLst/>
          </p:spPr>
          <p:txBody>
            <a:bodyPr/>
            <a:lstStyle/>
            <a:p>
              <a:endParaRPr lang="en-US"/>
            </a:p>
          </p:txBody>
        </p:sp>
        <p:sp>
          <p:nvSpPr>
            <p:cNvPr id="298021" name="Line 1061"/>
            <p:cNvSpPr>
              <a:spLocks noChangeShapeType="1"/>
            </p:cNvSpPr>
            <p:nvPr/>
          </p:nvSpPr>
          <p:spPr bwMode="auto">
            <a:xfrm>
              <a:off x="1855" y="2534"/>
              <a:ext cx="54" cy="54"/>
            </a:xfrm>
            <a:prstGeom prst="line">
              <a:avLst/>
            </a:prstGeom>
            <a:noFill/>
            <a:ln w="38100">
              <a:solidFill>
                <a:srgbClr val="33CCCC"/>
              </a:solidFill>
              <a:round/>
              <a:headEnd/>
              <a:tailEnd/>
            </a:ln>
            <a:effectLst/>
          </p:spPr>
          <p:txBody>
            <a:bodyPr/>
            <a:lstStyle/>
            <a:p>
              <a:endParaRPr lang="en-US"/>
            </a:p>
          </p:txBody>
        </p:sp>
        <p:sp>
          <p:nvSpPr>
            <p:cNvPr id="298022" name="Freeform 1062"/>
            <p:cNvSpPr>
              <a:spLocks/>
            </p:cNvSpPr>
            <p:nvPr/>
          </p:nvSpPr>
          <p:spPr bwMode="auto">
            <a:xfrm>
              <a:off x="1909" y="2588"/>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33CCCC"/>
              </a:solidFill>
              <a:prstDash val="solid"/>
              <a:round/>
              <a:headEnd/>
              <a:tailEnd/>
            </a:ln>
            <a:effectLst/>
          </p:spPr>
          <p:txBody>
            <a:bodyPr/>
            <a:lstStyle/>
            <a:p>
              <a:endParaRPr lang="en-US"/>
            </a:p>
          </p:txBody>
        </p:sp>
        <p:sp>
          <p:nvSpPr>
            <p:cNvPr id="298023" name="Line 1063"/>
            <p:cNvSpPr>
              <a:spLocks noChangeShapeType="1"/>
            </p:cNvSpPr>
            <p:nvPr/>
          </p:nvSpPr>
          <p:spPr bwMode="auto">
            <a:xfrm>
              <a:off x="1963" y="2648"/>
              <a:ext cx="54" cy="55"/>
            </a:xfrm>
            <a:prstGeom prst="line">
              <a:avLst/>
            </a:prstGeom>
            <a:noFill/>
            <a:ln w="38100">
              <a:solidFill>
                <a:srgbClr val="33CCCC"/>
              </a:solidFill>
              <a:round/>
              <a:headEnd/>
              <a:tailEnd/>
            </a:ln>
            <a:effectLst/>
          </p:spPr>
          <p:txBody>
            <a:bodyPr/>
            <a:lstStyle/>
            <a:p>
              <a:endParaRPr lang="en-US"/>
            </a:p>
          </p:txBody>
        </p:sp>
        <p:sp>
          <p:nvSpPr>
            <p:cNvPr id="298024" name="Line 1064"/>
            <p:cNvSpPr>
              <a:spLocks noChangeShapeType="1"/>
            </p:cNvSpPr>
            <p:nvPr/>
          </p:nvSpPr>
          <p:spPr bwMode="auto">
            <a:xfrm>
              <a:off x="2017" y="2703"/>
              <a:ext cx="54" cy="54"/>
            </a:xfrm>
            <a:prstGeom prst="line">
              <a:avLst/>
            </a:prstGeom>
            <a:noFill/>
            <a:ln w="38100">
              <a:solidFill>
                <a:srgbClr val="33CCCC"/>
              </a:solidFill>
              <a:round/>
              <a:headEnd/>
              <a:tailEnd/>
            </a:ln>
            <a:effectLst/>
          </p:spPr>
          <p:txBody>
            <a:bodyPr/>
            <a:lstStyle/>
            <a:p>
              <a:endParaRPr lang="en-US"/>
            </a:p>
          </p:txBody>
        </p:sp>
        <p:sp>
          <p:nvSpPr>
            <p:cNvPr id="298025" name="Line 1065"/>
            <p:cNvSpPr>
              <a:spLocks noChangeShapeType="1"/>
            </p:cNvSpPr>
            <p:nvPr/>
          </p:nvSpPr>
          <p:spPr bwMode="auto">
            <a:xfrm>
              <a:off x="2071" y="2757"/>
              <a:ext cx="54" cy="48"/>
            </a:xfrm>
            <a:prstGeom prst="line">
              <a:avLst/>
            </a:prstGeom>
            <a:noFill/>
            <a:ln w="38100">
              <a:solidFill>
                <a:srgbClr val="33CCCC"/>
              </a:solidFill>
              <a:round/>
              <a:headEnd/>
              <a:tailEnd/>
            </a:ln>
            <a:effectLst/>
          </p:spPr>
          <p:txBody>
            <a:bodyPr/>
            <a:lstStyle/>
            <a:p>
              <a:endParaRPr lang="en-US"/>
            </a:p>
          </p:txBody>
        </p:sp>
        <p:sp>
          <p:nvSpPr>
            <p:cNvPr id="298026" name="Freeform 1066"/>
            <p:cNvSpPr>
              <a:spLocks/>
            </p:cNvSpPr>
            <p:nvPr/>
          </p:nvSpPr>
          <p:spPr bwMode="auto">
            <a:xfrm>
              <a:off x="2125" y="2805"/>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CCCC"/>
              </a:solidFill>
              <a:prstDash val="solid"/>
              <a:round/>
              <a:headEnd/>
              <a:tailEnd/>
            </a:ln>
            <a:effectLst/>
          </p:spPr>
          <p:txBody>
            <a:bodyPr/>
            <a:lstStyle/>
            <a:p>
              <a:endParaRPr lang="en-US"/>
            </a:p>
          </p:txBody>
        </p:sp>
        <p:sp>
          <p:nvSpPr>
            <p:cNvPr id="298027" name="Line 1067"/>
            <p:cNvSpPr>
              <a:spLocks noChangeShapeType="1"/>
            </p:cNvSpPr>
            <p:nvPr/>
          </p:nvSpPr>
          <p:spPr bwMode="auto">
            <a:xfrm>
              <a:off x="2179" y="2859"/>
              <a:ext cx="48" cy="48"/>
            </a:xfrm>
            <a:prstGeom prst="line">
              <a:avLst/>
            </a:prstGeom>
            <a:noFill/>
            <a:ln w="38100">
              <a:solidFill>
                <a:srgbClr val="33CCCC"/>
              </a:solidFill>
              <a:round/>
              <a:headEnd/>
              <a:tailEnd/>
            </a:ln>
            <a:effectLst/>
          </p:spPr>
          <p:txBody>
            <a:bodyPr/>
            <a:lstStyle/>
            <a:p>
              <a:endParaRPr lang="en-US"/>
            </a:p>
          </p:txBody>
        </p:sp>
        <p:sp>
          <p:nvSpPr>
            <p:cNvPr id="298028" name="Line 1068"/>
            <p:cNvSpPr>
              <a:spLocks noChangeShapeType="1"/>
            </p:cNvSpPr>
            <p:nvPr/>
          </p:nvSpPr>
          <p:spPr bwMode="auto">
            <a:xfrm>
              <a:off x="2227" y="2907"/>
              <a:ext cx="54" cy="48"/>
            </a:xfrm>
            <a:prstGeom prst="line">
              <a:avLst/>
            </a:prstGeom>
            <a:noFill/>
            <a:ln w="38100">
              <a:solidFill>
                <a:srgbClr val="33CCCC"/>
              </a:solidFill>
              <a:round/>
              <a:headEnd/>
              <a:tailEnd/>
            </a:ln>
            <a:effectLst/>
          </p:spPr>
          <p:txBody>
            <a:bodyPr/>
            <a:lstStyle/>
            <a:p>
              <a:endParaRPr lang="en-US"/>
            </a:p>
          </p:txBody>
        </p:sp>
        <p:sp>
          <p:nvSpPr>
            <p:cNvPr id="298029" name="Line 1069"/>
            <p:cNvSpPr>
              <a:spLocks noChangeShapeType="1"/>
            </p:cNvSpPr>
            <p:nvPr/>
          </p:nvSpPr>
          <p:spPr bwMode="auto">
            <a:xfrm>
              <a:off x="2281" y="2955"/>
              <a:ext cx="54" cy="48"/>
            </a:xfrm>
            <a:prstGeom prst="line">
              <a:avLst/>
            </a:prstGeom>
            <a:noFill/>
            <a:ln w="38100">
              <a:solidFill>
                <a:srgbClr val="33CCCC"/>
              </a:solidFill>
              <a:round/>
              <a:headEnd/>
              <a:tailEnd/>
            </a:ln>
            <a:effectLst/>
          </p:spPr>
          <p:txBody>
            <a:bodyPr/>
            <a:lstStyle/>
            <a:p>
              <a:endParaRPr lang="en-US"/>
            </a:p>
          </p:txBody>
        </p:sp>
        <p:sp>
          <p:nvSpPr>
            <p:cNvPr id="298030" name="Line 1070"/>
            <p:cNvSpPr>
              <a:spLocks noChangeShapeType="1"/>
            </p:cNvSpPr>
            <p:nvPr/>
          </p:nvSpPr>
          <p:spPr bwMode="auto">
            <a:xfrm>
              <a:off x="2335" y="3003"/>
              <a:ext cx="54" cy="48"/>
            </a:xfrm>
            <a:prstGeom prst="line">
              <a:avLst/>
            </a:prstGeom>
            <a:noFill/>
            <a:ln w="38100">
              <a:solidFill>
                <a:srgbClr val="33CCCC"/>
              </a:solidFill>
              <a:round/>
              <a:headEnd/>
              <a:tailEnd/>
            </a:ln>
            <a:effectLst/>
          </p:spPr>
          <p:txBody>
            <a:bodyPr/>
            <a:lstStyle/>
            <a:p>
              <a:endParaRPr lang="en-US"/>
            </a:p>
          </p:txBody>
        </p:sp>
        <p:sp>
          <p:nvSpPr>
            <p:cNvPr id="298031" name="Line 1071"/>
            <p:cNvSpPr>
              <a:spLocks noChangeShapeType="1"/>
            </p:cNvSpPr>
            <p:nvPr/>
          </p:nvSpPr>
          <p:spPr bwMode="auto">
            <a:xfrm>
              <a:off x="2389" y="3051"/>
              <a:ext cx="54" cy="48"/>
            </a:xfrm>
            <a:prstGeom prst="line">
              <a:avLst/>
            </a:prstGeom>
            <a:noFill/>
            <a:ln w="38100">
              <a:solidFill>
                <a:srgbClr val="33CCCC"/>
              </a:solidFill>
              <a:round/>
              <a:headEnd/>
              <a:tailEnd/>
            </a:ln>
            <a:effectLst/>
          </p:spPr>
          <p:txBody>
            <a:bodyPr/>
            <a:lstStyle/>
            <a:p>
              <a:endParaRPr lang="en-US"/>
            </a:p>
          </p:txBody>
        </p:sp>
        <p:sp>
          <p:nvSpPr>
            <p:cNvPr id="298032" name="Line 1072"/>
            <p:cNvSpPr>
              <a:spLocks noChangeShapeType="1"/>
            </p:cNvSpPr>
            <p:nvPr/>
          </p:nvSpPr>
          <p:spPr bwMode="auto">
            <a:xfrm>
              <a:off x="2443" y="3099"/>
              <a:ext cx="54" cy="42"/>
            </a:xfrm>
            <a:prstGeom prst="line">
              <a:avLst/>
            </a:prstGeom>
            <a:noFill/>
            <a:ln w="38100">
              <a:solidFill>
                <a:srgbClr val="33CCCC"/>
              </a:solidFill>
              <a:round/>
              <a:headEnd/>
              <a:tailEnd/>
            </a:ln>
            <a:effectLst/>
          </p:spPr>
          <p:txBody>
            <a:bodyPr/>
            <a:lstStyle/>
            <a:p>
              <a:endParaRPr lang="en-US"/>
            </a:p>
          </p:txBody>
        </p:sp>
        <p:sp>
          <p:nvSpPr>
            <p:cNvPr id="298033" name="Line 1073"/>
            <p:cNvSpPr>
              <a:spLocks noChangeShapeType="1"/>
            </p:cNvSpPr>
            <p:nvPr/>
          </p:nvSpPr>
          <p:spPr bwMode="auto">
            <a:xfrm>
              <a:off x="2497" y="3141"/>
              <a:ext cx="54" cy="48"/>
            </a:xfrm>
            <a:prstGeom prst="line">
              <a:avLst/>
            </a:prstGeom>
            <a:noFill/>
            <a:ln w="38100">
              <a:solidFill>
                <a:srgbClr val="33CCCC"/>
              </a:solidFill>
              <a:round/>
              <a:headEnd/>
              <a:tailEnd/>
            </a:ln>
            <a:effectLst/>
          </p:spPr>
          <p:txBody>
            <a:bodyPr/>
            <a:lstStyle/>
            <a:p>
              <a:endParaRPr lang="en-US"/>
            </a:p>
          </p:txBody>
        </p:sp>
        <p:sp>
          <p:nvSpPr>
            <p:cNvPr id="298034" name="Line 1074"/>
            <p:cNvSpPr>
              <a:spLocks noChangeShapeType="1"/>
            </p:cNvSpPr>
            <p:nvPr/>
          </p:nvSpPr>
          <p:spPr bwMode="auto">
            <a:xfrm>
              <a:off x="2551" y="3189"/>
              <a:ext cx="48" cy="42"/>
            </a:xfrm>
            <a:prstGeom prst="line">
              <a:avLst/>
            </a:prstGeom>
            <a:noFill/>
            <a:ln w="38100">
              <a:solidFill>
                <a:srgbClr val="33CCCC"/>
              </a:solidFill>
              <a:round/>
              <a:headEnd/>
              <a:tailEnd/>
            </a:ln>
            <a:effectLst/>
          </p:spPr>
          <p:txBody>
            <a:bodyPr/>
            <a:lstStyle/>
            <a:p>
              <a:endParaRPr lang="en-US"/>
            </a:p>
          </p:txBody>
        </p:sp>
        <p:sp>
          <p:nvSpPr>
            <p:cNvPr id="298035" name="Line 1075"/>
            <p:cNvSpPr>
              <a:spLocks noChangeShapeType="1"/>
            </p:cNvSpPr>
            <p:nvPr/>
          </p:nvSpPr>
          <p:spPr bwMode="auto">
            <a:xfrm>
              <a:off x="2599" y="3231"/>
              <a:ext cx="54" cy="42"/>
            </a:xfrm>
            <a:prstGeom prst="line">
              <a:avLst/>
            </a:prstGeom>
            <a:noFill/>
            <a:ln w="38100">
              <a:solidFill>
                <a:srgbClr val="33CCCC"/>
              </a:solidFill>
              <a:round/>
              <a:headEnd/>
              <a:tailEnd/>
            </a:ln>
            <a:effectLst/>
          </p:spPr>
          <p:txBody>
            <a:bodyPr/>
            <a:lstStyle/>
            <a:p>
              <a:endParaRPr lang="en-US"/>
            </a:p>
          </p:txBody>
        </p:sp>
        <p:sp>
          <p:nvSpPr>
            <p:cNvPr id="298036" name="Line 1076"/>
            <p:cNvSpPr>
              <a:spLocks noChangeShapeType="1"/>
            </p:cNvSpPr>
            <p:nvPr/>
          </p:nvSpPr>
          <p:spPr bwMode="auto">
            <a:xfrm>
              <a:off x="2653" y="3273"/>
              <a:ext cx="54" cy="42"/>
            </a:xfrm>
            <a:prstGeom prst="line">
              <a:avLst/>
            </a:prstGeom>
            <a:noFill/>
            <a:ln w="38100">
              <a:solidFill>
                <a:srgbClr val="33CCCC"/>
              </a:solidFill>
              <a:round/>
              <a:headEnd/>
              <a:tailEnd/>
            </a:ln>
            <a:effectLst/>
          </p:spPr>
          <p:txBody>
            <a:bodyPr/>
            <a:lstStyle/>
            <a:p>
              <a:endParaRPr lang="en-US"/>
            </a:p>
          </p:txBody>
        </p:sp>
        <p:sp>
          <p:nvSpPr>
            <p:cNvPr id="298037" name="Line 1077"/>
            <p:cNvSpPr>
              <a:spLocks noChangeShapeType="1"/>
            </p:cNvSpPr>
            <p:nvPr/>
          </p:nvSpPr>
          <p:spPr bwMode="auto">
            <a:xfrm>
              <a:off x="2707" y="3315"/>
              <a:ext cx="54" cy="42"/>
            </a:xfrm>
            <a:prstGeom prst="line">
              <a:avLst/>
            </a:prstGeom>
            <a:noFill/>
            <a:ln w="38100">
              <a:solidFill>
                <a:srgbClr val="33CCCC"/>
              </a:solidFill>
              <a:round/>
              <a:headEnd/>
              <a:tailEnd/>
            </a:ln>
            <a:effectLst/>
          </p:spPr>
          <p:txBody>
            <a:bodyPr/>
            <a:lstStyle/>
            <a:p>
              <a:endParaRPr lang="en-US"/>
            </a:p>
          </p:txBody>
        </p:sp>
        <p:sp>
          <p:nvSpPr>
            <p:cNvPr id="298038" name="Line 1078"/>
            <p:cNvSpPr>
              <a:spLocks noChangeShapeType="1"/>
            </p:cNvSpPr>
            <p:nvPr/>
          </p:nvSpPr>
          <p:spPr bwMode="auto">
            <a:xfrm>
              <a:off x="2761" y="3357"/>
              <a:ext cx="54" cy="42"/>
            </a:xfrm>
            <a:prstGeom prst="line">
              <a:avLst/>
            </a:prstGeom>
            <a:noFill/>
            <a:ln w="38100">
              <a:solidFill>
                <a:srgbClr val="33CCCC"/>
              </a:solidFill>
              <a:round/>
              <a:headEnd/>
              <a:tailEnd/>
            </a:ln>
            <a:effectLst/>
          </p:spPr>
          <p:txBody>
            <a:bodyPr/>
            <a:lstStyle/>
            <a:p>
              <a:endParaRPr lang="en-US"/>
            </a:p>
          </p:txBody>
        </p:sp>
        <p:sp>
          <p:nvSpPr>
            <p:cNvPr id="298039" name="Line 1079"/>
            <p:cNvSpPr>
              <a:spLocks noChangeShapeType="1"/>
            </p:cNvSpPr>
            <p:nvPr/>
          </p:nvSpPr>
          <p:spPr bwMode="auto">
            <a:xfrm>
              <a:off x="2815" y="3399"/>
              <a:ext cx="54" cy="36"/>
            </a:xfrm>
            <a:prstGeom prst="line">
              <a:avLst/>
            </a:prstGeom>
            <a:noFill/>
            <a:ln w="38100">
              <a:solidFill>
                <a:srgbClr val="33CCCC"/>
              </a:solidFill>
              <a:round/>
              <a:headEnd/>
              <a:tailEnd/>
            </a:ln>
            <a:effectLst/>
          </p:spPr>
          <p:txBody>
            <a:bodyPr/>
            <a:lstStyle/>
            <a:p>
              <a:endParaRPr lang="en-US"/>
            </a:p>
          </p:txBody>
        </p:sp>
        <p:sp>
          <p:nvSpPr>
            <p:cNvPr id="298040" name="Freeform 1080"/>
            <p:cNvSpPr>
              <a:spLocks/>
            </p:cNvSpPr>
            <p:nvPr/>
          </p:nvSpPr>
          <p:spPr bwMode="auto">
            <a:xfrm>
              <a:off x="2869" y="3435"/>
              <a:ext cx="55" cy="42"/>
            </a:xfrm>
            <a:custGeom>
              <a:avLst/>
              <a:gdLst/>
              <a:ahLst/>
              <a:cxnLst>
                <a:cxn ang="0">
                  <a:pos x="0" y="0"/>
                </a:cxn>
                <a:cxn ang="0">
                  <a:pos x="30" y="18"/>
                </a:cxn>
                <a:cxn ang="0">
                  <a:pos x="55" y="42"/>
                </a:cxn>
              </a:cxnLst>
              <a:rect l="0" t="0" r="r" b="b"/>
              <a:pathLst>
                <a:path w="55" h="42">
                  <a:moveTo>
                    <a:pt x="0" y="0"/>
                  </a:moveTo>
                  <a:lnTo>
                    <a:pt x="30" y="18"/>
                  </a:lnTo>
                  <a:lnTo>
                    <a:pt x="55" y="42"/>
                  </a:lnTo>
                </a:path>
              </a:pathLst>
            </a:custGeom>
            <a:noFill/>
            <a:ln w="38100" cmpd="sng">
              <a:solidFill>
                <a:srgbClr val="33CCCC"/>
              </a:solidFill>
              <a:prstDash val="solid"/>
              <a:round/>
              <a:headEnd/>
              <a:tailEnd/>
            </a:ln>
            <a:effectLst/>
          </p:spPr>
          <p:txBody>
            <a:bodyPr/>
            <a:lstStyle/>
            <a:p>
              <a:endParaRPr lang="en-US"/>
            </a:p>
          </p:txBody>
        </p:sp>
        <p:sp>
          <p:nvSpPr>
            <p:cNvPr id="298041" name="Line 1081"/>
            <p:cNvSpPr>
              <a:spLocks noChangeShapeType="1"/>
            </p:cNvSpPr>
            <p:nvPr/>
          </p:nvSpPr>
          <p:spPr bwMode="auto">
            <a:xfrm>
              <a:off x="2924" y="3477"/>
              <a:ext cx="48" cy="36"/>
            </a:xfrm>
            <a:prstGeom prst="line">
              <a:avLst/>
            </a:prstGeom>
            <a:noFill/>
            <a:ln w="38100">
              <a:solidFill>
                <a:srgbClr val="33CCCC"/>
              </a:solidFill>
              <a:round/>
              <a:headEnd/>
              <a:tailEnd/>
            </a:ln>
            <a:effectLst/>
          </p:spPr>
          <p:txBody>
            <a:bodyPr/>
            <a:lstStyle/>
            <a:p>
              <a:endParaRPr lang="en-US"/>
            </a:p>
          </p:txBody>
        </p:sp>
        <p:sp>
          <p:nvSpPr>
            <p:cNvPr id="298042" name="Line 1082"/>
            <p:cNvSpPr>
              <a:spLocks noChangeShapeType="1"/>
            </p:cNvSpPr>
            <p:nvPr/>
          </p:nvSpPr>
          <p:spPr bwMode="auto">
            <a:xfrm>
              <a:off x="2972" y="3513"/>
              <a:ext cx="54" cy="36"/>
            </a:xfrm>
            <a:prstGeom prst="line">
              <a:avLst/>
            </a:prstGeom>
            <a:noFill/>
            <a:ln w="38100">
              <a:solidFill>
                <a:srgbClr val="33CCCC"/>
              </a:solidFill>
              <a:round/>
              <a:headEnd/>
              <a:tailEnd/>
            </a:ln>
            <a:effectLst/>
          </p:spPr>
          <p:txBody>
            <a:bodyPr/>
            <a:lstStyle/>
            <a:p>
              <a:endParaRPr lang="en-US"/>
            </a:p>
          </p:txBody>
        </p:sp>
        <p:sp>
          <p:nvSpPr>
            <p:cNvPr id="298043" name="Line 1083"/>
            <p:cNvSpPr>
              <a:spLocks noChangeShapeType="1"/>
            </p:cNvSpPr>
            <p:nvPr/>
          </p:nvSpPr>
          <p:spPr bwMode="auto">
            <a:xfrm>
              <a:off x="3026" y="3549"/>
              <a:ext cx="54" cy="36"/>
            </a:xfrm>
            <a:prstGeom prst="line">
              <a:avLst/>
            </a:prstGeom>
            <a:noFill/>
            <a:ln w="38100">
              <a:solidFill>
                <a:srgbClr val="33CCCC"/>
              </a:solidFill>
              <a:round/>
              <a:headEnd/>
              <a:tailEnd/>
            </a:ln>
            <a:effectLst/>
          </p:spPr>
          <p:txBody>
            <a:bodyPr/>
            <a:lstStyle/>
            <a:p>
              <a:endParaRPr lang="en-US"/>
            </a:p>
          </p:txBody>
        </p:sp>
        <p:sp>
          <p:nvSpPr>
            <p:cNvPr id="298044" name="Freeform 1084"/>
            <p:cNvSpPr>
              <a:spLocks/>
            </p:cNvSpPr>
            <p:nvPr/>
          </p:nvSpPr>
          <p:spPr bwMode="auto">
            <a:xfrm>
              <a:off x="3080" y="3585"/>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CCCC"/>
              </a:solidFill>
              <a:prstDash val="solid"/>
              <a:round/>
              <a:headEnd/>
              <a:tailEnd/>
            </a:ln>
            <a:effectLst/>
          </p:spPr>
          <p:txBody>
            <a:bodyPr/>
            <a:lstStyle/>
            <a:p>
              <a:endParaRPr lang="en-US"/>
            </a:p>
          </p:txBody>
        </p:sp>
        <p:sp>
          <p:nvSpPr>
            <p:cNvPr id="298045" name="Line 1085"/>
            <p:cNvSpPr>
              <a:spLocks noChangeShapeType="1"/>
            </p:cNvSpPr>
            <p:nvPr/>
          </p:nvSpPr>
          <p:spPr bwMode="auto">
            <a:xfrm>
              <a:off x="3134" y="3627"/>
              <a:ext cx="54" cy="36"/>
            </a:xfrm>
            <a:prstGeom prst="line">
              <a:avLst/>
            </a:prstGeom>
            <a:noFill/>
            <a:ln w="38100">
              <a:solidFill>
                <a:srgbClr val="33CCCC"/>
              </a:solidFill>
              <a:round/>
              <a:headEnd/>
              <a:tailEnd/>
            </a:ln>
            <a:effectLst/>
          </p:spPr>
          <p:txBody>
            <a:bodyPr/>
            <a:lstStyle/>
            <a:p>
              <a:endParaRPr lang="en-US"/>
            </a:p>
          </p:txBody>
        </p:sp>
        <p:sp>
          <p:nvSpPr>
            <p:cNvPr id="298046" name="Line 1086"/>
            <p:cNvSpPr>
              <a:spLocks noChangeShapeType="1"/>
            </p:cNvSpPr>
            <p:nvPr/>
          </p:nvSpPr>
          <p:spPr bwMode="auto">
            <a:xfrm>
              <a:off x="3188" y="3663"/>
              <a:ext cx="54" cy="30"/>
            </a:xfrm>
            <a:prstGeom prst="line">
              <a:avLst/>
            </a:prstGeom>
            <a:noFill/>
            <a:ln w="38100">
              <a:solidFill>
                <a:srgbClr val="33CCCC"/>
              </a:solidFill>
              <a:round/>
              <a:headEnd/>
              <a:tailEnd/>
            </a:ln>
            <a:effectLst/>
          </p:spPr>
          <p:txBody>
            <a:bodyPr/>
            <a:lstStyle/>
            <a:p>
              <a:endParaRPr lang="en-US"/>
            </a:p>
          </p:txBody>
        </p:sp>
        <p:sp>
          <p:nvSpPr>
            <p:cNvPr id="298047" name="Line 1087"/>
            <p:cNvSpPr>
              <a:spLocks noChangeShapeType="1"/>
            </p:cNvSpPr>
            <p:nvPr/>
          </p:nvSpPr>
          <p:spPr bwMode="auto">
            <a:xfrm>
              <a:off x="3242" y="3693"/>
              <a:ext cx="48" cy="36"/>
            </a:xfrm>
            <a:prstGeom prst="line">
              <a:avLst/>
            </a:prstGeom>
            <a:noFill/>
            <a:ln w="38100">
              <a:solidFill>
                <a:srgbClr val="33CCCC"/>
              </a:solidFill>
              <a:round/>
              <a:headEnd/>
              <a:tailEnd/>
            </a:ln>
            <a:effectLst/>
          </p:spPr>
          <p:txBody>
            <a:bodyPr/>
            <a:lstStyle/>
            <a:p>
              <a:endParaRPr lang="en-US"/>
            </a:p>
          </p:txBody>
        </p:sp>
        <p:sp>
          <p:nvSpPr>
            <p:cNvPr id="298048" name="Line 1088"/>
            <p:cNvSpPr>
              <a:spLocks noChangeShapeType="1"/>
            </p:cNvSpPr>
            <p:nvPr/>
          </p:nvSpPr>
          <p:spPr bwMode="auto">
            <a:xfrm>
              <a:off x="3290" y="3729"/>
              <a:ext cx="54" cy="36"/>
            </a:xfrm>
            <a:prstGeom prst="line">
              <a:avLst/>
            </a:prstGeom>
            <a:noFill/>
            <a:ln w="38100">
              <a:solidFill>
                <a:srgbClr val="33CCCC"/>
              </a:solidFill>
              <a:round/>
              <a:headEnd/>
              <a:tailEnd/>
            </a:ln>
            <a:effectLst/>
          </p:spPr>
          <p:txBody>
            <a:bodyPr/>
            <a:lstStyle/>
            <a:p>
              <a:endParaRPr lang="en-US"/>
            </a:p>
          </p:txBody>
        </p:sp>
        <p:sp>
          <p:nvSpPr>
            <p:cNvPr id="298049" name="Line 1089"/>
            <p:cNvSpPr>
              <a:spLocks noChangeShapeType="1"/>
            </p:cNvSpPr>
            <p:nvPr/>
          </p:nvSpPr>
          <p:spPr bwMode="auto">
            <a:xfrm>
              <a:off x="3344" y="3765"/>
              <a:ext cx="54" cy="36"/>
            </a:xfrm>
            <a:prstGeom prst="line">
              <a:avLst/>
            </a:prstGeom>
            <a:noFill/>
            <a:ln w="38100">
              <a:solidFill>
                <a:srgbClr val="33CCCC"/>
              </a:solidFill>
              <a:round/>
              <a:headEnd/>
              <a:tailEnd/>
            </a:ln>
            <a:effectLst/>
          </p:spPr>
          <p:txBody>
            <a:bodyPr/>
            <a:lstStyle/>
            <a:p>
              <a:endParaRPr lang="en-US"/>
            </a:p>
          </p:txBody>
        </p:sp>
        <p:sp>
          <p:nvSpPr>
            <p:cNvPr id="298050" name="Line 1090"/>
            <p:cNvSpPr>
              <a:spLocks noChangeShapeType="1"/>
            </p:cNvSpPr>
            <p:nvPr/>
          </p:nvSpPr>
          <p:spPr bwMode="auto">
            <a:xfrm>
              <a:off x="3398" y="3801"/>
              <a:ext cx="54" cy="30"/>
            </a:xfrm>
            <a:prstGeom prst="line">
              <a:avLst/>
            </a:prstGeom>
            <a:noFill/>
            <a:ln w="38100">
              <a:solidFill>
                <a:srgbClr val="33CCCC"/>
              </a:solidFill>
              <a:round/>
              <a:headEnd/>
              <a:tailEnd/>
            </a:ln>
            <a:effectLst/>
          </p:spPr>
          <p:txBody>
            <a:bodyPr/>
            <a:lstStyle/>
            <a:p>
              <a:endParaRPr lang="en-US"/>
            </a:p>
          </p:txBody>
        </p:sp>
        <p:sp>
          <p:nvSpPr>
            <p:cNvPr id="298051" name="Freeform 1091"/>
            <p:cNvSpPr>
              <a:spLocks/>
            </p:cNvSpPr>
            <p:nvPr/>
          </p:nvSpPr>
          <p:spPr bwMode="auto">
            <a:xfrm>
              <a:off x="3452" y="3831"/>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33CCCC"/>
              </a:solidFill>
              <a:prstDash val="solid"/>
              <a:round/>
              <a:headEnd/>
              <a:tailEnd/>
            </a:ln>
            <a:effectLst/>
          </p:spPr>
          <p:txBody>
            <a:bodyPr/>
            <a:lstStyle/>
            <a:p>
              <a:endParaRPr lang="en-US"/>
            </a:p>
          </p:txBody>
        </p:sp>
        <p:sp>
          <p:nvSpPr>
            <p:cNvPr id="298052" name="Line 1092"/>
            <p:cNvSpPr>
              <a:spLocks noChangeShapeType="1"/>
            </p:cNvSpPr>
            <p:nvPr/>
          </p:nvSpPr>
          <p:spPr bwMode="auto">
            <a:xfrm>
              <a:off x="3506" y="3867"/>
              <a:ext cx="54" cy="30"/>
            </a:xfrm>
            <a:prstGeom prst="line">
              <a:avLst/>
            </a:prstGeom>
            <a:noFill/>
            <a:ln w="38100">
              <a:solidFill>
                <a:srgbClr val="33CCCC"/>
              </a:solidFill>
              <a:round/>
              <a:headEnd/>
              <a:tailEnd/>
            </a:ln>
            <a:effectLst/>
          </p:spPr>
          <p:txBody>
            <a:bodyPr/>
            <a:lstStyle/>
            <a:p>
              <a:endParaRPr lang="en-US"/>
            </a:p>
          </p:txBody>
        </p:sp>
      </p:grpSp>
      <p:sp>
        <p:nvSpPr>
          <p:cNvPr id="298064" name="Rectangle 1104"/>
          <p:cNvSpPr>
            <a:spLocks noGrp="1" noChangeArrowheads="1"/>
          </p:cNvSpPr>
          <p:nvPr>
            <p:ph type="title"/>
          </p:nvPr>
        </p:nvSpPr>
        <p:spPr/>
        <p:txBody>
          <a:bodyPr/>
          <a:lstStyle/>
          <a:p>
            <a:r>
              <a:rPr lang="en-US"/>
              <a:t>Frictional Losses in Straight Pipes</a:t>
            </a:r>
          </a:p>
        </p:txBody>
      </p:sp>
      <p:pic>
        <p:nvPicPr>
          <p:cNvPr id="1095" name="Picture 2 1" descr="Sage or Guide">
            <a:hlinkClick r:id="rId8" action="ppaction://hlinkpres?slideindex=13&amp;slidetitle=TurbulentHeadLoss"/>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E1C21F8C-D40B-4DB8-B64A-32D71354B4AF}"/>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37611" y="2415560"/>
            <a:ext cx="1537202" cy="420556"/>
          </a:xfrm>
          <a:prstGeom prst="rect">
            <a:avLst/>
          </a:prstGeom>
        </p:spPr>
      </p:pic>
      <p:grpSp>
        <p:nvGrpSpPr>
          <p:cNvPr id="16" name="Group 15">
            <a:extLst>
              <a:ext uri="{FF2B5EF4-FFF2-40B4-BE49-F238E27FC236}">
                <a16:creationId xmlns:a16="http://schemas.microsoft.com/office/drawing/2014/main" id="{1EB87F68-190F-4F80-8B73-F80CDA923986}"/>
              </a:ext>
            </a:extLst>
          </p:cNvPr>
          <p:cNvGrpSpPr/>
          <p:nvPr/>
        </p:nvGrpSpPr>
        <p:grpSpPr>
          <a:xfrm>
            <a:off x="2249488" y="4479133"/>
            <a:ext cx="1009650" cy="785810"/>
            <a:chOff x="2249488" y="4479133"/>
            <a:chExt cx="1009650" cy="785810"/>
          </a:xfrm>
        </p:grpSpPr>
        <p:sp>
          <p:nvSpPr>
            <p:cNvPr id="8" name="Rectangle 7">
              <a:extLst>
                <a:ext uri="{FF2B5EF4-FFF2-40B4-BE49-F238E27FC236}">
                  <a16:creationId xmlns:a16="http://schemas.microsoft.com/office/drawing/2014/main" id="{F03D08E2-FBD3-4AA8-9B16-92A0428521C2}"/>
                </a:ext>
              </a:extLst>
            </p:cNvPr>
            <p:cNvSpPr/>
            <p:nvPr/>
          </p:nvSpPr>
          <p:spPr>
            <a:xfrm>
              <a:off x="2249488" y="4479133"/>
              <a:ext cx="1009650" cy="78581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08FA529-3025-4C9D-94E9-A549FBC91A0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2347299" y="4584476"/>
              <a:ext cx="842720" cy="600198"/>
            </a:xfrm>
            <a:prstGeom prst="rect">
              <a:avLst/>
            </a:prstGeom>
          </p:spPr>
        </p:pic>
      </p:grpSp>
      <p:pic>
        <p:nvPicPr>
          <p:cNvPr id="15" name="Picture 14">
            <a:extLst>
              <a:ext uri="{FF2B5EF4-FFF2-40B4-BE49-F238E27FC236}">
                <a16:creationId xmlns:a16="http://schemas.microsoft.com/office/drawing/2014/main" id="{978E8FC0-D381-4A5B-AE20-7E8AAA2242B3}"/>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8193087" y="3605141"/>
            <a:ext cx="304800" cy="474734"/>
          </a:xfrm>
          <a:prstGeom prst="rect">
            <a:avLst/>
          </a:prstGeom>
        </p:spPr>
      </p:pic>
      <p:pic>
        <p:nvPicPr>
          <p:cNvPr id="18" name="Picture 17">
            <a:extLst>
              <a:ext uri="{FF2B5EF4-FFF2-40B4-BE49-F238E27FC236}">
                <a16:creationId xmlns:a16="http://schemas.microsoft.com/office/drawing/2014/main" id="{DD67E2C5-1348-4BDE-8D9E-7D5DD508E79A}"/>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7777655" y="6345149"/>
            <a:ext cx="977462" cy="462297"/>
          </a:xfrm>
          <a:prstGeom prst="rect">
            <a:avLst/>
          </a:prstGeom>
        </p:spPr>
      </p:pic>
      <p:grpSp>
        <p:nvGrpSpPr>
          <p:cNvPr id="2" name="Group 1">
            <a:extLst>
              <a:ext uri="{FF2B5EF4-FFF2-40B4-BE49-F238E27FC236}">
                <a16:creationId xmlns:a16="http://schemas.microsoft.com/office/drawing/2014/main" id="{5CBD3DB1-0E64-403A-B70B-DC5B4D707F16}"/>
              </a:ext>
            </a:extLst>
          </p:cNvPr>
          <p:cNvGrpSpPr/>
          <p:nvPr/>
        </p:nvGrpSpPr>
        <p:grpSpPr>
          <a:xfrm>
            <a:off x="5762404" y="1694448"/>
            <a:ext cx="2292792" cy="883652"/>
            <a:chOff x="5762404" y="1694448"/>
            <a:chExt cx="2292792" cy="883652"/>
          </a:xfrm>
        </p:grpSpPr>
        <p:sp>
          <p:nvSpPr>
            <p:cNvPr id="297050" name="Line 90"/>
            <p:cNvSpPr>
              <a:spLocks noChangeShapeType="1"/>
            </p:cNvSpPr>
            <p:nvPr/>
          </p:nvSpPr>
          <p:spPr bwMode="auto">
            <a:xfrm>
              <a:off x="7366000" y="2490788"/>
              <a:ext cx="228600" cy="1587"/>
            </a:xfrm>
            <a:prstGeom prst="line">
              <a:avLst/>
            </a:prstGeom>
            <a:noFill/>
            <a:ln w="38100">
              <a:solidFill>
                <a:srgbClr val="FF00FF"/>
              </a:solidFill>
              <a:round/>
              <a:headEnd/>
              <a:tailEnd/>
            </a:ln>
            <a:effectLst/>
          </p:spPr>
          <p:txBody>
            <a:bodyPr/>
            <a:lstStyle/>
            <a:p>
              <a:endParaRPr lang="en-US"/>
            </a:p>
          </p:txBody>
        </p:sp>
        <p:sp>
          <p:nvSpPr>
            <p:cNvPr id="297051" name="Rectangle 91"/>
            <p:cNvSpPr>
              <a:spLocks noChangeArrowheads="1"/>
            </p:cNvSpPr>
            <p:nvPr/>
          </p:nvSpPr>
          <p:spPr bwMode="auto">
            <a:xfrm>
              <a:off x="7632700" y="2395538"/>
              <a:ext cx="266700" cy="182562"/>
            </a:xfrm>
            <a:prstGeom prst="rect">
              <a:avLst/>
            </a:prstGeom>
            <a:noFill/>
            <a:ln w="9525">
              <a:noFill/>
              <a:miter lim="800000"/>
              <a:headEnd/>
              <a:tailEnd/>
            </a:ln>
            <a:effectLst/>
          </p:spPr>
          <p:txBody>
            <a:bodyPr wrap="none" lIns="0" tIns="0" rIns="0" bIns="0">
              <a:spAutoFit/>
            </a:bodyPr>
            <a:lstStyle/>
            <a:p>
              <a:r>
                <a:rPr lang="en-US" sz="1200"/>
                <a:t>0.05</a:t>
              </a:r>
              <a:endParaRPr lang="en-US" sz="2400"/>
            </a:p>
          </p:txBody>
        </p:sp>
        <p:sp>
          <p:nvSpPr>
            <p:cNvPr id="12" name="Rectangle 11">
              <a:extLst>
                <a:ext uri="{FF2B5EF4-FFF2-40B4-BE49-F238E27FC236}">
                  <a16:creationId xmlns:a16="http://schemas.microsoft.com/office/drawing/2014/main" id="{A9B30E2C-AB56-457C-9371-10624AC76F65}"/>
                </a:ext>
              </a:extLst>
            </p:cNvPr>
            <p:cNvSpPr/>
            <p:nvPr/>
          </p:nvSpPr>
          <p:spPr>
            <a:xfrm>
              <a:off x="5762404" y="1694448"/>
              <a:ext cx="2292792" cy="60123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0" name="Picture 1099">
              <a:extLst>
                <a:ext uri="{FF2B5EF4-FFF2-40B4-BE49-F238E27FC236}">
                  <a16:creationId xmlns:a16="http://schemas.microsoft.com/office/drawing/2014/main" id="{E812937C-7E00-49B2-BB1C-C462F2ED147C}"/>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5773514" y="1715375"/>
              <a:ext cx="2206629" cy="549172"/>
            </a:xfrm>
            <a:prstGeom prst="rect">
              <a:avLst/>
            </a:prstGeom>
          </p:spPr>
        </p:pic>
      </p:gr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ChangeArrowheads="1"/>
          </p:cNvSpPr>
          <p:nvPr>
            <p:ph type="title"/>
          </p:nvPr>
        </p:nvSpPr>
        <p:spPr>
          <a:xfrm>
            <a:off x="457200" y="334930"/>
            <a:ext cx="8458200" cy="1143000"/>
          </a:xfrm>
        </p:spPr>
        <p:txBody>
          <a:bodyPr lIns="90488" tIns="44450" rIns="90488" bIns="44450" anchor="b"/>
          <a:lstStyle/>
          <a:p>
            <a:pPr>
              <a:defRPr/>
            </a:pPr>
            <a:r>
              <a:rPr lang="en-US" dirty="0"/>
              <a:t>Head Loss: Minor Losses</a:t>
            </a:r>
          </a:p>
        </p:txBody>
      </p:sp>
      <p:sp>
        <p:nvSpPr>
          <p:cNvPr id="46086" name="Rectangle 3"/>
          <p:cNvSpPr>
            <a:spLocks noGrp="1" noChangeArrowheads="1"/>
          </p:cNvSpPr>
          <p:nvPr>
            <p:ph idx="1"/>
          </p:nvPr>
        </p:nvSpPr>
        <p:spPr>
          <a:xfrm>
            <a:off x="446212" y="1905699"/>
            <a:ext cx="7899400" cy="4572000"/>
          </a:xfrm>
          <a:noFill/>
        </p:spPr>
        <p:txBody>
          <a:bodyPr lIns="90488" tIns="44450" rIns="90488" bIns="44450"/>
          <a:lstStyle/>
          <a:p>
            <a:pPr>
              <a:lnSpc>
                <a:spcPct val="90000"/>
              </a:lnSpc>
            </a:pPr>
            <a:r>
              <a:rPr lang="en-US" dirty="0"/>
              <a:t>Head (or energy) loss (</a:t>
            </a:r>
            <a:r>
              <a:rPr lang="en-US" dirty="0" err="1"/>
              <a:t>h</a:t>
            </a:r>
            <a:r>
              <a:rPr lang="en-US" baseline="-25000" dirty="0" err="1"/>
              <a:t>L</a:t>
            </a:r>
            <a:r>
              <a:rPr lang="en-US" dirty="0"/>
              <a:t>) due to:</a:t>
            </a:r>
            <a:br>
              <a:rPr lang="en-US" dirty="0"/>
            </a:br>
            <a:r>
              <a:rPr lang="en-US" dirty="0"/>
              <a:t>outlets, inlets, bends, elbows, valves, pipe size changes</a:t>
            </a:r>
          </a:p>
          <a:p>
            <a:pPr>
              <a:lnSpc>
                <a:spcPct val="90000"/>
              </a:lnSpc>
            </a:pPr>
            <a:r>
              <a:rPr lang="en-US" dirty="0"/>
              <a:t>Losses are due to expansions</a:t>
            </a:r>
          </a:p>
          <a:p>
            <a:pPr>
              <a:lnSpc>
                <a:spcPct val="90000"/>
              </a:lnSpc>
            </a:pPr>
            <a:r>
              <a:rPr lang="en-US" dirty="0"/>
              <a:t>Losses can be minimized by gradual expansions</a:t>
            </a:r>
          </a:p>
          <a:p>
            <a:pPr>
              <a:lnSpc>
                <a:spcPct val="90000"/>
              </a:lnSpc>
            </a:pPr>
            <a:r>
              <a:rPr lang="en-US" dirty="0"/>
              <a:t>Minor Losses have the form</a:t>
            </a:r>
            <a:br>
              <a:rPr lang="en-US" dirty="0"/>
            </a:br>
            <a:r>
              <a:rPr lang="en-US" dirty="0"/>
              <a:t>where </a:t>
            </a:r>
            <a:r>
              <a:rPr lang="en-US" i="1" dirty="0" err="1"/>
              <a:t>K</a:t>
            </a:r>
            <a:r>
              <a:rPr lang="en-US" i="1" baseline="-25000" dirty="0" err="1"/>
              <a:t>e</a:t>
            </a:r>
            <a:r>
              <a:rPr lang="en-US" dirty="0"/>
              <a:t> is the loss coefficient</a:t>
            </a:r>
            <a:br>
              <a:rPr lang="en-US" dirty="0"/>
            </a:br>
            <a:r>
              <a:rPr lang="en-US" dirty="0"/>
              <a:t>and V is some characteristic velocity (could be contracted flow or expanded flow)</a:t>
            </a:r>
          </a:p>
        </p:txBody>
      </p:sp>
      <p:sp>
        <p:nvSpPr>
          <p:cNvPr id="78858" name="Text Box 10"/>
          <p:cNvSpPr txBox="1">
            <a:spLocks noChangeArrowheads="1"/>
          </p:cNvSpPr>
          <p:nvPr/>
        </p:nvSpPr>
        <p:spPr bwMode="auto">
          <a:xfrm>
            <a:off x="6078439" y="3376197"/>
            <a:ext cx="3071418" cy="430887"/>
          </a:xfrm>
          <a:prstGeom prst="rect">
            <a:avLst/>
          </a:prstGeom>
          <a:noFill/>
          <a:ln w="12700">
            <a:noFill/>
            <a:miter lim="800000"/>
            <a:headEnd type="none" w="lg" len="med"/>
            <a:tailEnd type="none" w="lg" len="med"/>
          </a:ln>
        </p:spPr>
        <p:txBody>
          <a:bodyPr wrap="square">
            <a:spAutoFit/>
          </a:bodyPr>
          <a:lstStyle/>
          <a:p>
            <a:r>
              <a:rPr lang="en-US" sz="2200" dirty="0">
                <a:solidFill>
                  <a:schemeClr val="folHlink"/>
                </a:solidFill>
              </a:rPr>
              <a:t>When V</a:t>
            </a:r>
            <a:r>
              <a:rPr lang="en-US" sz="2200" dirty="0">
                <a:solidFill>
                  <a:schemeClr val="folHlink"/>
                </a:solidFill>
                <a:sym typeface="Euclid Symbol" pitchFamily="18" charset="2"/>
              </a:rPr>
              <a:t></a:t>
            </a:r>
            <a:r>
              <a:rPr lang="en-US" sz="2200" i="1" dirty="0">
                <a:solidFill>
                  <a:schemeClr val="folHlink"/>
                </a:solidFill>
              </a:rPr>
              <a:t>, </a:t>
            </a:r>
            <a:r>
              <a:rPr lang="en-US" sz="2200" dirty="0">
                <a:solidFill>
                  <a:schemeClr val="folHlink"/>
                </a:solidFill>
              </a:rPr>
              <a:t>KE </a:t>
            </a:r>
            <a:r>
              <a:rPr lang="en-US" sz="2200" dirty="0">
                <a:solidFill>
                  <a:schemeClr val="folHlink"/>
                </a:solidFill>
                <a:sym typeface="Euclid Symbol" pitchFamily="18" charset="2"/>
              </a:rPr>
              <a:t></a:t>
            </a:r>
            <a:r>
              <a:rPr lang="en-US" sz="2200" dirty="0">
                <a:solidFill>
                  <a:schemeClr val="folHlink"/>
                </a:solidFill>
              </a:rPr>
              <a:t> thermal</a:t>
            </a:r>
          </a:p>
        </p:txBody>
      </p:sp>
      <p:sp>
        <p:nvSpPr>
          <p:cNvPr id="46088" name="Line 11"/>
          <p:cNvSpPr>
            <a:spLocks noChangeShapeType="1"/>
          </p:cNvSpPr>
          <p:nvPr/>
        </p:nvSpPr>
        <p:spPr bwMode="auto">
          <a:xfrm>
            <a:off x="6169571" y="3721820"/>
            <a:ext cx="2974429" cy="0"/>
          </a:xfrm>
          <a:prstGeom prst="line">
            <a:avLst/>
          </a:prstGeom>
          <a:noFill/>
          <a:ln w="12700">
            <a:solidFill>
              <a:schemeClr val="tx1"/>
            </a:solidFill>
            <a:round/>
            <a:headEnd type="none" w="lg" len="med"/>
            <a:tailEnd type="none" w="lg" len="med"/>
          </a:ln>
        </p:spPr>
        <p:txBody>
          <a:bodyPr wrap="square" anchor="ctr">
            <a:spAutoFit/>
          </a:bodyPr>
          <a:lstStyle/>
          <a:p>
            <a:endParaRPr lang="en-US"/>
          </a:p>
        </p:txBody>
      </p:sp>
      <p:pic>
        <p:nvPicPr>
          <p:cNvPr id="3" name="Picture 2">
            <a:extLst>
              <a:ext uri="{FF2B5EF4-FFF2-40B4-BE49-F238E27FC236}">
                <a16:creationId xmlns:a16="http://schemas.microsoft.com/office/drawing/2014/main" id="{B8F95E9E-62B9-4401-A27B-708E311D0B2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295333" y="4715137"/>
            <a:ext cx="1861538" cy="904694"/>
          </a:xfrm>
          <a:prstGeom prst="rect">
            <a:avLst/>
          </a:prstGeom>
        </p:spPr>
      </p:pic>
    </p:spTree>
    <p:extLst>
      <p:ext uri="{BB962C8B-B14F-4D97-AF65-F5344CB8AC3E}">
        <p14:creationId xmlns:p14="http://schemas.microsoft.com/office/powerpoint/2010/main" val="26031701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8"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4639CF-AE99-4A34-96E4-57A370507B1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64878" y="3590547"/>
            <a:ext cx="7759627" cy="697671"/>
          </a:xfrm>
          <a:prstGeom prst="rect">
            <a:avLst/>
          </a:prstGeom>
        </p:spPr>
      </p:pic>
      <p:sp>
        <p:nvSpPr>
          <p:cNvPr id="79891" name="Comment 19"/>
          <p:cNvSpPr>
            <a:spLocks noChangeArrowheads="1"/>
          </p:cNvSpPr>
          <p:nvPr/>
        </p:nvSpPr>
        <p:spPr bwMode="auto">
          <a:xfrm>
            <a:off x="7010400" y="4651375"/>
            <a:ext cx="15748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z</a:t>
            </a:r>
            <a:r>
              <a:rPr lang="en-US" baseline="-25000">
                <a:solidFill>
                  <a:schemeClr val="folHlink"/>
                </a:solidFill>
              </a:rPr>
              <a:t>in</a:t>
            </a:r>
            <a:r>
              <a:rPr lang="en-US">
                <a:solidFill>
                  <a:schemeClr val="folHlink"/>
                </a:solidFill>
              </a:rPr>
              <a:t> = z</a:t>
            </a:r>
            <a:r>
              <a:rPr lang="en-US" baseline="-25000">
                <a:solidFill>
                  <a:schemeClr val="folHlink"/>
                </a:solidFill>
              </a:rPr>
              <a:t>out</a:t>
            </a:r>
            <a:endParaRPr lang="en-US">
              <a:solidFill>
                <a:schemeClr val="folHlink"/>
              </a:solidFill>
            </a:endParaRPr>
          </a:p>
        </p:txBody>
      </p:sp>
      <p:sp>
        <p:nvSpPr>
          <p:cNvPr id="79897" name="Comment 25"/>
          <p:cNvSpPr>
            <a:spLocks noChangeArrowheads="1"/>
          </p:cNvSpPr>
          <p:nvPr/>
        </p:nvSpPr>
        <p:spPr bwMode="auto">
          <a:xfrm>
            <a:off x="4241800" y="5553075"/>
            <a:ext cx="30226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Relate </a:t>
            </a:r>
            <a:r>
              <a:rPr lang="en-US" i="1">
                <a:solidFill>
                  <a:schemeClr val="folHlink"/>
                </a:solidFill>
              </a:rPr>
              <a:t>V</a:t>
            </a:r>
            <a:r>
              <a:rPr lang="en-US" i="1" baseline="-25000">
                <a:solidFill>
                  <a:schemeClr val="folHlink"/>
                </a:solidFill>
              </a:rPr>
              <a:t>in</a:t>
            </a:r>
            <a:r>
              <a:rPr lang="en-US" i="1">
                <a:solidFill>
                  <a:schemeClr val="folHlink"/>
                </a:solidFill>
              </a:rPr>
              <a:t> and V</a:t>
            </a:r>
            <a:r>
              <a:rPr lang="en-US" i="1" baseline="-25000">
                <a:solidFill>
                  <a:schemeClr val="folHlink"/>
                </a:solidFill>
              </a:rPr>
              <a:t>out</a:t>
            </a:r>
            <a:r>
              <a:rPr lang="en-US">
                <a:solidFill>
                  <a:schemeClr val="folHlink"/>
                </a:solidFill>
              </a:rPr>
              <a:t>?</a:t>
            </a:r>
          </a:p>
        </p:txBody>
      </p:sp>
      <p:sp>
        <p:nvSpPr>
          <p:cNvPr id="47111" name="Rectangle 2"/>
          <p:cNvSpPr>
            <a:spLocks noGrp="1" noChangeArrowheads="1"/>
          </p:cNvSpPr>
          <p:nvPr>
            <p:ph type="title"/>
          </p:nvPr>
        </p:nvSpPr>
        <p:spPr>
          <a:xfrm>
            <a:off x="209550" y="228600"/>
            <a:ext cx="8934450" cy="1143000"/>
          </a:xfrm>
        </p:spPr>
        <p:txBody>
          <a:bodyPr lIns="90488" tIns="44450" rIns="90488" bIns="44450" anchor="b"/>
          <a:lstStyle/>
          <a:p>
            <a:pPr>
              <a:defRPr/>
            </a:pPr>
            <a:r>
              <a:rPr lang="en-US"/>
              <a:t>Head Loss due to Sudden Expansion:</a:t>
            </a:r>
            <a:br>
              <a:rPr lang="en-US"/>
            </a:br>
            <a:r>
              <a:rPr lang="en-US"/>
              <a:t>Conservation of Energy</a:t>
            </a:r>
          </a:p>
        </p:txBody>
      </p:sp>
      <p:sp>
        <p:nvSpPr>
          <p:cNvPr id="47112" name="Line 7"/>
          <p:cNvSpPr>
            <a:spLocks noChangeShapeType="1"/>
          </p:cNvSpPr>
          <p:nvPr/>
        </p:nvSpPr>
        <p:spPr bwMode="auto">
          <a:xfrm>
            <a:off x="222250" y="3454400"/>
            <a:ext cx="8801100" cy="0"/>
          </a:xfrm>
          <a:prstGeom prst="line">
            <a:avLst/>
          </a:prstGeom>
          <a:noFill/>
          <a:ln w="12700">
            <a:solidFill>
              <a:schemeClr val="tx1"/>
            </a:solidFill>
            <a:round/>
            <a:headEnd/>
            <a:tailEnd/>
          </a:ln>
        </p:spPr>
        <p:txBody>
          <a:bodyPr wrap="none" anchor="ctr"/>
          <a:lstStyle/>
          <a:p>
            <a:endParaRPr lang="en-US"/>
          </a:p>
        </p:txBody>
      </p:sp>
      <p:sp>
        <p:nvSpPr>
          <p:cNvPr id="47113" name="Freeform 23"/>
          <p:cNvSpPr>
            <a:spLocks/>
          </p:cNvSpPr>
          <p:nvPr/>
        </p:nvSpPr>
        <p:spPr bwMode="auto">
          <a:xfrm>
            <a:off x="1676400" y="1816100"/>
            <a:ext cx="4406900" cy="774700"/>
          </a:xfrm>
          <a:custGeom>
            <a:avLst/>
            <a:gdLst>
              <a:gd name="T0" fmla="*/ 0 w 2776"/>
              <a:gd name="T1" fmla="*/ 546100 h 488"/>
              <a:gd name="T2" fmla="*/ 2209800 w 2776"/>
              <a:gd name="T3" fmla="*/ 546100 h 488"/>
              <a:gd name="T4" fmla="*/ 2209800 w 2776"/>
              <a:gd name="T5" fmla="*/ 774700 h 488"/>
              <a:gd name="T6" fmla="*/ 4406900 w 2776"/>
              <a:gd name="T7" fmla="*/ 774700 h 488"/>
              <a:gd name="T8" fmla="*/ 4406900 w 2776"/>
              <a:gd name="T9" fmla="*/ 0 h 488"/>
              <a:gd name="T10" fmla="*/ 2209800 w 2776"/>
              <a:gd name="T11" fmla="*/ 0 h 488"/>
              <a:gd name="T12" fmla="*/ 2209800 w 2776"/>
              <a:gd name="T13" fmla="*/ 241300 h 488"/>
              <a:gd name="T14" fmla="*/ 0 w 2776"/>
              <a:gd name="T15" fmla="*/ 241300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7114" name="Rectangle 8"/>
          <p:cNvSpPr>
            <a:spLocks noChangeArrowheads="1"/>
          </p:cNvSpPr>
          <p:nvPr/>
        </p:nvSpPr>
        <p:spPr bwMode="auto">
          <a:xfrm>
            <a:off x="3757613" y="2759075"/>
            <a:ext cx="358775" cy="363538"/>
          </a:xfrm>
          <a:prstGeom prst="rect">
            <a:avLst/>
          </a:prstGeom>
          <a:noFill/>
          <a:ln w="12700">
            <a:noFill/>
            <a:miter lim="800000"/>
            <a:headEnd/>
            <a:tailEnd/>
          </a:ln>
        </p:spPr>
        <p:txBody>
          <a:bodyPr wrap="none" lIns="90488" tIns="44450" rIns="90488" bIns="44450">
            <a:spAutoFit/>
          </a:bodyPr>
          <a:lstStyle/>
          <a:p>
            <a:r>
              <a:rPr lang="en-US" sz="1800"/>
              <a:t>in</a:t>
            </a:r>
          </a:p>
        </p:txBody>
      </p:sp>
      <p:sp>
        <p:nvSpPr>
          <p:cNvPr id="47115" name="Rectangle 9"/>
          <p:cNvSpPr>
            <a:spLocks noChangeArrowheads="1"/>
          </p:cNvSpPr>
          <p:nvPr/>
        </p:nvSpPr>
        <p:spPr bwMode="auto">
          <a:xfrm>
            <a:off x="5205413" y="2757488"/>
            <a:ext cx="498475" cy="363537"/>
          </a:xfrm>
          <a:prstGeom prst="rect">
            <a:avLst/>
          </a:prstGeom>
          <a:noFill/>
          <a:ln w="12700">
            <a:noFill/>
            <a:miter lim="800000"/>
            <a:headEnd/>
            <a:tailEnd/>
          </a:ln>
        </p:spPr>
        <p:txBody>
          <a:bodyPr lIns="90488" tIns="44450" rIns="90488" bIns="44450">
            <a:spAutoFit/>
          </a:bodyPr>
          <a:lstStyle/>
          <a:p>
            <a:r>
              <a:rPr lang="en-US" sz="1800"/>
              <a:t>out</a:t>
            </a:r>
          </a:p>
        </p:txBody>
      </p:sp>
      <p:sp>
        <p:nvSpPr>
          <p:cNvPr id="79882" name="Line 10"/>
          <p:cNvSpPr>
            <a:spLocks noChangeShapeType="1"/>
          </p:cNvSpPr>
          <p:nvPr/>
        </p:nvSpPr>
        <p:spPr bwMode="auto">
          <a:xfrm>
            <a:off x="3886200" y="1758950"/>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79883" name="Line 11"/>
          <p:cNvSpPr>
            <a:spLocks noChangeShapeType="1"/>
          </p:cNvSpPr>
          <p:nvPr/>
        </p:nvSpPr>
        <p:spPr bwMode="auto">
          <a:xfrm>
            <a:off x="5346700" y="1771650"/>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47118" name="Line 12"/>
          <p:cNvSpPr>
            <a:spLocks noChangeShapeType="1"/>
          </p:cNvSpPr>
          <p:nvPr/>
        </p:nvSpPr>
        <p:spPr bwMode="auto">
          <a:xfrm>
            <a:off x="2152650" y="2222500"/>
            <a:ext cx="635000" cy="0"/>
          </a:xfrm>
          <a:prstGeom prst="line">
            <a:avLst/>
          </a:prstGeom>
          <a:noFill/>
          <a:ln w="38100">
            <a:solidFill>
              <a:schemeClr val="tx1"/>
            </a:solidFill>
            <a:round/>
            <a:headEnd/>
            <a:tailEnd type="triangle" w="med" len="med"/>
          </a:ln>
        </p:spPr>
        <p:txBody>
          <a:bodyPr wrap="none" anchor="ctr"/>
          <a:lstStyle/>
          <a:p>
            <a:endParaRPr lang="en-US"/>
          </a:p>
        </p:txBody>
      </p:sp>
      <p:sp>
        <p:nvSpPr>
          <p:cNvPr id="47119" name="Freeform 14"/>
          <p:cNvSpPr>
            <a:spLocks/>
          </p:cNvSpPr>
          <p:nvPr/>
        </p:nvSpPr>
        <p:spPr bwMode="auto">
          <a:xfrm>
            <a:off x="1676400" y="18288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7120" name="Freeform 15"/>
          <p:cNvSpPr>
            <a:spLocks/>
          </p:cNvSpPr>
          <p:nvPr/>
        </p:nvSpPr>
        <p:spPr bwMode="auto">
          <a:xfrm flipV="1">
            <a:off x="1676400" y="23622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7121" name="Line 26"/>
          <p:cNvSpPr>
            <a:spLocks noChangeShapeType="1"/>
          </p:cNvSpPr>
          <p:nvPr/>
        </p:nvSpPr>
        <p:spPr bwMode="auto">
          <a:xfrm>
            <a:off x="7086600" y="5143500"/>
            <a:ext cx="12192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47122" name="Line 27"/>
          <p:cNvSpPr>
            <a:spLocks noChangeShapeType="1"/>
          </p:cNvSpPr>
          <p:nvPr/>
        </p:nvSpPr>
        <p:spPr bwMode="auto">
          <a:xfrm>
            <a:off x="4292600" y="6616700"/>
            <a:ext cx="27686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79901" name="Line 29"/>
          <p:cNvSpPr>
            <a:spLocks noChangeShapeType="1"/>
          </p:cNvSpPr>
          <p:nvPr/>
        </p:nvSpPr>
        <p:spPr bwMode="auto">
          <a:xfrm flipV="1">
            <a:off x="1153370" y="3657600"/>
            <a:ext cx="431800" cy="609600"/>
          </a:xfrm>
          <a:prstGeom prst="line">
            <a:avLst/>
          </a:prstGeom>
          <a:noFill/>
          <a:ln w="38100">
            <a:solidFill>
              <a:schemeClr val="folHlink"/>
            </a:solidFill>
            <a:round/>
            <a:headEnd type="none" w="lg" len="med"/>
            <a:tailEnd type="none" w="lg" len="med"/>
          </a:ln>
        </p:spPr>
        <p:txBody>
          <a:bodyPr wrap="none" anchor="ctr">
            <a:spAutoFit/>
          </a:bodyPr>
          <a:lstStyle/>
          <a:p>
            <a:endParaRPr lang="en-US"/>
          </a:p>
        </p:txBody>
      </p:sp>
      <p:sp>
        <p:nvSpPr>
          <p:cNvPr id="79903" name="Line 31 1"/>
          <p:cNvSpPr>
            <a:spLocks noChangeShapeType="1"/>
          </p:cNvSpPr>
          <p:nvPr/>
        </p:nvSpPr>
        <p:spPr bwMode="auto">
          <a:xfrm flipV="1">
            <a:off x="1853085" y="3632200"/>
            <a:ext cx="431800" cy="638942"/>
          </a:xfrm>
          <a:prstGeom prst="line">
            <a:avLst/>
          </a:prstGeom>
          <a:noFill/>
          <a:ln w="38100">
            <a:solidFill>
              <a:schemeClr val="folHlink"/>
            </a:solidFill>
            <a:round/>
            <a:headEnd type="none" w="lg" len="med"/>
            <a:tailEnd type="none" w="lg" len="med"/>
          </a:ln>
        </p:spPr>
        <p:txBody>
          <a:bodyPr wrap="square" anchor="ctr">
            <a:spAutoFit/>
          </a:bodyPr>
          <a:lstStyle/>
          <a:p>
            <a:endParaRPr lang="en-US"/>
          </a:p>
        </p:txBody>
      </p:sp>
      <p:sp>
        <p:nvSpPr>
          <p:cNvPr id="79904" name="Line 32"/>
          <p:cNvSpPr>
            <a:spLocks noChangeShapeType="1"/>
          </p:cNvSpPr>
          <p:nvPr/>
        </p:nvSpPr>
        <p:spPr bwMode="auto">
          <a:xfrm flipV="1">
            <a:off x="7019159" y="3696493"/>
            <a:ext cx="431800" cy="609600"/>
          </a:xfrm>
          <a:prstGeom prst="line">
            <a:avLst/>
          </a:prstGeom>
          <a:noFill/>
          <a:ln w="38100">
            <a:solidFill>
              <a:schemeClr val="folHlink"/>
            </a:solidFill>
            <a:round/>
            <a:headEnd type="none" w="lg" len="med"/>
            <a:tailEnd type="none" w="lg" len="med"/>
          </a:ln>
        </p:spPr>
        <p:txBody>
          <a:bodyPr wrap="none" anchor="ctr">
            <a:spAutoFit/>
          </a:bodyPr>
          <a:lstStyle/>
          <a:p>
            <a:endParaRPr lang="en-US"/>
          </a:p>
        </p:txBody>
      </p:sp>
      <p:sp>
        <p:nvSpPr>
          <p:cNvPr id="79905" name="Line 33"/>
          <p:cNvSpPr>
            <a:spLocks noChangeShapeType="1"/>
          </p:cNvSpPr>
          <p:nvPr/>
        </p:nvSpPr>
        <p:spPr bwMode="auto">
          <a:xfrm flipV="1">
            <a:off x="4899025" y="3685762"/>
            <a:ext cx="431800" cy="609600"/>
          </a:xfrm>
          <a:prstGeom prst="line">
            <a:avLst/>
          </a:prstGeom>
          <a:noFill/>
          <a:ln w="38100">
            <a:solidFill>
              <a:schemeClr val="folHlink"/>
            </a:solidFill>
            <a:round/>
            <a:headEnd type="none" w="lg" len="med"/>
            <a:tailEnd type="none" w="lg" len="med"/>
          </a:ln>
        </p:spPr>
        <p:txBody>
          <a:bodyPr wrap="none" anchor="ctr">
            <a:spAutoFit/>
          </a:bodyPr>
          <a:lstStyle/>
          <a:p>
            <a:endParaRPr lang="en-US"/>
          </a:p>
        </p:txBody>
      </p:sp>
      <p:sp>
        <p:nvSpPr>
          <p:cNvPr id="79906" name="Line 34"/>
          <p:cNvSpPr>
            <a:spLocks noChangeShapeType="1"/>
          </p:cNvSpPr>
          <p:nvPr/>
        </p:nvSpPr>
        <p:spPr bwMode="auto">
          <a:xfrm flipV="1">
            <a:off x="3179230" y="3629433"/>
            <a:ext cx="431800" cy="609600"/>
          </a:xfrm>
          <a:prstGeom prst="line">
            <a:avLst/>
          </a:prstGeom>
          <a:noFill/>
          <a:ln w="38100">
            <a:solidFill>
              <a:schemeClr val="folHlink"/>
            </a:solidFill>
            <a:round/>
            <a:headEnd type="none" w="lg" len="med"/>
            <a:tailEnd type="none" w="lg" len="med"/>
          </a:ln>
        </p:spPr>
        <p:txBody>
          <a:bodyPr wrap="none" anchor="ctr">
            <a:spAutoFit/>
          </a:bodyPr>
          <a:lstStyle/>
          <a:p>
            <a:endParaRPr lang="en-US"/>
          </a:p>
        </p:txBody>
      </p:sp>
      <p:sp>
        <p:nvSpPr>
          <p:cNvPr id="79908" name="Comment 36"/>
          <p:cNvSpPr>
            <a:spLocks noChangeArrowheads="1"/>
          </p:cNvSpPr>
          <p:nvPr/>
        </p:nvSpPr>
        <p:spPr bwMode="auto">
          <a:xfrm>
            <a:off x="4267200" y="6073775"/>
            <a:ext cx="30226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Relate </a:t>
            </a:r>
            <a:r>
              <a:rPr lang="en-US" i="1">
                <a:solidFill>
                  <a:schemeClr val="folHlink"/>
                </a:solidFill>
              </a:rPr>
              <a:t>p</a:t>
            </a:r>
            <a:r>
              <a:rPr lang="en-US" i="1" baseline="-25000">
                <a:solidFill>
                  <a:schemeClr val="folHlink"/>
                </a:solidFill>
              </a:rPr>
              <a:t>in</a:t>
            </a:r>
            <a:r>
              <a:rPr lang="en-US" i="1">
                <a:solidFill>
                  <a:schemeClr val="folHlink"/>
                </a:solidFill>
              </a:rPr>
              <a:t> and p</a:t>
            </a:r>
            <a:r>
              <a:rPr lang="en-US" i="1" baseline="-25000">
                <a:solidFill>
                  <a:schemeClr val="folHlink"/>
                </a:solidFill>
              </a:rPr>
              <a:t>out</a:t>
            </a:r>
            <a:r>
              <a:rPr lang="en-US">
                <a:solidFill>
                  <a:schemeClr val="folHlink"/>
                </a:solidFill>
              </a:rPr>
              <a:t>?</a:t>
            </a:r>
          </a:p>
        </p:txBody>
      </p:sp>
      <p:sp>
        <p:nvSpPr>
          <p:cNvPr id="47130" name="Line 37"/>
          <p:cNvSpPr>
            <a:spLocks noChangeShapeType="1"/>
          </p:cNvSpPr>
          <p:nvPr/>
        </p:nvSpPr>
        <p:spPr bwMode="auto">
          <a:xfrm>
            <a:off x="4292600" y="6057900"/>
            <a:ext cx="27686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79910" name="Text Box 38"/>
          <p:cNvSpPr txBox="1">
            <a:spLocks noChangeArrowheads="1"/>
          </p:cNvSpPr>
          <p:nvPr/>
        </p:nvSpPr>
        <p:spPr bwMode="auto">
          <a:xfrm>
            <a:off x="7375525" y="5553075"/>
            <a:ext cx="933450" cy="519113"/>
          </a:xfrm>
          <a:prstGeom prst="rect">
            <a:avLst/>
          </a:prstGeom>
          <a:noFill/>
          <a:ln w="12700">
            <a:noFill/>
            <a:miter lim="800000"/>
            <a:headEnd type="none" w="lg" len="med"/>
            <a:tailEnd type="none" w="lg" len="med"/>
          </a:ln>
        </p:spPr>
        <p:txBody>
          <a:bodyPr wrap="none">
            <a:spAutoFit/>
          </a:bodyPr>
          <a:lstStyle/>
          <a:p>
            <a:r>
              <a:rPr lang="en-US">
                <a:solidFill>
                  <a:schemeClr val="folHlink"/>
                </a:solidFill>
              </a:rPr>
              <a:t>Mass</a:t>
            </a:r>
          </a:p>
        </p:txBody>
      </p:sp>
      <p:sp>
        <p:nvSpPr>
          <p:cNvPr id="79911" name="Text Box 39"/>
          <p:cNvSpPr txBox="1">
            <a:spLocks noChangeArrowheads="1"/>
          </p:cNvSpPr>
          <p:nvPr/>
        </p:nvSpPr>
        <p:spPr bwMode="auto">
          <a:xfrm>
            <a:off x="7324725" y="6162675"/>
            <a:ext cx="1841500" cy="519113"/>
          </a:xfrm>
          <a:prstGeom prst="rect">
            <a:avLst/>
          </a:prstGeom>
          <a:noFill/>
          <a:ln w="12700">
            <a:noFill/>
            <a:miter lim="800000"/>
            <a:headEnd type="none" w="lg" len="med"/>
            <a:tailEnd type="none" w="lg" len="med"/>
          </a:ln>
        </p:spPr>
        <p:txBody>
          <a:bodyPr wrap="none">
            <a:spAutoFit/>
          </a:bodyPr>
          <a:lstStyle/>
          <a:p>
            <a:r>
              <a:rPr lang="en-US">
                <a:solidFill>
                  <a:schemeClr val="folHlink"/>
                </a:solidFill>
              </a:rPr>
              <a:t>Momentum</a:t>
            </a:r>
          </a:p>
        </p:txBody>
      </p:sp>
      <p:sp>
        <p:nvSpPr>
          <p:cNvPr id="47133" name="Line 40"/>
          <p:cNvSpPr>
            <a:spLocks noChangeShapeType="1"/>
          </p:cNvSpPr>
          <p:nvPr/>
        </p:nvSpPr>
        <p:spPr bwMode="auto">
          <a:xfrm>
            <a:off x="7366000" y="6070600"/>
            <a:ext cx="1638300"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7134" name="Line 41"/>
          <p:cNvSpPr>
            <a:spLocks noChangeShapeType="1"/>
          </p:cNvSpPr>
          <p:nvPr/>
        </p:nvSpPr>
        <p:spPr bwMode="auto">
          <a:xfrm>
            <a:off x="7353300" y="6604000"/>
            <a:ext cx="1638300"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79914" name="Text Box 42"/>
          <p:cNvSpPr txBox="1">
            <a:spLocks noChangeArrowheads="1"/>
          </p:cNvSpPr>
          <p:nvPr/>
        </p:nvSpPr>
        <p:spPr bwMode="auto">
          <a:xfrm>
            <a:off x="557213" y="2986088"/>
            <a:ext cx="8129587" cy="519112"/>
          </a:xfrm>
          <a:prstGeom prst="rect">
            <a:avLst/>
          </a:prstGeom>
          <a:noFill/>
          <a:ln w="12700">
            <a:noFill/>
            <a:miter lim="800000"/>
            <a:headEnd type="none" w="lg" len="med"/>
            <a:tailEnd type="none" w="lg" len="med"/>
          </a:ln>
        </p:spPr>
        <p:txBody>
          <a:bodyPr wrap="none">
            <a:spAutoFit/>
          </a:bodyPr>
          <a:lstStyle/>
          <a:p>
            <a:r>
              <a:rPr lang="en-US"/>
              <a:t>Where is </a:t>
            </a:r>
            <a:r>
              <a:rPr lang="en-US" i="1"/>
              <a:t>p</a:t>
            </a:r>
            <a:r>
              <a:rPr lang="en-US"/>
              <a:t> measured?___________________________</a:t>
            </a:r>
          </a:p>
        </p:txBody>
      </p:sp>
      <p:sp>
        <p:nvSpPr>
          <p:cNvPr id="79915" name="Text Box 43"/>
          <p:cNvSpPr txBox="1">
            <a:spLocks noChangeArrowheads="1"/>
          </p:cNvSpPr>
          <p:nvPr/>
        </p:nvSpPr>
        <p:spPr bwMode="auto">
          <a:xfrm>
            <a:off x="3806825" y="2962275"/>
            <a:ext cx="4387850" cy="519113"/>
          </a:xfrm>
          <a:prstGeom prst="rect">
            <a:avLst/>
          </a:prstGeom>
          <a:noFill/>
          <a:ln w="12700">
            <a:noFill/>
            <a:miter lim="800000"/>
            <a:headEnd type="none" w="lg" len="med"/>
            <a:tailEnd type="none" w="lg" len="med"/>
          </a:ln>
        </p:spPr>
        <p:txBody>
          <a:bodyPr wrap="none">
            <a:spAutoFit/>
          </a:bodyPr>
          <a:lstStyle/>
          <a:p>
            <a:r>
              <a:rPr lang="en-US">
                <a:solidFill>
                  <a:schemeClr val="folHlink"/>
                </a:solidFill>
              </a:rPr>
              <a:t>At centroid of control surface</a:t>
            </a:r>
          </a:p>
        </p:txBody>
      </p:sp>
      <p:grpSp>
        <p:nvGrpSpPr>
          <p:cNvPr id="2" name="Group 48"/>
          <p:cNvGrpSpPr>
            <a:grpSpLocks/>
          </p:cNvGrpSpPr>
          <p:nvPr/>
        </p:nvGrpSpPr>
        <p:grpSpPr bwMode="auto">
          <a:xfrm>
            <a:off x="7558088" y="800100"/>
            <a:ext cx="1306512" cy="1612900"/>
            <a:chOff x="4801" y="1024"/>
            <a:chExt cx="823" cy="1016"/>
          </a:xfrm>
        </p:grpSpPr>
        <p:sp>
          <p:nvSpPr>
            <p:cNvPr id="47139" name="Line 44"/>
            <p:cNvSpPr>
              <a:spLocks noChangeShapeType="1"/>
            </p:cNvSpPr>
            <p:nvPr/>
          </p:nvSpPr>
          <p:spPr bwMode="auto">
            <a:xfrm flipV="1">
              <a:off x="4894" y="1304"/>
              <a:ext cx="0" cy="60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47140" name="Line 45"/>
            <p:cNvSpPr>
              <a:spLocks noChangeShapeType="1"/>
            </p:cNvSpPr>
            <p:nvPr/>
          </p:nvSpPr>
          <p:spPr bwMode="auto">
            <a:xfrm>
              <a:off x="4894" y="1904"/>
              <a:ext cx="560"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47141" name="Text Box 46"/>
            <p:cNvSpPr txBox="1">
              <a:spLocks noChangeArrowheads="1"/>
            </p:cNvSpPr>
            <p:nvPr/>
          </p:nvSpPr>
          <p:spPr bwMode="auto">
            <a:xfrm>
              <a:off x="4801" y="1024"/>
              <a:ext cx="201" cy="288"/>
            </a:xfrm>
            <a:prstGeom prst="rect">
              <a:avLst/>
            </a:prstGeom>
            <a:noFill/>
            <a:ln w="12700">
              <a:noFill/>
              <a:miter lim="800000"/>
              <a:headEnd type="none" w="lg" len="med"/>
              <a:tailEnd type="none" w="lg" len="med"/>
            </a:ln>
          </p:spPr>
          <p:txBody>
            <a:bodyPr wrap="none" anchor="ctr">
              <a:spAutoFit/>
            </a:bodyPr>
            <a:lstStyle/>
            <a:p>
              <a:pPr algn="ctr"/>
              <a:r>
                <a:rPr lang="en-US" sz="2400"/>
                <a:t>z</a:t>
              </a:r>
            </a:p>
          </p:txBody>
        </p:sp>
        <p:sp>
          <p:nvSpPr>
            <p:cNvPr id="47142" name="Text Box 47"/>
            <p:cNvSpPr txBox="1">
              <a:spLocks noChangeArrowheads="1"/>
            </p:cNvSpPr>
            <p:nvPr/>
          </p:nvSpPr>
          <p:spPr bwMode="auto">
            <a:xfrm>
              <a:off x="5412" y="1752"/>
              <a:ext cx="212" cy="288"/>
            </a:xfrm>
            <a:prstGeom prst="rect">
              <a:avLst/>
            </a:prstGeom>
            <a:noFill/>
            <a:ln w="12700">
              <a:noFill/>
              <a:miter lim="800000"/>
              <a:headEnd type="none" w="lg" len="med"/>
              <a:tailEnd type="none" w="lg" len="med"/>
            </a:ln>
          </p:spPr>
          <p:txBody>
            <a:bodyPr wrap="none" anchor="ctr">
              <a:spAutoFit/>
            </a:bodyPr>
            <a:lstStyle/>
            <a:p>
              <a:pPr algn="ctr"/>
              <a:r>
                <a:rPr lang="en-US" sz="2400"/>
                <a:t>x</a:t>
              </a:r>
            </a:p>
          </p:txBody>
        </p:sp>
      </p:grpSp>
      <p:sp>
        <p:nvSpPr>
          <p:cNvPr id="47138" name="Line 49"/>
          <p:cNvSpPr>
            <a:spLocks noChangeShapeType="1"/>
          </p:cNvSpPr>
          <p:nvPr/>
        </p:nvSpPr>
        <p:spPr bwMode="auto">
          <a:xfrm>
            <a:off x="1295400" y="2197100"/>
            <a:ext cx="6375400" cy="0"/>
          </a:xfrm>
          <a:prstGeom prst="line">
            <a:avLst/>
          </a:prstGeom>
          <a:noFill/>
          <a:ln w="12700" cap="rnd">
            <a:solidFill>
              <a:schemeClr val="tx1"/>
            </a:solidFill>
            <a:prstDash val="sysDot"/>
            <a:round/>
            <a:headEnd type="none" w="lg" len="med"/>
            <a:tailEnd type="none" w="lg" len="med"/>
          </a:ln>
        </p:spPr>
        <p:txBody>
          <a:bodyPr wrap="none" anchor="ctr">
            <a:spAutoFit/>
          </a:bodyPr>
          <a:lstStyle/>
          <a:p>
            <a:endParaRPr lang="en-US"/>
          </a:p>
        </p:txBody>
      </p:sp>
      <p:pic>
        <p:nvPicPr>
          <p:cNvPr id="5" name="Picture 4">
            <a:extLst>
              <a:ext uri="{FF2B5EF4-FFF2-40B4-BE49-F238E27FC236}">
                <a16:creationId xmlns:a16="http://schemas.microsoft.com/office/drawing/2014/main" id="{BCFAFE2B-6783-46A7-BF2F-5A6C7330E421}"/>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64879" y="5690309"/>
            <a:ext cx="3765796" cy="722874"/>
          </a:xfrm>
          <a:prstGeom prst="rect">
            <a:avLst/>
          </a:prstGeom>
        </p:spPr>
      </p:pic>
      <p:pic>
        <p:nvPicPr>
          <p:cNvPr id="9" name="Picture 8">
            <a:extLst>
              <a:ext uri="{FF2B5EF4-FFF2-40B4-BE49-F238E27FC236}">
                <a16:creationId xmlns:a16="http://schemas.microsoft.com/office/drawing/2014/main" id="{385C8FED-04F2-4BC1-B701-83267B3B9CCA}"/>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368740" y="4643518"/>
            <a:ext cx="3912770" cy="750728"/>
          </a:xfrm>
          <a:prstGeom prst="rect">
            <a:avLst/>
          </a:prstGeom>
        </p:spPr>
      </p:pic>
      <p:sp>
        <p:nvSpPr>
          <p:cNvPr id="41" name="Line 31 2">
            <a:extLst>
              <a:ext uri="{FF2B5EF4-FFF2-40B4-BE49-F238E27FC236}">
                <a16:creationId xmlns:a16="http://schemas.microsoft.com/office/drawing/2014/main" id="{C408393E-7949-438C-9167-D0D1A90939A6}"/>
              </a:ext>
            </a:extLst>
          </p:cNvPr>
          <p:cNvSpPr>
            <a:spLocks noChangeShapeType="1"/>
          </p:cNvSpPr>
          <p:nvPr/>
        </p:nvSpPr>
        <p:spPr bwMode="auto">
          <a:xfrm flipV="1">
            <a:off x="5614499" y="3640217"/>
            <a:ext cx="431800" cy="619562"/>
          </a:xfrm>
          <a:prstGeom prst="line">
            <a:avLst/>
          </a:prstGeom>
          <a:noFill/>
          <a:ln w="38100">
            <a:solidFill>
              <a:schemeClr val="folHlink"/>
            </a:solidFill>
            <a:round/>
            <a:headEnd type="none" w="lg" len="med"/>
            <a:tailEnd type="none" w="lg" len="med"/>
          </a:ln>
        </p:spPr>
        <p:txBody>
          <a:bodyPr wrap="square" anchor="ctr">
            <a:spAutoFit/>
          </a:bodyPr>
          <a:lstStyle/>
          <a:p>
            <a:endParaRPr lang="en-US"/>
          </a:p>
        </p:txBody>
      </p:sp>
    </p:spTree>
    <p:extLst>
      <p:ext uri="{BB962C8B-B14F-4D97-AF65-F5344CB8AC3E}">
        <p14:creationId xmlns:p14="http://schemas.microsoft.com/office/powerpoint/2010/main" val="18207140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98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98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990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99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98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7990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7990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7990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79914">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79915">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7989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79910">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7990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799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91" grpId="0" autoUpdateAnimBg="0"/>
      <p:bldP spid="79897" grpId="0" autoUpdateAnimBg="0"/>
      <p:bldP spid="79882" grpId="0" animBg="1"/>
      <p:bldP spid="79883" grpId="0" animBg="1"/>
      <p:bldP spid="79901" grpId="0" animBg="1"/>
      <p:bldP spid="79903" grpId="0" animBg="1"/>
      <p:bldP spid="79904" grpId="0" animBg="1"/>
      <p:bldP spid="79905" grpId="0" animBg="1"/>
      <p:bldP spid="79906" grpId="0" animBg="1"/>
      <p:bldP spid="79908" grpId="0" autoUpdateAnimBg="0"/>
      <p:bldP spid="79910" grpId="0" build="p" autoUpdateAnimBg="0"/>
      <p:bldP spid="79911" grpId="0" build="p" autoUpdateAnimBg="0"/>
      <p:bldP spid="79914" grpId="0" build="p" autoUpdateAnimBg="0"/>
      <p:bldP spid="79915" grpId="0" build="p" autoUpdateAnimBg="0"/>
      <p:bldP spid="4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4" name="Comment 54"/>
          <p:cNvSpPr>
            <a:spLocks noChangeArrowheads="1"/>
          </p:cNvSpPr>
          <p:nvPr/>
        </p:nvSpPr>
        <p:spPr bwMode="auto">
          <a:xfrm>
            <a:off x="5181600" y="3140075"/>
            <a:ext cx="39624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Apply in direction of flow</a:t>
            </a:r>
          </a:p>
        </p:txBody>
      </p:sp>
      <p:sp>
        <p:nvSpPr>
          <p:cNvPr id="81975" name="Comment 55"/>
          <p:cNvSpPr>
            <a:spLocks noChangeArrowheads="1"/>
          </p:cNvSpPr>
          <p:nvPr/>
        </p:nvSpPr>
        <p:spPr bwMode="auto">
          <a:xfrm>
            <a:off x="5181600" y="3673475"/>
            <a:ext cx="39624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Neglect surface shear</a:t>
            </a:r>
          </a:p>
        </p:txBody>
      </p:sp>
      <p:sp>
        <p:nvSpPr>
          <p:cNvPr id="48139" name="Rectangle 2"/>
          <p:cNvSpPr>
            <a:spLocks noGrp="1" noChangeArrowheads="1"/>
          </p:cNvSpPr>
          <p:nvPr>
            <p:ph type="title"/>
          </p:nvPr>
        </p:nvSpPr>
        <p:spPr>
          <a:xfrm>
            <a:off x="152400" y="228600"/>
            <a:ext cx="8915400" cy="1143000"/>
          </a:xfrm>
        </p:spPr>
        <p:txBody>
          <a:bodyPr lIns="90488" tIns="44450" rIns="90488" bIns="44450" anchor="b"/>
          <a:lstStyle/>
          <a:p>
            <a:pPr>
              <a:defRPr/>
            </a:pPr>
            <a:r>
              <a:rPr lang="en-US"/>
              <a:t>Head Loss due to Sudden Expansion:</a:t>
            </a:r>
            <a:br>
              <a:rPr lang="en-US"/>
            </a:br>
            <a:r>
              <a:rPr lang="en-US"/>
              <a:t>Conservation of Momentum </a:t>
            </a:r>
          </a:p>
        </p:txBody>
      </p:sp>
      <p:sp>
        <p:nvSpPr>
          <p:cNvPr id="48140" name="Rectangle 7"/>
          <p:cNvSpPr>
            <a:spLocks noChangeArrowheads="1"/>
          </p:cNvSpPr>
          <p:nvPr/>
        </p:nvSpPr>
        <p:spPr bwMode="auto">
          <a:xfrm>
            <a:off x="5859625" y="4316413"/>
            <a:ext cx="3171825" cy="1736725"/>
          </a:xfrm>
          <a:prstGeom prst="rect">
            <a:avLst/>
          </a:prstGeom>
          <a:noFill/>
          <a:ln w="12700">
            <a:noFill/>
            <a:miter lim="800000"/>
            <a:headEnd/>
            <a:tailEnd/>
          </a:ln>
        </p:spPr>
        <p:txBody>
          <a:bodyPr wrap="square" lIns="90488" tIns="44450" rIns="90488" bIns="44450">
            <a:spAutoFit/>
          </a:bodyPr>
          <a:lstStyle/>
          <a:p>
            <a:r>
              <a:rPr lang="en-US" sz="1800" dirty="0"/>
              <a:t>Pressure is applied over all of section 1.</a:t>
            </a:r>
          </a:p>
          <a:p>
            <a:r>
              <a:rPr lang="en-US" sz="1800" dirty="0"/>
              <a:t>Momentum is transferred over area corresponding to upstream pipe diameter.</a:t>
            </a:r>
          </a:p>
          <a:p>
            <a:r>
              <a:rPr lang="en-US" sz="1800" dirty="0"/>
              <a:t>V</a:t>
            </a:r>
            <a:r>
              <a:rPr lang="en-US" sz="1800" baseline="-25000" dirty="0"/>
              <a:t>in</a:t>
            </a:r>
            <a:r>
              <a:rPr lang="en-US" sz="1800" dirty="0"/>
              <a:t> is velocity upstream.</a:t>
            </a:r>
          </a:p>
        </p:txBody>
      </p:sp>
      <p:sp>
        <p:nvSpPr>
          <p:cNvPr id="48141" name="Line 9"/>
          <p:cNvSpPr>
            <a:spLocks noChangeShapeType="1"/>
          </p:cNvSpPr>
          <p:nvPr/>
        </p:nvSpPr>
        <p:spPr bwMode="auto">
          <a:xfrm>
            <a:off x="177800" y="3098800"/>
            <a:ext cx="8801100" cy="0"/>
          </a:xfrm>
          <a:prstGeom prst="line">
            <a:avLst/>
          </a:prstGeom>
          <a:noFill/>
          <a:ln w="12700">
            <a:solidFill>
              <a:schemeClr val="tx1"/>
            </a:solidFill>
            <a:round/>
            <a:headEnd/>
            <a:tailEnd/>
          </a:ln>
        </p:spPr>
        <p:txBody>
          <a:bodyPr wrap="none" anchor="ctr"/>
          <a:lstStyle/>
          <a:p>
            <a:endParaRPr lang="en-US"/>
          </a:p>
        </p:txBody>
      </p:sp>
      <p:sp>
        <p:nvSpPr>
          <p:cNvPr id="48142" name="Rectangle 24"/>
          <p:cNvSpPr>
            <a:spLocks noChangeArrowheads="1"/>
          </p:cNvSpPr>
          <p:nvPr/>
        </p:nvSpPr>
        <p:spPr bwMode="auto">
          <a:xfrm>
            <a:off x="3757613" y="2759075"/>
            <a:ext cx="255587" cy="363538"/>
          </a:xfrm>
          <a:prstGeom prst="rect">
            <a:avLst/>
          </a:prstGeom>
          <a:noFill/>
          <a:ln w="12700">
            <a:noFill/>
            <a:miter lim="800000"/>
            <a:headEnd/>
            <a:tailEnd/>
          </a:ln>
        </p:spPr>
        <p:txBody>
          <a:bodyPr wrap="none" lIns="90488" tIns="44450" rIns="90488" bIns="44450">
            <a:spAutoFit/>
          </a:bodyPr>
          <a:lstStyle/>
          <a:p>
            <a:r>
              <a:rPr lang="en-US" sz="1800">
                <a:latin typeface="Curlz MT" pitchFamily="82" charset="0"/>
              </a:rPr>
              <a:t>1</a:t>
            </a:r>
          </a:p>
        </p:txBody>
      </p:sp>
      <p:sp>
        <p:nvSpPr>
          <p:cNvPr id="48143" name="Rectangle 25"/>
          <p:cNvSpPr>
            <a:spLocks noChangeArrowheads="1"/>
          </p:cNvSpPr>
          <p:nvPr/>
        </p:nvSpPr>
        <p:spPr bwMode="auto">
          <a:xfrm>
            <a:off x="5205413" y="2757488"/>
            <a:ext cx="295275" cy="363537"/>
          </a:xfrm>
          <a:prstGeom prst="rect">
            <a:avLst/>
          </a:prstGeom>
          <a:noFill/>
          <a:ln w="12700">
            <a:noFill/>
            <a:miter lim="800000"/>
            <a:headEnd/>
            <a:tailEnd/>
          </a:ln>
        </p:spPr>
        <p:txBody>
          <a:bodyPr lIns="90488" tIns="44450" rIns="90488" bIns="44450">
            <a:spAutoFit/>
          </a:bodyPr>
          <a:lstStyle/>
          <a:p>
            <a:r>
              <a:rPr lang="en-US" sz="1800">
                <a:latin typeface="Curlz MT" pitchFamily="82" charset="0"/>
              </a:rPr>
              <a:t>2</a:t>
            </a:r>
          </a:p>
        </p:txBody>
      </p:sp>
      <p:sp>
        <p:nvSpPr>
          <p:cNvPr id="48144" name="Freeform 23"/>
          <p:cNvSpPr>
            <a:spLocks/>
          </p:cNvSpPr>
          <p:nvPr/>
        </p:nvSpPr>
        <p:spPr bwMode="auto">
          <a:xfrm>
            <a:off x="1676400" y="1816100"/>
            <a:ext cx="4406900" cy="774700"/>
          </a:xfrm>
          <a:custGeom>
            <a:avLst/>
            <a:gdLst>
              <a:gd name="T0" fmla="*/ 0 w 2776"/>
              <a:gd name="T1" fmla="*/ 546100 h 488"/>
              <a:gd name="T2" fmla="*/ 2209800 w 2776"/>
              <a:gd name="T3" fmla="*/ 546100 h 488"/>
              <a:gd name="T4" fmla="*/ 2209800 w 2776"/>
              <a:gd name="T5" fmla="*/ 774700 h 488"/>
              <a:gd name="T6" fmla="*/ 4406900 w 2776"/>
              <a:gd name="T7" fmla="*/ 774700 h 488"/>
              <a:gd name="T8" fmla="*/ 4406900 w 2776"/>
              <a:gd name="T9" fmla="*/ 0 h 488"/>
              <a:gd name="T10" fmla="*/ 2209800 w 2776"/>
              <a:gd name="T11" fmla="*/ 0 h 488"/>
              <a:gd name="T12" fmla="*/ 2209800 w 2776"/>
              <a:gd name="T13" fmla="*/ 241300 h 488"/>
              <a:gd name="T14" fmla="*/ 0 w 2776"/>
              <a:gd name="T15" fmla="*/ 241300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8145" name="Line 28"/>
          <p:cNvSpPr>
            <a:spLocks noChangeShapeType="1"/>
          </p:cNvSpPr>
          <p:nvPr/>
        </p:nvSpPr>
        <p:spPr bwMode="auto">
          <a:xfrm>
            <a:off x="2152650" y="2222500"/>
            <a:ext cx="635000" cy="0"/>
          </a:xfrm>
          <a:prstGeom prst="line">
            <a:avLst/>
          </a:prstGeom>
          <a:noFill/>
          <a:ln w="38100">
            <a:solidFill>
              <a:schemeClr val="tx1"/>
            </a:solidFill>
            <a:round/>
            <a:headEnd/>
            <a:tailEnd type="triangle" w="med" len="med"/>
          </a:ln>
        </p:spPr>
        <p:txBody>
          <a:bodyPr wrap="none" anchor="ctr"/>
          <a:lstStyle/>
          <a:p>
            <a:endParaRPr lang="en-US"/>
          </a:p>
        </p:txBody>
      </p:sp>
      <p:sp>
        <p:nvSpPr>
          <p:cNvPr id="48146" name="Freeform 29"/>
          <p:cNvSpPr>
            <a:spLocks/>
          </p:cNvSpPr>
          <p:nvPr/>
        </p:nvSpPr>
        <p:spPr bwMode="auto">
          <a:xfrm>
            <a:off x="1676400" y="18288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8147" name="Freeform 30"/>
          <p:cNvSpPr>
            <a:spLocks/>
          </p:cNvSpPr>
          <p:nvPr/>
        </p:nvSpPr>
        <p:spPr bwMode="auto">
          <a:xfrm flipV="1">
            <a:off x="1676400" y="23622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2" name="Group 36"/>
          <p:cNvGrpSpPr>
            <a:grpSpLocks/>
          </p:cNvGrpSpPr>
          <p:nvPr/>
        </p:nvGrpSpPr>
        <p:grpSpPr bwMode="auto">
          <a:xfrm>
            <a:off x="3886200" y="2347913"/>
            <a:ext cx="1460500" cy="238125"/>
            <a:chOff x="2448" y="1482"/>
            <a:chExt cx="920" cy="150"/>
          </a:xfrm>
        </p:grpSpPr>
        <p:sp>
          <p:nvSpPr>
            <p:cNvPr id="48167" name="Freeform 31"/>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8168" name="Freeform 32"/>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8169" name="Freeform 34"/>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8170" name="Freeform 35"/>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3" name="Group 37"/>
          <p:cNvGrpSpPr>
            <a:grpSpLocks/>
          </p:cNvGrpSpPr>
          <p:nvPr/>
        </p:nvGrpSpPr>
        <p:grpSpPr bwMode="auto">
          <a:xfrm flipV="1">
            <a:off x="3886200" y="1828800"/>
            <a:ext cx="1460500" cy="238125"/>
            <a:chOff x="2448" y="1482"/>
            <a:chExt cx="920" cy="150"/>
          </a:xfrm>
        </p:grpSpPr>
        <p:sp>
          <p:nvSpPr>
            <p:cNvPr id="48163" name="Freeform 3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8164" name="Freeform 3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8165" name="Freeform 4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8166" name="Freeform 4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sp>
        <p:nvSpPr>
          <p:cNvPr id="48150" name="Oval 48"/>
          <p:cNvSpPr>
            <a:spLocks noChangeArrowheads="1"/>
          </p:cNvSpPr>
          <p:nvPr/>
        </p:nvSpPr>
        <p:spPr bwMode="auto">
          <a:xfrm>
            <a:off x="749300" y="2032000"/>
            <a:ext cx="317500" cy="317500"/>
          </a:xfrm>
          <a:prstGeom prst="ellipse">
            <a:avLst/>
          </a:prstGeom>
          <a:solidFill>
            <a:schemeClr val="hlink"/>
          </a:solidFill>
          <a:ln w="12700">
            <a:solidFill>
              <a:schemeClr val="tx1"/>
            </a:solidFill>
            <a:round/>
            <a:headEnd type="none" w="sm" len="sm"/>
            <a:tailEnd type="none" w="lg" len="med"/>
          </a:ln>
        </p:spPr>
        <p:txBody>
          <a:bodyPr wrap="none" anchor="ctr"/>
          <a:lstStyle/>
          <a:p>
            <a:endParaRPr lang="en-US"/>
          </a:p>
        </p:txBody>
      </p:sp>
      <p:sp>
        <p:nvSpPr>
          <p:cNvPr id="48151" name="Text Box 49"/>
          <p:cNvSpPr txBox="1">
            <a:spLocks noChangeArrowheads="1"/>
          </p:cNvSpPr>
          <p:nvPr/>
        </p:nvSpPr>
        <p:spPr bwMode="auto">
          <a:xfrm>
            <a:off x="682625" y="2289175"/>
            <a:ext cx="567784" cy="461665"/>
          </a:xfrm>
          <a:prstGeom prst="rect">
            <a:avLst/>
          </a:prstGeom>
          <a:noFill/>
          <a:ln w="12700">
            <a:noFill/>
            <a:miter lim="800000"/>
            <a:headEnd type="none" w="sm" len="sm"/>
            <a:tailEnd type="none" w="lg" len="med"/>
          </a:ln>
        </p:spPr>
        <p:txBody>
          <a:bodyPr wrap="none">
            <a:spAutoFit/>
          </a:bodyPr>
          <a:lstStyle/>
          <a:p>
            <a:r>
              <a:rPr lang="en-US" sz="2400" dirty="0" err="1"/>
              <a:t>A</a:t>
            </a:r>
            <a:r>
              <a:rPr lang="en-US" sz="2400" baseline="-25000" dirty="0" err="1"/>
              <a:t>in</a:t>
            </a:r>
            <a:endParaRPr lang="en-US" sz="2400" dirty="0"/>
          </a:p>
        </p:txBody>
      </p:sp>
      <p:sp>
        <p:nvSpPr>
          <p:cNvPr id="48152" name="Oval 50"/>
          <p:cNvSpPr>
            <a:spLocks noChangeArrowheads="1"/>
          </p:cNvSpPr>
          <p:nvPr/>
        </p:nvSpPr>
        <p:spPr bwMode="auto">
          <a:xfrm>
            <a:off x="6642100" y="1866900"/>
            <a:ext cx="749300" cy="749300"/>
          </a:xfrm>
          <a:prstGeom prst="ellipse">
            <a:avLst/>
          </a:prstGeom>
          <a:solidFill>
            <a:schemeClr val="hlink"/>
          </a:solidFill>
          <a:ln w="12700">
            <a:solidFill>
              <a:schemeClr val="tx1"/>
            </a:solidFill>
            <a:round/>
            <a:headEnd type="none" w="sm" len="sm"/>
            <a:tailEnd type="none" w="lg" len="med"/>
          </a:ln>
        </p:spPr>
        <p:txBody>
          <a:bodyPr wrap="none" anchor="ctr"/>
          <a:lstStyle/>
          <a:p>
            <a:endParaRPr lang="en-US" dirty="0"/>
          </a:p>
        </p:txBody>
      </p:sp>
      <p:sp>
        <p:nvSpPr>
          <p:cNvPr id="48153" name="Text Box 51"/>
          <p:cNvSpPr txBox="1">
            <a:spLocks noChangeArrowheads="1"/>
          </p:cNvSpPr>
          <p:nvPr/>
        </p:nvSpPr>
        <p:spPr bwMode="auto">
          <a:xfrm>
            <a:off x="6778625" y="2009775"/>
            <a:ext cx="670376" cy="461665"/>
          </a:xfrm>
          <a:prstGeom prst="rect">
            <a:avLst/>
          </a:prstGeom>
          <a:noFill/>
          <a:ln w="12700">
            <a:noFill/>
            <a:miter lim="800000"/>
            <a:headEnd type="none" w="sm" len="sm"/>
            <a:tailEnd type="none" w="lg" len="med"/>
          </a:ln>
        </p:spPr>
        <p:txBody>
          <a:bodyPr wrap="none">
            <a:spAutoFit/>
          </a:bodyPr>
          <a:lstStyle/>
          <a:p>
            <a:r>
              <a:rPr lang="en-US" sz="2400" dirty="0" err="1"/>
              <a:t>A</a:t>
            </a:r>
            <a:r>
              <a:rPr lang="en-US" sz="2400" baseline="-25000" dirty="0" err="1"/>
              <a:t>out</a:t>
            </a:r>
            <a:endParaRPr lang="en-US" sz="2400" dirty="0"/>
          </a:p>
        </p:txBody>
      </p:sp>
      <p:sp>
        <p:nvSpPr>
          <p:cNvPr id="48154" name="Line 52"/>
          <p:cNvSpPr>
            <a:spLocks noChangeShapeType="1"/>
          </p:cNvSpPr>
          <p:nvPr/>
        </p:nvSpPr>
        <p:spPr bwMode="auto">
          <a:xfrm>
            <a:off x="1701800" y="2882900"/>
            <a:ext cx="1435100" cy="0"/>
          </a:xfrm>
          <a:prstGeom prst="line">
            <a:avLst/>
          </a:prstGeom>
          <a:noFill/>
          <a:ln w="12700">
            <a:solidFill>
              <a:schemeClr val="tx1"/>
            </a:solidFill>
            <a:round/>
            <a:headEnd type="none" w="sm" len="sm"/>
            <a:tailEnd type="triangle" w="lg" len="med"/>
          </a:ln>
        </p:spPr>
        <p:txBody>
          <a:bodyPr wrap="none" anchor="ctr"/>
          <a:lstStyle/>
          <a:p>
            <a:endParaRPr lang="en-US"/>
          </a:p>
        </p:txBody>
      </p:sp>
      <p:sp>
        <p:nvSpPr>
          <p:cNvPr id="48155" name="Text Box 53"/>
          <p:cNvSpPr txBox="1">
            <a:spLocks noChangeArrowheads="1"/>
          </p:cNvSpPr>
          <p:nvPr/>
        </p:nvSpPr>
        <p:spPr bwMode="auto">
          <a:xfrm>
            <a:off x="3209925" y="2619375"/>
            <a:ext cx="336550" cy="457200"/>
          </a:xfrm>
          <a:prstGeom prst="rect">
            <a:avLst/>
          </a:prstGeom>
          <a:noFill/>
          <a:ln w="12700">
            <a:noFill/>
            <a:miter lim="800000"/>
            <a:headEnd type="none" w="sm" len="sm"/>
            <a:tailEnd type="none" w="lg" len="med"/>
          </a:ln>
        </p:spPr>
        <p:txBody>
          <a:bodyPr wrap="none">
            <a:spAutoFit/>
          </a:bodyPr>
          <a:lstStyle/>
          <a:p>
            <a:r>
              <a:rPr lang="en-US" sz="2400"/>
              <a:t>x</a:t>
            </a:r>
          </a:p>
        </p:txBody>
      </p:sp>
      <p:sp>
        <p:nvSpPr>
          <p:cNvPr id="81976" name="Oval 56"/>
          <p:cNvSpPr>
            <a:spLocks noChangeArrowheads="1"/>
          </p:cNvSpPr>
          <p:nvPr/>
        </p:nvSpPr>
        <p:spPr bwMode="auto">
          <a:xfrm>
            <a:off x="3818759" y="4845270"/>
            <a:ext cx="610366" cy="584200"/>
          </a:xfrm>
          <a:prstGeom prst="ellipse">
            <a:avLst/>
          </a:prstGeom>
          <a:noFill/>
          <a:ln w="28575">
            <a:solidFill>
              <a:schemeClr val="folHlink"/>
            </a:solidFill>
            <a:round/>
            <a:headEnd type="none" w="sm" len="sm"/>
            <a:tailEnd type="none" w="lg" len="med"/>
          </a:ln>
        </p:spPr>
        <p:txBody>
          <a:bodyPr wrap="none" anchor="ctr"/>
          <a:lstStyle/>
          <a:p>
            <a:endParaRPr lang="en-US"/>
          </a:p>
        </p:txBody>
      </p:sp>
      <p:sp>
        <p:nvSpPr>
          <p:cNvPr id="48157" name="Line 59"/>
          <p:cNvSpPr>
            <a:spLocks noChangeShapeType="1"/>
          </p:cNvSpPr>
          <p:nvPr/>
        </p:nvSpPr>
        <p:spPr bwMode="auto">
          <a:xfrm>
            <a:off x="5245100" y="3619500"/>
            <a:ext cx="38989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48158" name="Line 60"/>
          <p:cNvSpPr>
            <a:spLocks noChangeShapeType="1"/>
          </p:cNvSpPr>
          <p:nvPr/>
        </p:nvSpPr>
        <p:spPr bwMode="auto">
          <a:xfrm>
            <a:off x="5257800" y="4152900"/>
            <a:ext cx="30607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81947" name="Line 27"/>
          <p:cNvSpPr>
            <a:spLocks noChangeShapeType="1"/>
          </p:cNvSpPr>
          <p:nvPr/>
        </p:nvSpPr>
        <p:spPr bwMode="auto">
          <a:xfrm>
            <a:off x="5346700" y="1771650"/>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81946" name="Line 26"/>
          <p:cNvSpPr>
            <a:spLocks noChangeShapeType="1"/>
          </p:cNvSpPr>
          <p:nvPr/>
        </p:nvSpPr>
        <p:spPr bwMode="auto">
          <a:xfrm>
            <a:off x="3886200" y="1758950"/>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81983" name="AutoShape 63"/>
          <p:cNvSpPr>
            <a:spLocks noChangeArrowheads="1"/>
          </p:cNvSpPr>
          <p:nvPr/>
        </p:nvSpPr>
        <p:spPr bwMode="auto">
          <a:xfrm>
            <a:off x="2381903" y="3546367"/>
            <a:ext cx="2208695" cy="674030"/>
          </a:xfrm>
          <a:prstGeom prst="cloudCallout">
            <a:avLst>
              <a:gd name="adj1" fmla="val 81718"/>
              <a:gd name="adj2" fmla="val 26963"/>
            </a:avLst>
          </a:prstGeom>
          <a:noFill/>
          <a:ln w="12700">
            <a:solidFill>
              <a:schemeClr val="tx1"/>
            </a:solidFill>
            <a:round/>
            <a:headEnd type="none" w="lg" len="med"/>
            <a:tailEnd type="none" w="lg" len="med"/>
          </a:ln>
        </p:spPr>
        <p:txBody>
          <a:bodyPr anchor="ctr"/>
          <a:lstStyle/>
          <a:p>
            <a:pPr algn="ctr"/>
            <a:endParaRPr lang="en-US"/>
          </a:p>
        </p:txBody>
      </p:sp>
      <p:pic>
        <p:nvPicPr>
          <p:cNvPr id="5" name="Picture 4">
            <a:extLst>
              <a:ext uri="{FF2B5EF4-FFF2-40B4-BE49-F238E27FC236}">
                <a16:creationId xmlns:a16="http://schemas.microsoft.com/office/drawing/2014/main" id="{2A660783-5D43-4408-A19F-1C64138DB0F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99759" y="3212634"/>
            <a:ext cx="4558657" cy="290978"/>
          </a:xfrm>
          <a:prstGeom prst="rect">
            <a:avLst/>
          </a:prstGeom>
        </p:spPr>
      </p:pic>
      <p:pic>
        <p:nvPicPr>
          <p:cNvPr id="10" name="Picture 9">
            <a:extLst>
              <a:ext uri="{FF2B5EF4-FFF2-40B4-BE49-F238E27FC236}">
                <a16:creationId xmlns:a16="http://schemas.microsoft.com/office/drawing/2014/main" id="{BB665C75-34B0-4160-990D-7F025CE36C02}"/>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99759" y="3728884"/>
            <a:ext cx="3967655" cy="346229"/>
          </a:xfrm>
          <a:prstGeom prst="rect">
            <a:avLst/>
          </a:prstGeom>
        </p:spPr>
      </p:pic>
      <p:pic>
        <p:nvPicPr>
          <p:cNvPr id="12" name="Picture 11">
            <a:extLst>
              <a:ext uri="{FF2B5EF4-FFF2-40B4-BE49-F238E27FC236}">
                <a16:creationId xmlns:a16="http://schemas.microsoft.com/office/drawing/2014/main" id="{9EF8CEAE-0A3A-4786-A61B-12A14CDD7C91}"/>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99759" y="4343190"/>
            <a:ext cx="2442005" cy="377383"/>
          </a:xfrm>
          <a:prstGeom prst="rect">
            <a:avLst/>
          </a:prstGeom>
        </p:spPr>
      </p:pic>
      <p:pic>
        <p:nvPicPr>
          <p:cNvPr id="14" name="Picture 13">
            <a:extLst>
              <a:ext uri="{FF2B5EF4-FFF2-40B4-BE49-F238E27FC236}">
                <a16:creationId xmlns:a16="http://schemas.microsoft.com/office/drawing/2014/main" id="{CFD03DA0-4CC7-401D-9CCC-2BE6F1827832}"/>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3254602" y="4345913"/>
            <a:ext cx="2442005" cy="377074"/>
          </a:xfrm>
          <a:prstGeom prst="rect">
            <a:avLst/>
          </a:prstGeom>
        </p:spPr>
      </p:pic>
      <p:pic>
        <p:nvPicPr>
          <p:cNvPr id="16" name="Picture 15">
            <a:extLst>
              <a:ext uri="{FF2B5EF4-FFF2-40B4-BE49-F238E27FC236}">
                <a16:creationId xmlns:a16="http://schemas.microsoft.com/office/drawing/2014/main" id="{30C48D46-D112-46C4-830B-176057048C3C}"/>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4245" y="4938814"/>
            <a:ext cx="5832633" cy="346221"/>
          </a:xfrm>
          <a:prstGeom prst="rect">
            <a:avLst/>
          </a:prstGeom>
        </p:spPr>
      </p:pic>
      <p:pic>
        <p:nvPicPr>
          <p:cNvPr id="22" name="Picture 21">
            <a:extLst>
              <a:ext uri="{FF2B5EF4-FFF2-40B4-BE49-F238E27FC236}">
                <a16:creationId xmlns:a16="http://schemas.microsoft.com/office/drawing/2014/main" id="{A9D00E8F-17B4-4CCF-AF56-C4F7DDDBC5A6}"/>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622436" y="5624614"/>
            <a:ext cx="4330428" cy="933263"/>
          </a:xfrm>
          <a:prstGeom prst="rect">
            <a:avLst/>
          </a:prstGeom>
        </p:spPr>
      </p:pic>
    </p:spTree>
    <p:extLst>
      <p:ext uri="{BB962C8B-B14F-4D97-AF65-F5344CB8AC3E}">
        <p14:creationId xmlns:p14="http://schemas.microsoft.com/office/powerpoint/2010/main" val="40588178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19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19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19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19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19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8197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74" grpId="0" autoUpdateAnimBg="0"/>
      <p:bldP spid="81975" grpId="0" autoUpdateAnimBg="0"/>
      <p:bldP spid="81976" grpId="0" animBg="1"/>
      <p:bldP spid="81947" grpId="0" animBg="1"/>
      <p:bldP spid="81946" grpId="0" animBg="1"/>
      <p:bldP spid="8198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A73BB0-0BA7-4F95-897A-1D57BE02F1A7}"/>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228600" y="4157236"/>
            <a:ext cx="4698835" cy="843729"/>
          </a:xfrm>
          <a:prstGeom prst="rect">
            <a:avLst/>
          </a:prstGeom>
        </p:spPr>
      </p:pic>
      <p:pic>
        <p:nvPicPr>
          <p:cNvPr id="22" name="Picture 21">
            <a:extLst>
              <a:ext uri="{FF2B5EF4-FFF2-40B4-BE49-F238E27FC236}">
                <a16:creationId xmlns:a16="http://schemas.microsoft.com/office/drawing/2014/main" id="{7032EE70-B010-4708-BD86-22A0605B1793}"/>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249650" y="2862788"/>
            <a:ext cx="4531803" cy="976662"/>
          </a:xfrm>
          <a:prstGeom prst="rect">
            <a:avLst/>
          </a:prstGeom>
        </p:spPr>
      </p:pic>
      <p:grpSp>
        <p:nvGrpSpPr>
          <p:cNvPr id="2" name="Group 52"/>
          <p:cNvGrpSpPr>
            <a:grpSpLocks/>
          </p:cNvGrpSpPr>
          <p:nvPr/>
        </p:nvGrpSpPr>
        <p:grpSpPr bwMode="auto">
          <a:xfrm>
            <a:off x="4546600" y="279400"/>
            <a:ext cx="4419600" cy="774700"/>
            <a:chOff x="2864" y="176"/>
            <a:chExt cx="2784" cy="488"/>
          </a:xfrm>
        </p:grpSpPr>
        <p:sp>
          <p:nvSpPr>
            <p:cNvPr id="49181" name="Freeform 23"/>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9182" name="Line 24"/>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49183" name="Freeform 25"/>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9184" name="Freeform 26"/>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 name="Group 27"/>
            <p:cNvGrpSpPr>
              <a:grpSpLocks/>
            </p:cNvGrpSpPr>
            <p:nvPr/>
          </p:nvGrpSpPr>
          <p:grpSpPr bwMode="auto">
            <a:xfrm>
              <a:off x="4256" y="511"/>
              <a:ext cx="920" cy="150"/>
              <a:chOff x="2448" y="1482"/>
              <a:chExt cx="920" cy="150"/>
            </a:xfrm>
          </p:grpSpPr>
          <p:sp>
            <p:nvSpPr>
              <p:cNvPr id="49191" name="Freeform 2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92" name="Freeform 2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3" name="Freeform 3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4" name="Freeform 3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4" name="Group 32"/>
            <p:cNvGrpSpPr>
              <a:grpSpLocks/>
            </p:cNvGrpSpPr>
            <p:nvPr/>
          </p:nvGrpSpPr>
          <p:grpSpPr bwMode="auto">
            <a:xfrm flipV="1">
              <a:off x="4256" y="184"/>
              <a:ext cx="920" cy="150"/>
              <a:chOff x="2448" y="1482"/>
              <a:chExt cx="920" cy="150"/>
            </a:xfrm>
          </p:grpSpPr>
          <p:sp>
            <p:nvSpPr>
              <p:cNvPr id="49187" name="Freeform 33"/>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88" name="Freeform 34"/>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89" name="Freeform 35"/>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0" name="Freeform 36"/>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164" name="Rectangle 2"/>
          <p:cNvSpPr>
            <a:spLocks noGrp="1" noChangeArrowheads="1"/>
          </p:cNvSpPr>
          <p:nvPr>
            <p:ph type="title"/>
          </p:nvPr>
        </p:nvSpPr>
        <p:spPr>
          <a:xfrm>
            <a:off x="685800" y="304800"/>
            <a:ext cx="4584700" cy="1143000"/>
          </a:xfrm>
          <a:solidFill>
            <a:schemeClr val="bg1"/>
          </a:solidFill>
        </p:spPr>
        <p:txBody>
          <a:bodyPr lIns="90488" tIns="44450" rIns="90488" bIns="44450" anchor="b"/>
          <a:lstStyle/>
          <a:p>
            <a:pPr>
              <a:defRPr/>
            </a:pPr>
            <a:r>
              <a:rPr lang="en-US"/>
              <a:t>Head Loss due to Sudden Expansion</a:t>
            </a:r>
          </a:p>
        </p:txBody>
      </p:sp>
      <p:sp>
        <p:nvSpPr>
          <p:cNvPr id="49165" name="Line 48"/>
          <p:cNvSpPr>
            <a:spLocks noChangeShapeType="1"/>
          </p:cNvSpPr>
          <p:nvPr/>
        </p:nvSpPr>
        <p:spPr bwMode="auto">
          <a:xfrm>
            <a:off x="469900" y="2451100"/>
            <a:ext cx="9906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49166" name="Line 49"/>
          <p:cNvSpPr>
            <a:spLocks noChangeShapeType="1"/>
          </p:cNvSpPr>
          <p:nvPr/>
        </p:nvSpPr>
        <p:spPr bwMode="auto">
          <a:xfrm>
            <a:off x="279400" y="3454400"/>
            <a:ext cx="16510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49167" name="Line 50"/>
          <p:cNvSpPr>
            <a:spLocks noChangeShapeType="1"/>
          </p:cNvSpPr>
          <p:nvPr/>
        </p:nvSpPr>
        <p:spPr bwMode="auto">
          <a:xfrm>
            <a:off x="6667500" y="2374900"/>
            <a:ext cx="7493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82997" name="Oval 53"/>
          <p:cNvSpPr>
            <a:spLocks noChangeArrowheads="1"/>
          </p:cNvSpPr>
          <p:nvPr/>
        </p:nvSpPr>
        <p:spPr bwMode="auto">
          <a:xfrm>
            <a:off x="8407400" y="1698171"/>
            <a:ext cx="736600" cy="1023258"/>
          </a:xfrm>
          <a:prstGeom prst="ellipse">
            <a:avLst/>
          </a:prstGeom>
          <a:noFill/>
          <a:ln w="38100">
            <a:solidFill>
              <a:schemeClr val="folHlink"/>
            </a:solidFill>
            <a:round/>
            <a:headEnd type="none" w="lg" len="med"/>
            <a:tailEnd type="none" w="lg" len="med"/>
          </a:ln>
        </p:spPr>
        <p:txBody>
          <a:bodyPr wrap="square" anchor="ctr">
            <a:noAutofit/>
          </a:bodyPr>
          <a:lstStyle/>
          <a:p>
            <a:endParaRPr lang="en-US"/>
          </a:p>
        </p:txBody>
      </p:sp>
      <p:sp>
        <p:nvSpPr>
          <p:cNvPr id="82998" name="Freeform 54"/>
          <p:cNvSpPr>
            <a:spLocks/>
          </p:cNvSpPr>
          <p:nvPr/>
        </p:nvSpPr>
        <p:spPr bwMode="auto">
          <a:xfrm>
            <a:off x="6985072" y="2628900"/>
            <a:ext cx="1600127" cy="696913"/>
          </a:xfrm>
          <a:custGeom>
            <a:avLst/>
            <a:gdLst>
              <a:gd name="T0" fmla="*/ 2260600 w 1688"/>
              <a:gd name="T1" fmla="*/ 0 h 455"/>
              <a:gd name="T2" fmla="*/ 1499924 w 1688"/>
              <a:gd name="T3" fmla="*/ 600417 h 455"/>
              <a:gd name="T4" fmla="*/ 0 w 1688"/>
              <a:gd name="T5" fmla="*/ 575911 h 455"/>
              <a:gd name="T6" fmla="*/ 0 60000 65536"/>
              <a:gd name="T7" fmla="*/ 0 60000 65536"/>
              <a:gd name="T8" fmla="*/ 0 60000 65536"/>
              <a:gd name="T9" fmla="*/ 0 w 1688"/>
              <a:gd name="T10" fmla="*/ 0 h 455"/>
              <a:gd name="T11" fmla="*/ 1688 w 1688"/>
              <a:gd name="T12" fmla="*/ 455 h 455"/>
            </a:gdLst>
            <a:ahLst/>
            <a:cxnLst>
              <a:cxn ang="T6">
                <a:pos x="T0" y="T1"/>
              </a:cxn>
              <a:cxn ang="T7">
                <a:pos x="T2" y="T3"/>
              </a:cxn>
              <a:cxn ang="T8">
                <a:pos x="T4" y="T5"/>
              </a:cxn>
            </a:cxnLst>
            <a:rect l="T9" t="T10" r="T11" b="T12"/>
            <a:pathLst>
              <a:path w="1688" h="455">
                <a:moveTo>
                  <a:pt x="1688" y="0"/>
                </a:moveTo>
                <a:cubicBezTo>
                  <a:pt x="1544" y="164"/>
                  <a:pt x="1401" y="329"/>
                  <a:pt x="1120" y="392"/>
                </a:cubicBezTo>
                <a:cubicBezTo>
                  <a:pt x="839" y="455"/>
                  <a:pt x="419" y="415"/>
                  <a:pt x="0" y="376"/>
                </a:cubicBezTo>
              </a:path>
            </a:pathLst>
          </a:custGeom>
          <a:noFill/>
          <a:ln w="38100" cap="flat" cmpd="sng">
            <a:solidFill>
              <a:schemeClr val="folHlink"/>
            </a:solidFill>
            <a:prstDash val="solid"/>
            <a:round/>
            <a:headEnd type="none" w="lg" len="med"/>
            <a:tailEnd type="triangle" w="lg" len="med"/>
          </a:ln>
        </p:spPr>
        <p:txBody>
          <a:bodyPr wrap="square" anchor="ctr">
            <a:spAutoFit/>
          </a:bodyPr>
          <a:lstStyle/>
          <a:p>
            <a:endParaRPr lang="en-US"/>
          </a:p>
        </p:txBody>
      </p:sp>
      <p:sp>
        <p:nvSpPr>
          <p:cNvPr id="82999" name="Oval 55"/>
          <p:cNvSpPr>
            <a:spLocks noChangeArrowheads="1"/>
          </p:cNvSpPr>
          <p:nvPr/>
        </p:nvSpPr>
        <p:spPr bwMode="auto">
          <a:xfrm>
            <a:off x="4255806" y="2590800"/>
            <a:ext cx="2689673" cy="1358900"/>
          </a:xfrm>
          <a:prstGeom prst="ellipse">
            <a:avLst/>
          </a:prstGeom>
          <a:noFill/>
          <a:ln w="38100">
            <a:solidFill>
              <a:schemeClr val="folHlink"/>
            </a:solidFill>
            <a:round/>
            <a:headEnd type="none" w="lg" len="med"/>
            <a:tailEnd type="none" w="lg" len="med"/>
          </a:ln>
        </p:spPr>
        <p:txBody>
          <a:bodyPr wrap="square" anchor="ctr">
            <a:spAutoFit/>
          </a:bodyPr>
          <a:lstStyle/>
          <a:p>
            <a:endParaRPr lang="en-US"/>
          </a:p>
        </p:txBody>
      </p:sp>
      <p:sp>
        <p:nvSpPr>
          <p:cNvPr id="83000" name="Line 56"/>
          <p:cNvSpPr>
            <a:spLocks noChangeShapeType="1"/>
          </p:cNvSpPr>
          <p:nvPr/>
        </p:nvSpPr>
        <p:spPr bwMode="auto">
          <a:xfrm flipH="1" flipV="1">
            <a:off x="3606800" y="2692400"/>
            <a:ext cx="190500" cy="254000"/>
          </a:xfrm>
          <a:prstGeom prst="line">
            <a:avLst/>
          </a:prstGeom>
          <a:noFill/>
          <a:ln w="38100">
            <a:solidFill>
              <a:schemeClr val="folHlink"/>
            </a:solidFill>
            <a:round/>
            <a:headEnd type="none" w="lg" len="med"/>
            <a:tailEnd type="triangle" w="lg" len="med"/>
          </a:ln>
        </p:spPr>
        <p:txBody>
          <a:bodyPr wrap="none" anchor="ctr">
            <a:spAutoFit/>
          </a:bodyPr>
          <a:lstStyle/>
          <a:p>
            <a:endParaRPr lang="en-US"/>
          </a:p>
        </p:txBody>
      </p:sp>
      <p:sp>
        <p:nvSpPr>
          <p:cNvPr id="83001" name="Text Box 57"/>
          <p:cNvSpPr txBox="1">
            <a:spLocks noChangeArrowheads="1"/>
          </p:cNvSpPr>
          <p:nvPr/>
        </p:nvSpPr>
        <p:spPr bwMode="auto">
          <a:xfrm>
            <a:off x="466725" y="6398568"/>
            <a:ext cx="6270499" cy="461665"/>
          </a:xfrm>
          <a:prstGeom prst="rect">
            <a:avLst/>
          </a:prstGeom>
          <a:noFill/>
          <a:ln w="12700">
            <a:noFill/>
            <a:miter lim="800000"/>
            <a:headEnd type="none" w="lg" len="med"/>
            <a:tailEnd type="none" w="lg" len="med"/>
          </a:ln>
        </p:spPr>
        <p:txBody>
          <a:bodyPr wrap="none" anchor="ctr">
            <a:spAutoFit/>
          </a:bodyPr>
          <a:lstStyle/>
          <a:p>
            <a:r>
              <a:rPr lang="en-US" sz="2400" dirty="0"/>
              <a:t>Discharge into a reservoir?__________________</a:t>
            </a:r>
          </a:p>
        </p:txBody>
      </p:sp>
      <p:sp>
        <p:nvSpPr>
          <p:cNvPr id="82987" name="Comment 43"/>
          <p:cNvSpPr>
            <a:spLocks noChangeArrowheads="1"/>
          </p:cNvSpPr>
          <p:nvPr/>
        </p:nvSpPr>
        <p:spPr bwMode="auto">
          <a:xfrm>
            <a:off x="412750" y="1958975"/>
            <a:ext cx="15621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Energy</a:t>
            </a:r>
          </a:p>
        </p:txBody>
      </p:sp>
      <p:sp>
        <p:nvSpPr>
          <p:cNvPr id="82988" name="Comment 44"/>
          <p:cNvSpPr>
            <a:spLocks noChangeArrowheads="1"/>
          </p:cNvSpPr>
          <p:nvPr/>
        </p:nvSpPr>
        <p:spPr bwMode="auto">
          <a:xfrm>
            <a:off x="228600" y="3013075"/>
            <a:ext cx="19304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Momentum</a:t>
            </a:r>
          </a:p>
        </p:txBody>
      </p:sp>
      <p:sp>
        <p:nvSpPr>
          <p:cNvPr id="82989" name="Comment 45"/>
          <p:cNvSpPr>
            <a:spLocks noChangeArrowheads="1"/>
          </p:cNvSpPr>
          <p:nvPr/>
        </p:nvSpPr>
        <p:spPr bwMode="auto">
          <a:xfrm>
            <a:off x="6591300" y="1958975"/>
            <a:ext cx="10033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Mass</a:t>
            </a:r>
          </a:p>
        </p:txBody>
      </p:sp>
      <p:sp>
        <p:nvSpPr>
          <p:cNvPr id="83002" name="Text Box 58"/>
          <p:cNvSpPr txBox="1">
            <a:spLocks noChangeArrowheads="1"/>
          </p:cNvSpPr>
          <p:nvPr/>
        </p:nvSpPr>
        <p:spPr bwMode="auto">
          <a:xfrm>
            <a:off x="4048125" y="6398568"/>
            <a:ext cx="2631682" cy="461665"/>
          </a:xfrm>
          <a:prstGeom prst="rect">
            <a:avLst/>
          </a:prstGeom>
          <a:noFill/>
          <a:ln w="12700">
            <a:noFill/>
            <a:miter lim="800000"/>
            <a:headEnd type="none" w="lg" len="med"/>
            <a:tailEnd type="none" w="lg" len="med"/>
          </a:ln>
        </p:spPr>
        <p:txBody>
          <a:bodyPr wrap="none" anchor="ctr">
            <a:spAutoFit/>
          </a:bodyPr>
          <a:lstStyle/>
          <a:p>
            <a:r>
              <a:rPr lang="en-US" sz="2400" dirty="0">
                <a:solidFill>
                  <a:schemeClr val="folHlink"/>
                </a:solidFill>
              </a:rPr>
              <a:t>Loss coefficient = 1</a:t>
            </a:r>
          </a:p>
        </p:txBody>
      </p:sp>
      <p:grpSp>
        <p:nvGrpSpPr>
          <p:cNvPr id="5" name="Group 65"/>
          <p:cNvGrpSpPr>
            <a:grpSpLocks/>
          </p:cNvGrpSpPr>
          <p:nvPr/>
        </p:nvGrpSpPr>
        <p:grpSpPr bwMode="auto">
          <a:xfrm>
            <a:off x="765177" y="4069837"/>
            <a:ext cx="1355728" cy="1058863"/>
            <a:chOff x="482" y="2631"/>
            <a:chExt cx="854" cy="667"/>
          </a:xfrm>
        </p:grpSpPr>
        <p:sp>
          <p:nvSpPr>
            <p:cNvPr id="49178" name="Text Box 62"/>
            <p:cNvSpPr txBox="1">
              <a:spLocks noChangeArrowheads="1"/>
            </p:cNvSpPr>
            <p:nvPr/>
          </p:nvSpPr>
          <p:spPr bwMode="auto">
            <a:xfrm>
              <a:off x="482" y="2631"/>
              <a:ext cx="228" cy="327"/>
            </a:xfrm>
            <a:prstGeom prst="rect">
              <a:avLst/>
            </a:prstGeom>
            <a:noFill/>
            <a:ln w="12700">
              <a:noFill/>
              <a:miter lim="800000"/>
              <a:headEnd type="none" w="lg" len="med"/>
              <a:tailEnd type="none" w="lg" len="med"/>
            </a:ln>
          </p:spPr>
          <p:txBody>
            <a:bodyPr wrap="none">
              <a:spAutoFit/>
            </a:bodyPr>
            <a:lstStyle/>
            <a:p>
              <a:r>
                <a:rPr lang="en-US" dirty="0">
                  <a:solidFill>
                    <a:schemeClr val="folHlink"/>
                  </a:solidFill>
                </a:rPr>
                <a:t>2</a:t>
              </a:r>
            </a:p>
          </p:txBody>
        </p:sp>
        <p:sp>
          <p:nvSpPr>
            <p:cNvPr id="49179" name="Text Box 63"/>
            <p:cNvSpPr txBox="1">
              <a:spLocks noChangeArrowheads="1"/>
            </p:cNvSpPr>
            <p:nvPr/>
          </p:nvSpPr>
          <p:spPr bwMode="auto">
            <a:xfrm>
              <a:off x="1108" y="2632"/>
              <a:ext cx="228" cy="327"/>
            </a:xfrm>
            <a:prstGeom prst="rect">
              <a:avLst/>
            </a:prstGeom>
            <a:noFill/>
            <a:ln w="12700">
              <a:noFill/>
              <a:miter lim="800000"/>
              <a:headEnd type="none" w="lg" len="med"/>
              <a:tailEnd type="none" w="lg" len="med"/>
            </a:ln>
          </p:spPr>
          <p:txBody>
            <a:bodyPr wrap="none">
              <a:spAutoFit/>
            </a:bodyPr>
            <a:lstStyle/>
            <a:p>
              <a:r>
                <a:rPr lang="en-US">
                  <a:solidFill>
                    <a:schemeClr val="folHlink"/>
                  </a:solidFill>
                </a:rPr>
                <a:t>2</a:t>
              </a:r>
            </a:p>
          </p:txBody>
        </p:sp>
        <p:sp>
          <p:nvSpPr>
            <p:cNvPr id="49180" name="Text Box 64"/>
            <p:cNvSpPr txBox="1">
              <a:spLocks noChangeArrowheads="1"/>
            </p:cNvSpPr>
            <p:nvPr/>
          </p:nvSpPr>
          <p:spPr bwMode="auto">
            <a:xfrm>
              <a:off x="1046" y="2971"/>
              <a:ext cx="228" cy="327"/>
            </a:xfrm>
            <a:prstGeom prst="rect">
              <a:avLst/>
            </a:prstGeom>
            <a:noFill/>
            <a:ln w="12700">
              <a:noFill/>
              <a:miter lim="800000"/>
              <a:headEnd type="none" w="lg" len="med"/>
              <a:tailEnd type="none" w="lg" len="med"/>
            </a:ln>
          </p:spPr>
          <p:txBody>
            <a:bodyPr wrap="none">
              <a:spAutoFit/>
            </a:bodyPr>
            <a:lstStyle/>
            <a:p>
              <a:r>
                <a:rPr lang="en-US" dirty="0">
                  <a:solidFill>
                    <a:schemeClr val="folHlink"/>
                  </a:solidFill>
                </a:rPr>
                <a:t>2</a:t>
              </a:r>
            </a:p>
          </p:txBody>
        </p:sp>
      </p:grpSp>
      <p:cxnSp>
        <p:nvCxnSpPr>
          <p:cNvPr id="8" name="Straight Connector 7"/>
          <p:cNvCxnSpPr/>
          <p:nvPr/>
        </p:nvCxnSpPr>
        <p:spPr bwMode="auto">
          <a:xfrm>
            <a:off x="0" y="3884613"/>
            <a:ext cx="91440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46" name="Straight Connector 45"/>
          <p:cNvCxnSpPr/>
          <p:nvPr/>
        </p:nvCxnSpPr>
        <p:spPr bwMode="auto">
          <a:xfrm>
            <a:off x="26988" y="2721429"/>
            <a:ext cx="91440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47" name="Straight Connector 46"/>
          <p:cNvCxnSpPr/>
          <p:nvPr/>
        </p:nvCxnSpPr>
        <p:spPr bwMode="auto">
          <a:xfrm>
            <a:off x="-13526" y="5144593"/>
            <a:ext cx="91440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grpSp>
        <p:nvGrpSpPr>
          <p:cNvPr id="7" name="Group 6"/>
          <p:cNvGrpSpPr/>
          <p:nvPr/>
        </p:nvGrpSpPr>
        <p:grpSpPr>
          <a:xfrm>
            <a:off x="4546599" y="5087456"/>
            <a:ext cx="1571583" cy="497735"/>
            <a:chOff x="4546599" y="5087456"/>
            <a:chExt cx="1701800" cy="497735"/>
          </a:xfrm>
        </p:grpSpPr>
        <p:sp>
          <p:nvSpPr>
            <p:cNvPr id="6" name="Left Brace 5"/>
            <p:cNvSpPr/>
            <p:nvPr/>
          </p:nvSpPr>
          <p:spPr bwMode="auto">
            <a:xfrm rot="5400000">
              <a:off x="5238748" y="4575540"/>
              <a:ext cx="317502" cy="1701800"/>
            </a:xfrm>
            <a:prstGeom prst="leftBrace">
              <a:avLst/>
            </a:pr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TextBox 8"/>
            <p:cNvSpPr txBox="1"/>
            <p:nvPr/>
          </p:nvSpPr>
          <p:spPr>
            <a:xfrm>
              <a:off x="4977191" y="5087456"/>
              <a:ext cx="420308" cy="369332"/>
            </a:xfrm>
            <a:prstGeom prst="rect">
              <a:avLst/>
            </a:prstGeom>
            <a:noFill/>
          </p:spPr>
          <p:txBody>
            <a:bodyPr wrap="none" rtlCol="0">
              <a:spAutoFit/>
            </a:bodyPr>
            <a:lstStyle/>
            <a:p>
              <a:r>
                <a:rPr lang="en-US" sz="1800" dirty="0" err="1"/>
                <a:t>K</a:t>
              </a:r>
              <a:r>
                <a:rPr lang="en-US" sz="1800" baseline="-25000" dirty="0" err="1"/>
                <a:t>e</a:t>
              </a:r>
              <a:endParaRPr lang="en-US" sz="1800" dirty="0"/>
            </a:p>
          </p:txBody>
        </p:sp>
      </p:grpSp>
      <p:grpSp>
        <p:nvGrpSpPr>
          <p:cNvPr id="11" name="Group 10"/>
          <p:cNvGrpSpPr/>
          <p:nvPr/>
        </p:nvGrpSpPr>
        <p:grpSpPr>
          <a:xfrm>
            <a:off x="7483471" y="5091889"/>
            <a:ext cx="1517654" cy="497735"/>
            <a:chOff x="7656347" y="5091889"/>
            <a:chExt cx="1344778" cy="497735"/>
          </a:xfrm>
        </p:grpSpPr>
        <p:sp>
          <p:nvSpPr>
            <p:cNvPr id="49" name="Left Brace 48"/>
            <p:cNvSpPr/>
            <p:nvPr/>
          </p:nvSpPr>
          <p:spPr bwMode="auto">
            <a:xfrm rot="5400000">
              <a:off x="8204553" y="4793053"/>
              <a:ext cx="321935" cy="1271208"/>
            </a:xfrm>
            <a:prstGeom prst="leftBrace">
              <a:avLst/>
            </a:pr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50" name="TextBox 49"/>
            <p:cNvSpPr txBox="1"/>
            <p:nvPr/>
          </p:nvSpPr>
          <p:spPr>
            <a:xfrm>
              <a:off x="7656347" y="5091889"/>
              <a:ext cx="497252" cy="369332"/>
            </a:xfrm>
            <a:prstGeom prst="rect">
              <a:avLst/>
            </a:prstGeom>
            <a:noFill/>
          </p:spPr>
          <p:txBody>
            <a:bodyPr wrap="none" rtlCol="0">
              <a:spAutoFit/>
            </a:bodyPr>
            <a:lstStyle/>
            <a:p>
              <a:r>
                <a:rPr lang="en-US" sz="1800" dirty="0" err="1"/>
                <a:t>K</a:t>
              </a:r>
              <a:r>
                <a:rPr lang="en-US" sz="1800" baseline="-25000" dirty="0" err="1"/>
                <a:t>e</a:t>
              </a:r>
              <a:r>
                <a:rPr lang="en-US" sz="1800" dirty="0"/>
                <a:t>’</a:t>
              </a:r>
            </a:p>
          </p:txBody>
        </p:sp>
      </p:grpSp>
      <p:pic>
        <p:nvPicPr>
          <p:cNvPr id="28" name="Picture 27">
            <a:extLst>
              <a:ext uri="{FF2B5EF4-FFF2-40B4-BE49-F238E27FC236}">
                <a16:creationId xmlns:a16="http://schemas.microsoft.com/office/drawing/2014/main" id="{A31FB84C-8B51-4F9C-BAAF-2D8D5A47E9C2}"/>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243397" y="5496132"/>
            <a:ext cx="2507967" cy="790412"/>
          </a:xfrm>
          <a:prstGeom prst="rect">
            <a:avLst/>
          </a:prstGeom>
        </p:spPr>
      </p:pic>
      <p:pic>
        <p:nvPicPr>
          <p:cNvPr id="13" name="Picture 12">
            <a:extLst>
              <a:ext uri="{FF2B5EF4-FFF2-40B4-BE49-F238E27FC236}">
                <a16:creationId xmlns:a16="http://schemas.microsoft.com/office/drawing/2014/main" id="{CF14B8C6-20C5-49B3-BE00-74C9087DFE83}"/>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1882329" y="1867477"/>
            <a:ext cx="3906141" cy="749815"/>
          </a:xfrm>
          <a:prstGeom prst="rect">
            <a:avLst/>
          </a:prstGeom>
        </p:spPr>
      </p:pic>
      <p:pic>
        <p:nvPicPr>
          <p:cNvPr id="16" name="Picture 15">
            <a:extLst>
              <a:ext uri="{FF2B5EF4-FFF2-40B4-BE49-F238E27FC236}">
                <a16:creationId xmlns:a16="http://schemas.microsoft.com/office/drawing/2014/main" id="{EF7C65D2-1B35-4649-93F0-62BE219C23F9}"/>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7502917" y="1871919"/>
            <a:ext cx="1600127" cy="668521"/>
          </a:xfrm>
          <a:prstGeom prst="rect">
            <a:avLst/>
          </a:prstGeom>
        </p:spPr>
      </p:pic>
      <p:pic>
        <p:nvPicPr>
          <p:cNvPr id="26" name="Picture 25">
            <a:extLst>
              <a:ext uri="{FF2B5EF4-FFF2-40B4-BE49-F238E27FC236}">
                <a16:creationId xmlns:a16="http://schemas.microsoft.com/office/drawing/2014/main" id="{D1C36BC5-2816-4EA7-BE34-F5AE302ED989}"/>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5536358" y="4185417"/>
            <a:ext cx="3419828" cy="697960"/>
          </a:xfrm>
          <a:prstGeom prst="rect">
            <a:avLst/>
          </a:prstGeom>
        </p:spPr>
      </p:pic>
      <p:pic>
        <p:nvPicPr>
          <p:cNvPr id="30" name="Picture 29">
            <a:extLst>
              <a:ext uri="{FF2B5EF4-FFF2-40B4-BE49-F238E27FC236}">
                <a16:creationId xmlns:a16="http://schemas.microsoft.com/office/drawing/2014/main" id="{EC0E6FFA-19D7-4843-9134-ECEC2A24696E}"/>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3316443" y="5492778"/>
            <a:ext cx="2790587" cy="756181"/>
          </a:xfrm>
          <a:prstGeom prst="rect">
            <a:avLst/>
          </a:prstGeom>
        </p:spPr>
      </p:pic>
      <p:pic>
        <p:nvPicPr>
          <p:cNvPr id="34" name="Picture 33">
            <a:extLst>
              <a:ext uri="{FF2B5EF4-FFF2-40B4-BE49-F238E27FC236}">
                <a16:creationId xmlns:a16="http://schemas.microsoft.com/office/drawing/2014/main" id="{53392EE3-60D8-4934-B6B1-1FE7CD5ED6CF}"/>
              </a:ext>
            </a:extLst>
          </p:cNvPr>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6436340" y="5539569"/>
            <a:ext cx="2552381" cy="664381"/>
          </a:xfrm>
          <a:prstGeom prst="rect">
            <a:avLst/>
          </a:prstGeom>
        </p:spPr>
      </p:pic>
      <p:pic>
        <p:nvPicPr>
          <p:cNvPr id="40" name="Picture 39">
            <a:extLst>
              <a:ext uri="{FF2B5EF4-FFF2-40B4-BE49-F238E27FC236}">
                <a16:creationId xmlns:a16="http://schemas.microsoft.com/office/drawing/2014/main" id="{4567FDBC-1092-41C0-9F9A-D135D3A0DAAC}"/>
              </a:ext>
            </a:extLst>
          </p:cNvPr>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10035677" y="1867477"/>
            <a:ext cx="3258734" cy="2298700"/>
          </a:xfrm>
          <a:prstGeom prst="rect">
            <a:avLst/>
          </a:prstGeom>
        </p:spPr>
      </p:pic>
    </p:spTree>
    <p:extLst>
      <p:ext uri="{BB962C8B-B14F-4D97-AF65-F5344CB8AC3E}">
        <p14:creationId xmlns:p14="http://schemas.microsoft.com/office/powerpoint/2010/main" val="34634147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29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29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298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8299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8299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8299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8300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499"/>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83001">
                                            <p:txEl>
                                              <p:pRg st="0" end="0"/>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8300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97" grpId="0" animBg="1"/>
      <p:bldP spid="82998" grpId="0" animBg="1"/>
      <p:bldP spid="82999" grpId="0" animBg="1"/>
      <p:bldP spid="83000" grpId="0" animBg="1"/>
      <p:bldP spid="83001" grpId="0" build="p" autoUpdateAnimBg="0"/>
      <p:bldP spid="82987" grpId="0" autoUpdateAnimBg="0"/>
      <p:bldP spid="82988" grpId="0" autoUpdateAnimBg="0"/>
      <p:bldP spid="82989" grpId="0" autoUpdateAnimBg="0"/>
      <p:bldP spid="83002" grpId="0"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96ADEED-8F0F-4C4C-BAFB-DC92412183A0}"/>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85524" y="4272182"/>
            <a:ext cx="3513905" cy="672000"/>
          </a:xfrm>
          <a:prstGeom prst="rect">
            <a:avLst/>
          </a:prstGeom>
        </p:spPr>
      </p:pic>
      <p:pic>
        <p:nvPicPr>
          <p:cNvPr id="8" name="Picture 7">
            <a:extLst>
              <a:ext uri="{FF2B5EF4-FFF2-40B4-BE49-F238E27FC236}">
                <a16:creationId xmlns:a16="http://schemas.microsoft.com/office/drawing/2014/main" id="{B35CFBA2-2FD6-4066-B722-1C1DCBE9CEFC}"/>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60438" y="3024844"/>
            <a:ext cx="2881695" cy="750101"/>
          </a:xfrm>
          <a:prstGeom prst="rect">
            <a:avLst/>
          </a:prstGeom>
        </p:spPr>
      </p:pic>
      <p:sp>
        <p:nvSpPr>
          <p:cNvPr id="326663" name="Rectangle 7"/>
          <p:cNvSpPr>
            <a:spLocks noGrp="1" noChangeArrowheads="1"/>
          </p:cNvSpPr>
          <p:nvPr>
            <p:ph type="title"/>
          </p:nvPr>
        </p:nvSpPr>
        <p:spPr>
          <a:xfrm>
            <a:off x="822037" y="219722"/>
            <a:ext cx="7460318" cy="1143000"/>
          </a:xfrm>
        </p:spPr>
        <p:txBody>
          <a:bodyPr/>
          <a:lstStyle/>
          <a:p>
            <a:r>
              <a:rPr lang="en-US" sz="4000" dirty="0"/>
              <a:t>Minor Loss Coefficient for an Orifice in a Pipe (</a:t>
            </a:r>
            <a:r>
              <a:rPr lang="en-US" sz="4000" dirty="0" err="1"/>
              <a:t>D</a:t>
            </a:r>
            <a:r>
              <a:rPr lang="en-US" sz="4000" baseline="-25000" dirty="0" err="1"/>
              <a:t>Orifice</a:t>
            </a:r>
            <a:r>
              <a:rPr lang="en-US" sz="4000" baseline="-25000" dirty="0"/>
              <a:t> </a:t>
            </a:r>
            <a:r>
              <a:rPr lang="en-US" sz="4000" dirty="0"/>
              <a:t>&lt; &lt; </a:t>
            </a:r>
            <a:r>
              <a:rPr lang="en-US" sz="4000" dirty="0" err="1"/>
              <a:t>D</a:t>
            </a:r>
            <a:r>
              <a:rPr lang="en-US" sz="4000" baseline="-25000" dirty="0" err="1"/>
              <a:t>pipe</a:t>
            </a:r>
            <a:r>
              <a:rPr lang="en-US" sz="4000" dirty="0"/>
              <a:t>)</a:t>
            </a:r>
          </a:p>
        </p:txBody>
      </p:sp>
      <p:grpSp>
        <p:nvGrpSpPr>
          <p:cNvPr id="326666" name="Group 10"/>
          <p:cNvGrpSpPr>
            <a:grpSpLocks/>
          </p:cNvGrpSpPr>
          <p:nvPr/>
        </p:nvGrpSpPr>
        <p:grpSpPr bwMode="auto">
          <a:xfrm>
            <a:off x="4378325" y="2940050"/>
            <a:ext cx="4419600" cy="774700"/>
            <a:chOff x="2864" y="176"/>
            <a:chExt cx="2784" cy="488"/>
          </a:xfrm>
        </p:grpSpPr>
        <p:sp>
          <p:nvSpPr>
            <p:cNvPr id="326667"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326668"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326669" name="Freeform 13"/>
            <p:cNvSpPr>
              <a:spLocks/>
            </p:cNvSpPr>
            <p:nvPr/>
          </p:nvSpPr>
          <p:spPr bwMode="auto">
            <a:xfrm>
              <a:off x="2864" y="184"/>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326670" name="Freeform 14"/>
            <p:cNvSpPr>
              <a:spLocks/>
            </p:cNvSpPr>
            <p:nvPr/>
          </p:nvSpPr>
          <p:spPr bwMode="auto">
            <a:xfrm flipV="1">
              <a:off x="2864" y="520"/>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326671" name="Group 15"/>
            <p:cNvGrpSpPr>
              <a:grpSpLocks/>
            </p:cNvGrpSpPr>
            <p:nvPr/>
          </p:nvGrpSpPr>
          <p:grpSpPr bwMode="auto">
            <a:xfrm>
              <a:off x="4256" y="511"/>
              <a:ext cx="920" cy="150"/>
              <a:chOff x="2448" y="1482"/>
              <a:chExt cx="920" cy="150"/>
            </a:xfrm>
          </p:grpSpPr>
          <p:sp>
            <p:nvSpPr>
              <p:cNvPr id="326672" name="Freeform 16"/>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3" name="Freeform 17"/>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4" name="Freeform 18"/>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5" name="Freeform 19"/>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326676" name="Group 20"/>
            <p:cNvGrpSpPr>
              <a:grpSpLocks/>
            </p:cNvGrpSpPr>
            <p:nvPr/>
          </p:nvGrpSpPr>
          <p:grpSpPr bwMode="auto">
            <a:xfrm flipV="1">
              <a:off x="4256" y="184"/>
              <a:ext cx="920" cy="150"/>
              <a:chOff x="2448" y="1482"/>
              <a:chExt cx="920" cy="150"/>
            </a:xfrm>
          </p:grpSpPr>
          <p:sp>
            <p:nvSpPr>
              <p:cNvPr id="326677" name="Freeform 21"/>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8" name="Freeform 22"/>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9" name="Freeform 23"/>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80" name="Freeform 24"/>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326684"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6"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687"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8"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9"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0"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1"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2"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3"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4"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5"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6"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7"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8"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9"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0"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1"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2"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3"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326704"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326705"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326706"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326716" name="Group 60"/>
          <p:cNvGrpSpPr>
            <a:grpSpLocks/>
          </p:cNvGrpSpPr>
          <p:nvPr/>
        </p:nvGrpSpPr>
        <p:grpSpPr bwMode="auto">
          <a:xfrm>
            <a:off x="8569325" y="5746750"/>
            <a:ext cx="409575" cy="625475"/>
            <a:chOff x="3525" y="2052"/>
            <a:chExt cx="258" cy="394"/>
          </a:xfrm>
        </p:grpSpPr>
        <p:sp>
          <p:nvSpPr>
            <p:cNvPr id="326717"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326718"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326719"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326720"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326721"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326722"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326723"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724"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326725"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326726" name="Object 70"/>
          <p:cNvGraphicFramePr>
            <a:graphicFrameLocks noChangeAspect="1"/>
          </p:cNvGraphicFramePr>
          <p:nvPr/>
        </p:nvGraphicFramePr>
        <p:xfrm>
          <a:off x="7686675" y="3095625"/>
          <a:ext cx="566738" cy="422275"/>
        </p:xfrm>
        <a:graphic>
          <a:graphicData uri="http://schemas.openxmlformats.org/presentationml/2006/ole">
            <mc:AlternateContent xmlns:mc="http://schemas.openxmlformats.org/markup-compatibility/2006">
              <mc:Choice xmlns:v="urn:schemas-microsoft-com:vml" Requires="v">
                <p:oleObj spid="_x0000_s760017" name="Equation" r:id="rId11" imgW="431640" imgH="419040" progId="Equation.DSMT4">
                  <p:embed/>
                </p:oleObj>
              </mc:Choice>
              <mc:Fallback>
                <p:oleObj name="Equation" r:id="rId11" imgW="431640" imgH="419040" progId="Equation.DSMT4">
                  <p:embed/>
                  <p:pic>
                    <p:nvPicPr>
                      <p:cNvPr id="0" name="Picture 7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86675" y="3095625"/>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7" name="Object 71"/>
          <p:cNvGraphicFramePr>
            <a:graphicFrameLocks noChangeAspect="1"/>
          </p:cNvGraphicFramePr>
          <p:nvPr/>
        </p:nvGraphicFramePr>
        <p:xfrm>
          <a:off x="8456613" y="3095625"/>
          <a:ext cx="617537" cy="422275"/>
        </p:xfrm>
        <a:graphic>
          <a:graphicData uri="http://schemas.openxmlformats.org/presentationml/2006/ole">
            <mc:AlternateContent xmlns:mc="http://schemas.openxmlformats.org/markup-compatibility/2006">
              <mc:Choice xmlns:v="urn:schemas-microsoft-com:vml" Requires="v">
                <p:oleObj spid="_x0000_s760018" name="Equation" r:id="rId13" imgW="469800" imgH="419040" progId="Equation.DSMT4">
                  <p:embed/>
                </p:oleObj>
              </mc:Choice>
              <mc:Fallback>
                <p:oleObj name="Equation" r:id="rId13" imgW="469800" imgH="419040" progId="Equation.DSMT4">
                  <p:embed/>
                  <p:pic>
                    <p:nvPicPr>
                      <p:cNvPr id="0" name="Picture 7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56613" y="3095625"/>
                        <a:ext cx="617537"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8" name="Object 72"/>
          <p:cNvGraphicFramePr>
            <a:graphicFrameLocks noChangeAspect="1"/>
          </p:cNvGraphicFramePr>
          <p:nvPr/>
        </p:nvGraphicFramePr>
        <p:xfrm>
          <a:off x="3797300" y="3119438"/>
          <a:ext cx="484188" cy="422275"/>
        </p:xfrm>
        <a:graphic>
          <a:graphicData uri="http://schemas.openxmlformats.org/presentationml/2006/ole">
            <mc:AlternateContent xmlns:mc="http://schemas.openxmlformats.org/markup-compatibility/2006">
              <mc:Choice xmlns:v="urn:schemas-microsoft-com:vml" Requires="v">
                <p:oleObj spid="_x0000_s760019" name="Equation" r:id="rId15" imgW="368280" imgH="419040" progId="Equation.DSMT4">
                  <p:embed/>
                </p:oleObj>
              </mc:Choice>
              <mc:Fallback>
                <p:oleObj name="Equation" r:id="rId15" imgW="368280" imgH="419040" progId="Equation.DSMT4">
                  <p:embed/>
                  <p:pic>
                    <p:nvPicPr>
                      <p:cNvPr id="0" name="Picture 7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97300" y="3119438"/>
                        <a:ext cx="48418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26729" name="Text Box 73"/>
          <p:cNvSpPr txBox="1">
            <a:spLocks noChangeArrowheads="1"/>
          </p:cNvSpPr>
          <p:nvPr/>
        </p:nvSpPr>
        <p:spPr bwMode="auto">
          <a:xfrm>
            <a:off x="3378200" y="1830388"/>
            <a:ext cx="3321050" cy="519112"/>
          </a:xfrm>
          <a:prstGeom prst="rect">
            <a:avLst/>
          </a:prstGeom>
          <a:noFill/>
          <a:ln w="12700">
            <a:noFill/>
            <a:miter lim="800000"/>
            <a:headEnd type="none" w="lg" len="med"/>
            <a:tailEnd type="none" w="lg" len="med"/>
          </a:ln>
          <a:effectLst/>
        </p:spPr>
        <p:txBody>
          <a:bodyPr wrap="none">
            <a:spAutoFit/>
          </a:bodyPr>
          <a:lstStyle/>
          <a:p>
            <a:r>
              <a:rPr lang="en-US"/>
              <a:t>Minor loss coefficient</a:t>
            </a:r>
          </a:p>
        </p:txBody>
      </p:sp>
      <p:sp>
        <p:nvSpPr>
          <p:cNvPr id="326730" name="Text Box 74"/>
          <p:cNvSpPr txBox="1">
            <a:spLocks noChangeArrowheads="1"/>
          </p:cNvSpPr>
          <p:nvPr/>
        </p:nvSpPr>
        <p:spPr bwMode="auto">
          <a:xfrm>
            <a:off x="3486150" y="2435225"/>
            <a:ext cx="2620963" cy="519113"/>
          </a:xfrm>
          <a:prstGeom prst="rect">
            <a:avLst/>
          </a:prstGeom>
          <a:noFill/>
          <a:ln w="12700">
            <a:noFill/>
            <a:miter lim="800000"/>
            <a:headEnd type="none" w="lg" len="med"/>
            <a:tailEnd type="none" w="lg" len="med"/>
          </a:ln>
          <a:effectLst/>
        </p:spPr>
        <p:txBody>
          <a:bodyPr wrap="none">
            <a:spAutoFit/>
          </a:bodyPr>
          <a:lstStyle/>
          <a:p>
            <a:r>
              <a:rPr lang="en-US"/>
              <a:t>Expansion losses</a:t>
            </a:r>
          </a:p>
        </p:txBody>
      </p:sp>
      <p:sp>
        <p:nvSpPr>
          <p:cNvPr id="326731" name="Line 75"/>
          <p:cNvSpPr>
            <a:spLocks noChangeShapeType="1"/>
          </p:cNvSpPr>
          <p:nvPr/>
        </p:nvSpPr>
        <p:spPr bwMode="auto">
          <a:xfrm flipV="1">
            <a:off x="2624138" y="2732088"/>
            <a:ext cx="831850" cy="2968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26732" name="Freeform 76"/>
          <p:cNvSpPr>
            <a:spLocks/>
          </p:cNvSpPr>
          <p:nvPr/>
        </p:nvSpPr>
        <p:spPr bwMode="auto">
          <a:xfrm>
            <a:off x="1508125" y="2232025"/>
            <a:ext cx="1900238" cy="695325"/>
          </a:xfrm>
          <a:custGeom>
            <a:avLst/>
            <a:gdLst/>
            <a:ahLst/>
            <a:cxnLst>
              <a:cxn ang="0">
                <a:pos x="0" y="157"/>
              </a:cxn>
              <a:cxn ang="0">
                <a:pos x="352" y="412"/>
              </a:cxn>
              <a:cxn ang="0">
                <a:pos x="1197" y="0"/>
              </a:cxn>
            </a:cxnLst>
            <a:rect l="0" t="0" r="r" b="b"/>
            <a:pathLst>
              <a:path w="1197" h="438">
                <a:moveTo>
                  <a:pt x="0" y="157"/>
                </a:moveTo>
                <a:cubicBezTo>
                  <a:pt x="76" y="297"/>
                  <a:pt x="153" y="438"/>
                  <a:pt x="352" y="412"/>
                </a:cubicBezTo>
                <a:cubicBezTo>
                  <a:pt x="551" y="386"/>
                  <a:pt x="874" y="193"/>
                  <a:pt x="1197" y="0"/>
                </a:cubicBezTo>
              </a:path>
            </a:pathLst>
          </a:custGeom>
          <a:noFill/>
          <a:ln w="12700" cap="flat" cmpd="sng">
            <a:solidFill>
              <a:schemeClr val="tx1"/>
            </a:solidFill>
            <a:prstDash val="solid"/>
            <a:round/>
            <a:headEnd type="none" w="lg" len="med"/>
            <a:tailEnd type="triangle" w="med" len="med"/>
          </a:ln>
          <a:effectLst/>
        </p:spPr>
        <p:txBody>
          <a:bodyPr wrap="none" anchor="ctr">
            <a:spAutoFit/>
          </a:bodyPr>
          <a:lstStyle/>
          <a:p>
            <a:endParaRPr lang="en-US"/>
          </a:p>
        </p:txBody>
      </p:sp>
      <p:grpSp>
        <p:nvGrpSpPr>
          <p:cNvPr id="66" name="Group 65"/>
          <p:cNvGrpSpPr/>
          <p:nvPr/>
        </p:nvGrpSpPr>
        <p:grpSpPr>
          <a:xfrm>
            <a:off x="687022" y="3969721"/>
            <a:ext cx="2456490" cy="570529"/>
            <a:chOff x="687022" y="3969721"/>
            <a:chExt cx="2456490" cy="570529"/>
          </a:xfrm>
        </p:grpSpPr>
        <p:sp>
          <p:nvSpPr>
            <p:cNvPr id="63" name="Left Brace 62"/>
            <p:cNvSpPr/>
            <p:nvPr/>
          </p:nvSpPr>
          <p:spPr bwMode="auto">
            <a:xfrm rot="16200000" flipV="1">
              <a:off x="2329536" y="3335855"/>
              <a:ext cx="180110" cy="1447842"/>
            </a:xfrm>
            <a:prstGeom prst="leftBrace">
              <a:avLst>
                <a:gd name="adj1" fmla="val 8333"/>
                <a:gd name="adj2" fmla="val 50638"/>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65" name="Straight Arrow Connector 64"/>
            <p:cNvCxnSpPr>
              <a:cxnSpLocks/>
              <a:stCxn id="63" idx="1"/>
            </p:cNvCxnSpPr>
            <p:nvPr/>
          </p:nvCxnSpPr>
          <p:spPr bwMode="auto">
            <a:xfrm flipH="1">
              <a:off x="687022" y="4149831"/>
              <a:ext cx="1723332" cy="390419"/>
            </a:xfrm>
            <a:prstGeom prst="straightConnector1">
              <a:avLst/>
            </a:prstGeom>
            <a:noFill/>
            <a:ln w="12700" cap="flat" cmpd="sng" algn="ctr">
              <a:solidFill>
                <a:schemeClr val="accent4"/>
              </a:solidFill>
              <a:prstDash val="solid"/>
              <a:round/>
              <a:headEnd type="none" w="lg" len="med"/>
              <a:tailEnd type="arrow"/>
            </a:ln>
            <a:effectLst/>
          </p:spPr>
        </p:cxnSp>
      </p:grpSp>
      <p:sp>
        <p:nvSpPr>
          <p:cNvPr id="67" name="Oval 66"/>
          <p:cNvSpPr/>
          <p:nvPr/>
        </p:nvSpPr>
        <p:spPr bwMode="auto">
          <a:xfrm>
            <a:off x="903514" y="2971800"/>
            <a:ext cx="783772"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68" name="Object 70"/>
          <p:cNvGraphicFramePr>
            <a:graphicFrameLocks noChangeAspect="1"/>
          </p:cNvGraphicFramePr>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760020" name="Equation" r:id="rId17" imgW="431640" imgH="419040" progId="Equation.DSMT4">
                  <p:embed/>
                </p:oleObj>
              </mc:Choice>
              <mc:Fallback>
                <p:oleObj name="Equation" r:id="rId17" imgW="431640" imgH="419040" progId="Equation.DSMT4">
                  <p:embed/>
                  <p:pic>
                    <p:nvPicPr>
                      <p:cNvPr id="0" name="Object 7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nvGrpSpPr>
          <p:cNvPr id="72" name="Group 71"/>
          <p:cNvGrpSpPr/>
          <p:nvPr/>
        </p:nvGrpSpPr>
        <p:grpSpPr>
          <a:xfrm>
            <a:off x="1572506" y="3408503"/>
            <a:ext cx="4816894" cy="805498"/>
            <a:chOff x="1572506" y="3408503"/>
            <a:chExt cx="4816894" cy="805498"/>
          </a:xfrm>
        </p:grpSpPr>
        <p:sp>
          <p:nvSpPr>
            <p:cNvPr id="69" name="TextBox 68"/>
            <p:cNvSpPr txBox="1"/>
            <p:nvPr/>
          </p:nvSpPr>
          <p:spPr>
            <a:xfrm>
              <a:off x="3396914" y="3690781"/>
              <a:ext cx="2992486" cy="523220"/>
            </a:xfrm>
            <a:prstGeom prst="rect">
              <a:avLst/>
            </a:prstGeom>
            <a:noFill/>
          </p:spPr>
          <p:txBody>
            <a:bodyPr wrap="none" rtlCol="0">
              <a:spAutoFit/>
            </a:bodyPr>
            <a:lstStyle/>
            <a:p>
              <a:r>
                <a:rPr lang="en-US" dirty="0">
                  <a:solidFill>
                    <a:schemeClr val="accent4"/>
                  </a:solidFill>
                </a:rPr>
                <a:t>This is </a:t>
              </a:r>
              <a:r>
                <a:rPr lang="en-US" dirty="0" err="1">
                  <a:solidFill>
                    <a:schemeClr val="accent4"/>
                  </a:solidFill>
                </a:rPr>
                <a:t>V</a:t>
              </a:r>
              <a:r>
                <a:rPr lang="en-US" baseline="-25000" dirty="0" err="1">
                  <a:solidFill>
                    <a:schemeClr val="accent4"/>
                  </a:solidFill>
                </a:rPr>
                <a:t>out</a:t>
              </a:r>
              <a:r>
                <a:rPr lang="en-US" dirty="0">
                  <a:solidFill>
                    <a:schemeClr val="accent4"/>
                  </a:solidFill>
                </a:rPr>
                <a:t>, not V</a:t>
              </a:r>
              <a:r>
                <a:rPr lang="en-US" baseline="-25000" dirty="0">
                  <a:solidFill>
                    <a:schemeClr val="accent4"/>
                  </a:solidFill>
                </a:rPr>
                <a:t>in</a:t>
              </a:r>
            </a:p>
          </p:txBody>
        </p:sp>
        <p:cxnSp>
          <p:nvCxnSpPr>
            <p:cNvPr id="71" name="Straight Arrow Connector 70"/>
            <p:cNvCxnSpPr>
              <a:stCxn id="69" idx="1"/>
              <a:endCxn id="67" idx="5"/>
            </p:cNvCxnSpPr>
            <p:nvPr/>
          </p:nvCxnSpPr>
          <p:spPr bwMode="auto">
            <a:xfrm rot="10800000">
              <a:off x="1572506" y="3408503"/>
              <a:ext cx="1824409" cy="543888"/>
            </a:xfrm>
            <a:prstGeom prst="curvedConnector2">
              <a:avLst/>
            </a:prstGeom>
            <a:noFill/>
            <a:ln w="12700" cap="flat" cmpd="sng" algn="ctr">
              <a:solidFill>
                <a:schemeClr val="accent4"/>
              </a:solidFill>
              <a:prstDash val="solid"/>
              <a:round/>
              <a:headEnd type="none" w="lg" len="med"/>
              <a:tailEnd type="arrow"/>
            </a:ln>
            <a:effectLst/>
          </p:spPr>
        </p:cxnSp>
      </p:grpSp>
      <p:sp>
        <p:nvSpPr>
          <p:cNvPr id="73" name="Line 47"/>
          <p:cNvSpPr>
            <a:spLocks noChangeShapeType="1"/>
          </p:cNvSpPr>
          <p:nvPr/>
        </p:nvSpPr>
        <p:spPr bwMode="auto">
          <a:xfrm flipV="1">
            <a:off x="3478790" y="4185372"/>
            <a:ext cx="2848985" cy="0"/>
          </a:xfrm>
          <a:prstGeom prst="line">
            <a:avLst/>
          </a:prstGeom>
          <a:noFill/>
          <a:ln w="12700">
            <a:solidFill>
              <a:schemeClr val="tx1"/>
            </a:solidFill>
            <a:round/>
            <a:headEnd/>
            <a:tailEnd/>
          </a:ln>
          <a:effectLst/>
        </p:spPr>
        <p:txBody>
          <a:bodyPr wrap="none" anchor="ctr"/>
          <a:lstStyle/>
          <a:p>
            <a:endParaRPr lang="en-US"/>
          </a:p>
        </p:txBody>
      </p:sp>
      <p:sp>
        <p:nvSpPr>
          <p:cNvPr id="74" name="TextBox 73"/>
          <p:cNvSpPr txBox="1"/>
          <p:nvPr/>
        </p:nvSpPr>
        <p:spPr>
          <a:xfrm>
            <a:off x="6978770" y="1457864"/>
            <a:ext cx="1763624" cy="400110"/>
          </a:xfrm>
          <a:prstGeom prst="rect">
            <a:avLst/>
          </a:prstGeom>
          <a:noFill/>
        </p:spPr>
        <p:txBody>
          <a:bodyPr wrap="none" rtlCol="0">
            <a:spAutoFit/>
          </a:bodyPr>
          <a:lstStyle/>
          <a:p>
            <a:r>
              <a:rPr lang="en-US" sz="2000" dirty="0"/>
              <a:t>e for expansion</a:t>
            </a:r>
          </a:p>
        </p:txBody>
      </p:sp>
      <p:cxnSp>
        <p:nvCxnSpPr>
          <p:cNvPr id="76" name="Straight Arrow Connector 75"/>
          <p:cNvCxnSpPr/>
          <p:nvPr/>
        </p:nvCxnSpPr>
        <p:spPr bwMode="auto">
          <a:xfrm flipH="1">
            <a:off x="7090913" y="1777042"/>
            <a:ext cx="8627" cy="46582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a:off x="7099540" y="1759789"/>
            <a:ext cx="845388" cy="534837"/>
          </a:xfrm>
          <a:prstGeom prst="curvedConnector3">
            <a:avLst>
              <a:gd name="adj1" fmla="val 100000"/>
            </a:avLst>
          </a:prstGeom>
          <a:solidFill>
            <a:schemeClr val="accent1"/>
          </a:solidFill>
          <a:ln w="12700" cap="flat" cmpd="sng" algn="ctr">
            <a:solidFill>
              <a:schemeClr val="tx1"/>
            </a:solidFill>
            <a:prstDash val="solid"/>
            <a:round/>
            <a:headEnd type="none" w="lg" len="med"/>
            <a:tailEnd type="arrow"/>
          </a:ln>
          <a:effectLst/>
        </p:spPr>
      </p:cxnSp>
      <p:sp>
        <p:nvSpPr>
          <p:cNvPr id="75" name="Oval 74"/>
          <p:cNvSpPr/>
          <p:nvPr/>
        </p:nvSpPr>
        <p:spPr bwMode="auto">
          <a:xfrm>
            <a:off x="1508125" y="4625791"/>
            <a:ext cx="1498309"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79" name="Group 78"/>
          <p:cNvGrpSpPr/>
          <p:nvPr/>
        </p:nvGrpSpPr>
        <p:grpSpPr>
          <a:xfrm>
            <a:off x="261527" y="5118100"/>
            <a:ext cx="3031856" cy="751820"/>
            <a:chOff x="630144" y="3753538"/>
            <a:chExt cx="3031856" cy="751820"/>
          </a:xfrm>
        </p:grpSpPr>
        <p:sp>
          <p:nvSpPr>
            <p:cNvPr id="80" name="TextBox 79"/>
            <p:cNvSpPr txBox="1"/>
            <p:nvPr/>
          </p:nvSpPr>
          <p:spPr>
            <a:xfrm>
              <a:off x="630144" y="3982138"/>
              <a:ext cx="3031856" cy="523220"/>
            </a:xfrm>
            <a:prstGeom prst="rect">
              <a:avLst/>
            </a:prstGeom>
            <a:noFill/>
          </p:spPr>
          <p:txBody>
            <a:bodyPr wrap="none" rtlCol="0">
              <a:spAutoFit/>
            </a:bodyPr>
            <a:lstStyle/>
            <a:p>
              <a:r>
                <a:rPr lang="en-US" i="1" dirty="0">
                  <a:solidFill>
                    <a:schemeClr val="accent4"/>
                  </a:solidFill>
                </a:rPr>
                <a:t>Vena </a:t>
              </a:r>
              <a:r>
                <a:rPr lang="en-US" i="1" dirty="0" err="1">
                  <a:solidFill>
                    <a:schemeClr val="accent4"/>
                  </a:solidFill>
                </a:rPr>
                <a:t>contracta</a:t>
              </a:r>
              <a:r>
                <a:rPr lang="en-US" i="1" dirty="0">
                  <a:solidFill>
                    <a:schemeClr val="accent4"/>
                  </a:solidFill>
                </a:rPr>
                <a:t> </a:t>
              </a:r>
              <a:r>
                <a:rPr lang="en-US" dirty="0">
                  <a:solidFill>
                    <a:schemeClr val="accent4"/>
                  </a:solidFill>
                </a:rPr>
                <a:t>area</a:t>
              </a:r>
            </a:p>
          </p:txBody>
        </p:sp>
        <p:cxnSp>
          <p:nvCxnSpPr>
            <p:cNvPr id="81" name="Straight Arrow Connector 80"/>
            <p:cNvCxnSpPr>
              <a:stCxn id="80" idx="0"/>
            </p:cNvCxnSpPr>
            <p:nvPr/>
          </p:nvCxnSpPr>
          <p:spPr bwMode="auto">
            <a:xfrm flipV="1">
              <a:off x="2146072" y="3753538"/>
              <a:ext cx="168303" cy="228600"/>
            </a:xfrm>
            <a:prstGeom prst="straightConnector1">
              <a:avLst/>
            </a:prstGeom>
            <a:noFill/>
            <a:ln w="12700" cap="flat" cmpd="sng" algn="ctr">
              <a:solidFill>
                <a:schemeClr val="accent4"/>
              </a:solidFill>
              <a:prstDash val="solid"/>
              <a:round/>
              <a:headEnd type="none" w="lg" len="med"/>
              <a:tailEnd type="arrow"/>
            </a:ln>
            <a:effectLst/>
          </p:spPr>
        </p:cxnSp>
      </p:grpSp>
      <p:sp>
        <p:nvSpPr>
          <p:cNvPr id="5" name="Freeform 4"/>
          <p:cNvSpPr/>
          <p:nvPr/>
        </p:nvSpPr>
        <p:spPr bwMode="auto">
          <a:xfrm>
            <a:off x="3211033" y="5311029"/>
            <a:ext cx="2800324" cy="728264"/>
          </a:xfrm>
          <a:custGeom>
            <a:avLst/>
            <a:gdLst>
              <a:gd name="connsiteX0" fmla="*/ 0 w 2800324"/>
              <a:gd name="connsiteY0" fmla="*/ 302962 h 728264"/>
              <a:gd name="connsiteX1" fmla="*/ 2413590 w 2800324"/>
              <a:gd name="connsiteY1" fmla="*/ 15883 h 728264"/>
              <a:gd name="connsiteX2" fmla="*/ 2764465 w 2800324"/>
              <a:gd name="connsiteY2" fmla="*/ 728264 h 728264"/>
            </a:gdLst>
            <a:ahLst/>
            <a:cxnLst>
              <a:cxn ang="0">
                <a:pos x="connsiteX0" y="connsiteY0"/>
              </a:cxn>
              <a:cxn ang="0">
                <a:pos x="connsiteX1" y="connsiteY1"/>
              </a:cxn>
              <a:cxn ang="0">
                <a:pos x="connsiteX2" y="connsiteY2"/>
              </a:cxn>
            </a:cxnLst>
            <a:rect l="l" t="t" r="r" b="b"/>
            <a:pathLst>
              <a:path w="2800324" h="728264">
                <a:moveTo>
                  <a:pt x="0" y="302962"/>
                </a:moveTo>
                <a:cubicBezTo>
                  <a:pt x="976423" y="123980"/>
                  <a:pt x="1952846" y="-55001"/>
                  <a:pt x="2413590" y="15883"/>
                </a:cubicBezTo>
                <a:cubicBezTo>
                  <a:pt x="2874334" y="86767"/>
                  <a:pt x="2819399" y="407515"/>
                  <a:pt x="2764465" y="728264"/>
                </a:cubicBezTo>
              </a:path>
            </a:pathLst>
          </a:custGeom>
          <a:noFill/>
          <a:ln w="25400" cap="flat" cmpd="sng" algn="ctr">
            <a:solidFill>
              <a:schemeClr val="accent4"/>
            </a:solidFill>
            <a:prstDash val="solid"/>
            <a:round/>
            <a:headEnd type="none" w="med" len="med"/>
            <a:tailEnd type="triangl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88C8AF2-A9E6-488A-B228-27E593E68B26}"/>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552376" y="1728872"/>
            <a:ext cx="1614416" cy="784594"/>
          </a:xfrm>
          <a:prstGeom prst="rect">
            <a:avLst/>
          </a:prstGeom>
        </p:spPr>
      </p:pic>
      <p:pic>
        <p:nvPicPr>
          <p:cNvPr id="6" name="Picture 5">
            <a:extLst>
              <a:ext uri="{FF2B5EF4-FFF2-40B4-BE49-F238E27FC236}">
                <a16:creationId xmlns:a16="http://schemas.microsoft.com/office/drawing/2014/main" id="{DB14B108-FDD1-46CC-AF71-551C5B83FBF9}"/>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6884633" y="1906257"/>
            <a:ext cx="1895464" cy="772513"/>
          </a:xfrm>
          <a:prstGeom prst="rect">
            <a:avLst/>
          </a:prstGeom>
        </p:spPr>
      </p:pic>
      <p:pic>
        <p:nvPicPr>
          <p:cNvPr id="13" name="Picture 12">
            <a:extLst>
              <a:ext uri="{FF2B5EF4-FFF2-40B4-BE49-F238E27FC236}">
                <a16:creationId xmlns:a16="http://schemas.microsoft.com/office/drawing/2014/main" id="{CF1C6C3F-91B5-494C-8F67-B58B5EB76952}"/>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154433" y="5798195"/>
            <a:ext cx="3361294" cy="769158"/>
          </a:xfrm>
          <a:prstGeom prst="rect">
            <a:avLst/>
          </a:prstGeom>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1281112" y="228600"/>
            <a:ext cx="6810376" cy="1143000"/>
          </a:xfrm>
        </p:spPr>
        <p:txBody>
          <a:bodyPr/>
          <a:lstStyle/>
          <a:p>
            <a:r>
              <a:rPr lang="en-US" sz="4000" dirty="0"/>
              <a:t>Minor Loss Coefficient for an Orifice in a pipe</a:t>
            </a: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557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28" y="2325688"/>
            <a:ext cx="9738991" cy="3865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2" name="Group 10"/>
          <p:cNvGrpSpPr>
            <a:grpSpLocks/>
          </p:cNvGrpSpPr>
          <p:nvPr/>
        </p:nvGrpSpPr>
        <p:grpSpPr bwMode="auto">
          <a:xfrm>
            <a:off x="1551782" y="4448150"/>
            <a:ext cx="4506913" cy="1047542"/>
            <a:chOff x="2864" y="-287"/>
            <a:chExt cx="2839" cy="1388"/>
          </a:xfrm>
        </p:grpSpPr>
        <p:sp>
          <p:nvSpPr>
            <p:cNvPr id="84"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85"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86" name="Freeform 13"/>
            <p:cNvSpPr>
              <a:spLocks/>
            </p:cNvSpPr>
            <p:nvPr/>
          </p:nvSpPr>
          <p:spPr bwMode="auto">
            <a:xfrm>
              <a:off x="2864" y="-287"/>
              <a:ext cx="2784" cy="615"/>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87" name="Freeform 14"/>
            <p:cNvSpPr>
              <a:spLocks/>
            </p:cNvSpPr>
            <p:nvPr/>
          </p:nvSpPr>
          <p:spPr bwMode="auto">
            <a:xfrm flipV="1">
              <a:off x="2864" y="520"/>
              <a:ext cx="2776" cy="581"/>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88" name="Group 15"/>
            <p:cNvGrpSpPr>
              <a:grpSpLocks/>
            </p:cNvGrpSpPr>
            <p:nvPr/>
          </p:nvGrpSpPr>
          <p:grpSpPr bwMode="auto">
            <a:xfrm>
              <a:off x="4256" y="511"/>
              <a:ext cx="1447" cy="590"/>
              <a:chOff x="2448" y="1482"/>
              <a:chExt cx="1447" cy="590"/>
            </a:xfrm>
          </p:grpSpPr>
          <p:sp>
            <p:nvSpPr>
              <p:cNvPr id="94" name="Freeform 16"/>
              <p:cNvSpPr>
                <a:spLocks/>
              </p:cNvSpPr>
              <p:nvPr/>
            </p:nvSpPr>
            <p:spPr bwMode="auto">
              <a:xfrm>
                <a:off x="2448" y="1482"/>
                <a:ext cx="1447" cy="59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5" name="Freeform 17"/>
              <p:cNvSpPr>
                <a:spLocks/>
              </p:cNvSpPr>
              <p:nvPr/>
            </p:nvSpPr>
            <p:spPr bwMode="auto">
              <a:xfrm>
                <a:off x="3162" y="1781"/>
                <a:ext cx="381" cy="247"/>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6" name="Freeform 18"/>
              <p:cNvSpPr>
                <a:spLocks/>
              </p:cNvSpPr>
              <p:nvPr/>
            </p:nvSpPr>
            <p:spPr bwMode="auto">
              <a:xfrm>
                <a:off x="2793" y="1683"/>
                <a:ext cx="303" cy="354"/>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7" name="Freeform 19"/>
              <p:cNvSpPr>
                <a:spLocks/>
              </p:cNvSpPr>
              <p:nvPr/>
            </p:nvSpPr>
            <p:spPr bwMode="auto">
              <a:xfrm>
                <a:off x="2472" y="1674"/>
                <a:ext cx="273" cy="366"/>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89" name="Group 20"/>
            <p:cNvGrpSpPr>
              <a:grpSpLocks/>
            </p:cNvGrpSpPr>
            <p:nvPr/>
          </p:nvGrpSpPr>
          <p:grpSpPr bwMode="auto">
            <a:xfrm flipV="1">
              <a:off x="4256" y="-287"/>
              <a:ext cx="1447" cy="621"/>
              <a:chOff x="2448" y="1482"/>
              <a:chExt cx="1447" cy="621"/>
            </a:xfrm>
          </p:grpSpPr>
          <p:sp>
            <p:nvSpPr>
              <p:cNvPr id="90" name="Freeform 21"/>
              <p:cNvSpPr>
                <a:spLocks/>
              </p:cNvSpPr>
              <p:nvPr/>
            </p:nvSpPr>
            <p:spPr bwMode="auto">
              <a:xfrm>
                <a:off x="2448" y="1482"/>
                <a:ext cx="1447" cy="621"/>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1" name="Freeform 22"/>
              <p:cNvSpPr>
                <a:spLocks/>
              </p:cNvSpPr>
              <p:nvPr/>
            </p:nvSpPr>
            <p:spPr bwMode="auto">
              <a:xfrm>
                <a:off x="3162" y="1793"/>
                <a:ext cx="381" cy="249"/>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2" name="Freeform 23"/>
              <p:cNvSpPr>
                <a:spLocks/>
              </p:cNvSpPr>
              <p:nvPr/>
            </p:nvSpPr>
            <p:spPr bwMode="auto">
              <a:xfrm>
                <a:off x="2793" y="1699"/>
                <a:ext cx="244" cy="351"/>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3" name="Freeform 24"/>
              <p:cNvSpPr>
                <a:spLocks/>
              </p:cNvSpPr>
              <p:nvPr/>
            </p:nvSpPr>
            <p:spPr bwMode="auto">
              <a:xfrm>
                <a:off x="2472" y="1690"/>
                <a:ext cx="273" cy="36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2" name="TextBox 1"/>
          <p:cNvSpPr txBox="1"/>
          <p:nvPr/>
        </p:nvSpPr>
        <p:spPr>
          <a:xfrm>
            <a:off x="496308" y="1605290"/>
            <a:ext cx="6617517" cy="523220"/>
          </a:xfrm>
          <a:prstGeom prst="rect">
            <a:avLst/>
          </a:prstGeom>
          <a:noFill/>
        </p:spPr>
        <p:txBody>
          <a:bodyPr wrap="none" rtlCol="0">
            <a:spAutoFit/>
          </a:bodyPr>
          <a:lstStyle/>
          <a:p>
            <a:r>
              <a:rPr lang="en-US" dirty="0"/>
              <a:t>The expansion starts from the vena </a:t>
            </a:r>
            <a:r>
              <a:rPr lang="en-US" dirty="0" err="1"/>
              <a:t>contracta</a:t>
            </a:r>
            <a:endParaRPr lang="en-US" dirty="0"/>
          </a:p>
        </p:txBody>
      </p:sp>
    </p:spTree>
    <p:extLst>
      <p:ext uri="{BB962C8B-B14F-4D97-AF65-F5344CB8AC3E}">
        <p14:creationId xmlns:p14="http://schemas.microsoft.com/office/powerpoint/2010/main" val="314510205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226" y="228600"/>
            <a:ext cx="8630174" cy="1143000"/>
          </a:xfrm>
        </p:spPr>
        <p:txBody>
          <a:bodyPr/>
          <a:lstStyle/>
          <a:p>
            <a:r>
              <a:rPr lang="en-US" dirty="0"/>
              <a:t>Equation for the diameter of an orifice in a pipe given a head loss</a:t>
            </a:r>
          </a:p>
        </p:txBody>
      </p:sp>
      <p:pic>
        <p:nvPicPr>
          <p:cNvPr id="3" name="Picture 9"/>
          <p:cNvPicPr>
            <a:picLocks noChangeAspect="1" noChangeArrowheads="1"/>
          </p:cNvPicPr>
          <p:nvPr/>
        </p:nvPicPr>
        <p:blipFill>
          <a:blip r:embed="rId6" cstate="print"/>
          <a:srcRect t="50042"/>
          <a:stretch>
            <a:fillRect/>
          </a:stretch>
        </p:blipFill>
        <p:spPr bwMode="auto">
          <a:xfrm>
            <a:off x="5350933" y="5366224"/>
            <a:ext cx="3793067" cy="1491776"/>
          </a:xfrm>
          <a:prstGeom prst="rect">
            <a:avLst/>
          </a:prstGeom>
          <a:noFill/>
          <a:ln w="9525">
            <a:noFill/>
            <a:miter lim="800000"/>
            <a:headEnd/>
            <a:tailEnd/>
          </a:ln>
          <a:effectLst/>
        </p:spPr>
      </p:pic>
      <p:sp>
        <p:nvSpPr>
          <p:cNvPr id="4" name="TextBox 3"/>
          <p:cNvSpPr txBox="1"/>
          <p:nvPr/>
        </p:nvSpPr>
        <p:spPr>
          <a:xfrm>
            <a:off x="6570922" y="3732028"/>
            <a:ext cx="2434856" cy="1384995"/>
          </a:xfrm>
          <a:prstGeom prst="rect">
            <a:avLst/>
          </a:prstGeom>
          <a:noFill/>
        </p:spPr>
        <p:txBody>
          <a:bodyPr wrap="square" rtlCol="0">
            <a:spAutoFit/>
          </a:bodyPr>
          <a:lstStyle/>
          <a:p>
            <a:r>
              <a:rPr lang="en-US" dirty="0"/>
              <a:t>Minor losses dominate, thus h</a:t>
            </a:r>
            <a:r>
              <a:rPr lang="en-US" baseline="-25000" dirty="0"/>
              <a:t>e</a:t>
            </a:r>
            <a:r>
              <a:rPr lang="en-US" dirty="0"/>
              <a:t> = </a:t>
            </a:r>
            <a:r>
              <a:rPr lang="en-US" dirty="0" err="1"/>
              <a:t>h</a:t>
            </a:r>
            <a:r>
              <a:rPr lang="en-US" baseline="-25000" dirty="0" err="1"/>
              <a:t>L</a:t>
            </a:r>
            <a:endParaRPr lang="en-US" baseline="-25000" dirty="0"/>
          </a:p>
        </p:txBody>
      </p:sp>
      <p:grpSp>
        <p:nvGrpSpPr>
          <p:cNvPr id="14" name="Group 13"/>
          <p:cNvGrpSpPr/>
          <p:nvPr/>
        </p:nvGrpSpPr>
        <p:grpSpPr>
          <a:xfrm>
            <a:off x="1797027" y="1712332"/>
            <a:ext cx="3563252" cy="2157926"/>
            <a:chOff x="1797027" y="1712332"/>
            <a:chExt cx="3563252" cy="2157926"/>
          </a:xfrm>
        </p:grpSpPr>
        <p:cxnSp>
          <p:nvCxnSpPr>
            <p:cNvPr id="11" name="Straight Arrow Connector 10"/>
            <p:cNvCxnSpPr>
              <a:cxnSpLocks/>
              <a:stCxn id="9" idx="6"/>
              <a:endCxn id="17" idx="1"/>
            </p:cNvCxnSpPr>
            <p:nvPr/>
          </p:nvCxnSpPr>
          <p:spPr bwMode="auto">
            <a:xfrm>
              <a:off x="2427890" y="2182662"/>
              <a:ext cx="1607164" cy="725048"/>
            </a:xfrm>
            <a:prstGeom prst="straightConnector1">
              <a:avLst/>
            </a:prstGeom>
            <a:solidFill>
              <a:schemeClr val="accent1"/>
            </a:solidFill>
            <a:ln w="12700" cap="flat" cmpd="sng" algn="ctr">
              <a:solidFill>
                <a:schemeClr val="accent4"/>
              </a:solidFill>
              <a:prstDash val="solid"/>
              <a:round/>
              <a:headEnd type="none" w="lg" len="med"/>
              <a:tailEnd type="arrow"/>
            </a:ln>
            <a:effectLst/>
          </p:spPr>
        </p:cxnSp>
        <p:sp>
          <p:nvSpPr>
            <p:cNvPr id="9" name="Oval 8"/>
            <p:cNvSpPr/>
            <p:nvPr/>
          </p:nvSpPr>
          <p:spPr bwMode="auto">
            <a:xfrm>
              <a:off x="1797027" y="1712332"/>
              <a:ext cx="630863" cy="94065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7" name="Oval 16"/>
            <p:cNvSpPr/>
            <p:nvPr/>
          </p:nvSpPr>
          <p:spPr bwMode="auto">
            <a:xfrm>
              <a:off x="3807681" y="2742563"/>
              <a:ext cx="1552598" cy="1127695"/>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pic>
        <p:nvPicPr>
          <p:cNvPr id="13" name="Picture 5"/>
          <p:cNvPicPr>
            <a:picLocks noChangeAspect="1" noChangeArrowheads="1"/>
          </p:cNvPicPr>
          <p:nvPr/>
        </p:nvPicPr>
        <p:blipFill rotWithShape="1">
          <a:blip r:embed="rId7" cstate="print"/>
          <a:srcRect l="48345" t="70824" r="37814" b="4502"/>
          <a:stretch/>
        </p:blipFill>
        <p:spPr bwMode="auto">
          <a:xfrm>
            <a:off x="7862780" y="1500950"/>
            <a:ext cx="1004774" cy="2388161"/>
          </a:xfrm>
          <a:prstGeom prst="rect">
            <a:avLst/>
          </a:prstGeom>
          <a:noFill/>
          <a:ln w="9525">
            <a:noFill/>
            <a:miter lim="800000"/>
            <a:headEnd/>
            <a:tailEnd/>
          </a:ln>
        </p:spPr>
      </p:pic>
      <p:sp>
        <p:nvSpPr>
          <p:cNvPr id="15" name="Oval 1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5" name="TextBox 4"/>
          <p:cNvSpPr txBox="1"/>
          <p:nvPr/>
        </p:nvSpPr>
        <p:spPr>
          <a:xfrm>
            <a:off x="191162" y="5635058"/>
            <a:ext cx="5532284" cy="954107"/>
          </a:xfrm>
          <a:prstGeom prst="rect">
            <a:avLst/>
          </a:prstGeom>
          <a:noFill/>
        </p:spPr>
        <p:txBody>
          <a:bodyPr wrap="none" rtlCol="0">
            <a:spAutoFit/>
          </a:bodyPr>
          <a:lstStyle/>
          <a:p>
            <a:r>
              <a:rPr lang="en-US" dirty="0"/>
              <a:t>Where do changes in pressure occur?</a:t>
            </a:r>
          </a:p>
          <a:p>
            <a:r>
              <a:rPr lang="en-US" dirty="0"/>
              <a:t>Where does head loss occur?</a:t>
            </a:r>
          </a:p>
        </p:txBody>
      </p:sp>
      <p:pic>
        <p:nvPicPr>
          <p:cNvPr id="16" name="Picture 15">
            <a:extLst>
              <a:ext uri="{FF2B5EF4-FFF2-40B4-BE49-F238E27FC236}">
                <a16:creationId xmlns:a16="http://schemas.microsoft.com/office/drawing/2014/main" id="{2023751F-F4C7-4A75-8D68-AB216BCC943A}"/>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10591" y="1810920"/>
            <a:ext cx="1614416" cy="784594"/>
          </a:xfrm>
          <a:prstGeom prst="rect">
            <a:avLst/>
          </a:prstGeom>
        </p:spPr>
      </p:pic>
      <p:pic>
        <p:nvPicPr>
          <p:cNvPr id="18" name="Picture 17">
            <a:extLst>
              <a:ext uri="{FF2B5EF4-FFF2-40B4-BE49-F238E27FC236}">
                <a16:creationId xmlns:a16="http://schemas.microsoft.com/office/drawing/2014/main" id="{DF69FB1B-F7BE-442D-B16D-94A23758014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183748" y="1826356"/>
            <a:ext cx="3361294" cy="769158"/>
          </a:xfrm>
          <a:prstGeom prst="rect">
            <a:avLst/>
          </a:prstGeom>
        </p:spPr>
      </p:pic>
      <p:pic>
        <p:nvPicPr>
          <p:cNvPr id="8" name="Picture 7">
            <a:extLst>
              <a:ext uri="{FF2B5EF4-FFF2-40B4-BE49-F238E27FC236}">
                <a16:creationId xmlns:a16="http://schemas.microsoft.com/office/drawing/2014/main" id="{40115D60-DD89-45C6-BF46-5B0260A2BE2D}"/>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9697" y="2766931"/>
            <a:ext cx="4644093" cy="937935"/>
          </a:xfrm>
          <a:prstGeom prst="rect">
            <a:avLst/>
          </a:prstGeom>
        </p:spPr>
      </p:pic>
      <p:pic>
        <p:nvPicPr>
          <p:cNvPr id="20" name="Picture 19">
            <a:extLst>
              <a:ext uri="{FF2B5EF4-FFF2-40B4-BE49-F238E27FC236}">
                <a16:creationId xmlns:a16="http://schemas.microsoft.com/office/drawing/2014/main" id="{66B9E21F-394F-4E4E-B2A2-A1A319277D94}"/>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59697" y="3990845"/>
            <a:ext cx="4930632" cy="1282649"/>
          </a:xfrm>
          <a:prstGeom prst="rect">
            <a:avLst/>
          </a:prstGeom>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457199" y="1600200"/>
            <a:ext cx="4046561" cy="4525963"/>
          </a:xfrm>
        </p:spPr>
        <p:txBody>
          <a:bodyPr/>
          <a:lstStyle/>
          <a:p>
            <a:r>
              <a:rPr lang="en-US" dirty="0"/>
              <a:t>Fluids Review</a:t>
            </a:r>
          </a:p>
          <a:p>
            <a:r>
              <a:rPr lang="en-US" dirty="0"/>
              <a:t>Applications of flow control</a:t>
            </a:r>
          </a:p>
          <a:p>
            <a:r>
              <a:rPr lang="en-US" dirty="0"/>
              <a:t>If you had electricity</a:t>
            </a:r>
          </a:p>
          <a:p>
            <a:r>
              <a:rPr lang="en-US" dirty="0"/>
              <a:t>Constant head devices</a:t>
            </a:r>
          </a:p>
          <a:p>
            <a:pPr lvl="1"/>
            <a:r>
              <a:rPr lang="en-US" dirty="0"/>
              <a:t>Overflow tanks</a:t>
            </a:r>
          </a:p>
          <a:p>
            <a:pPr lvl="1"/>
            <a:r>
              <a:rPr lang="en-US" dirty="0"/>
              <a:t>Marriot bottle</a:t>
            </a:r>
          </a:p>
          <a:p>
            <a:pPr lvl="1"/>
            <a:r>
              <a:rPr lang="en-US" dirty="0"/>
              <a:t>Float valve</a:t>
            </a:r>
          </a:p>
          <a:p>
            <a:pPr lvl="1"/>
            <a:r>
              <a:rPr lang="en-US" dirty="0"/>
              <a:t>Floating bowl</a:t>
            </a:r>
          </a:p>
          <a:p>
            <a:r>
              <a:rPr lang="en-US" dirty="0" err="1"/>
              <a:t>Hypochlorinators</a:t>
            </a:r>
            <a:br>
              <a:rPr lang="en-US" dirty="0"/>
            </a:br>
            <a:r>
              <a:rPr lang="en-US" dirty="0"/>
              <a:t>in Honduras</a:t>
            </a:r>
          </a:p>
        </p:txBody>
      </p:sp>
      <p:sp>
        <p:nvSpPr>
          <p:cNvPr id="89" name="Content Placeholder 88"/>
          <p:cNvSpPr>
            <a:spLocks noGrp="1"/>
          </p:cNvSpPr>
          <p:nvPr>
            <p:ph sz="half" idx="2"/>
          </p:nvPr>
        </p:nvSpPr>
        <p:spPr/>
        <p:txBody>
          <a:bodyPr/>
          <a:lstStyle/>
          <a:p>
            <a:r>
              <a:rPr lang="en-US" dirty="0"/>
              <a:t>AguaClara Flow Controller</a:t>
            </a:r>
          </a:p>
          <a:p>
            <a:r>
              <a:rPr lang="en-US" dirty="0"/>
              <a:t>Linear Flow Orifice Meter</a:t>
            </a:r>
          </a:p>
          <a:p>
            <a:r>
              <a:rPr lang="en-US" dirty="0"/>
              <a:t>AguaClara Linear</a:t>
            </a:r>
            <a:br>
              <a:rPr lang="en-US" dirty="0"/>
            </a:br>
            <a:r>
              <a:rPr lang="en-US" dirty="0"/>
              <a:t>Dose Controller</a:t>
            </a:r>
          </a:p>
          <a:p>
            <a:r>
              <a:rPr lang="en-US" dirty="0"/>
              <a:t>Extra</a:t>
            </a:r>
          </a:p>
          <a:p>
            <a:pPr lvl="1"/>
            <a:r>
              <a:rPr lang="en-US" dirty="0"/>
              <a:t>Orifices and surface tension</a:t>
            </a:r>
          </a:p>
          <a:p>
            <a:pPr lvl="1"/>
            <a:r>
              <a:rPr lang="en-US" dirty="0"/>
              <a:t>Viscosity</a:t>
            </a:r>
          </a:p>
          <a:p>
            <a:endParaRPr lang="en-US" dirty="0"/>
          </a:p>
          <a:p>
            <a:endParaRPr lang="en-US" dirty="0"/>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457199" y="1600200"/>
            <a:ext cx="4046561" cy="4525963"/>
          </a:xfrm>
        </p:spPr>
        <p:txBody>
          <a:bodyPr/>
          <a:lstStyle/>
          <a:p>
            <a:r>
              <a:rPr lang="en-US" dirty="0">
                <a:solidFill>
                  <a:schemeClr val="bg2">
                    <a:lumMod val="60000"/>
                    <a:lumOff val="40000"/>
                  </a:schemeClr>
                </a:solidFill>
              </a:rPr>
              <a:t>Fluids Review</a:t>
            </a:r>
          </a:p>
          <a:p>
            <a:r>
              <a:rPr lang="en-US" dirty="0"/>
              <a:t>Applications of flow control</a:t>
            </a:r>
          </a:p>
          <a:p>
            <a:r>
              <a:rPr lang="en-US" dirty="0">
                <a:solidFill>
                  <a:schemeClr val="bg2">
                    <a:lumMod val="60000"/>
                    <a:lumOff val="40000"/>
                  </a:schemeClr>
                </a:solidFill>
              </a:rPr>
              <a:t>If you had electricity</a:t>
            </a:r>
          </a:p>
          <a:p>
            <a:r>
              <a:rPr lang="en-US" dirty="0">
                <a:solidFill>
                  <a:schemeClr val="bg2">
                    <a:lumMod val="60000"/>
                    <a:lumOff val="40000"/>
                  </a:schemeClr>
                </a:solidFill>
              </a:rPr>
              <a:t>Constant head devices</a:t>
            </a:r>
          </a:p>
          <a:p>
            <a:pPr lvl="1"/>
            <a:r>
              <a:rPr lang="en-US" dirty="0">
                <a:solidFill>
                  <a:schemeClr val="bg2">
                    <a:lumMod val="60000"/>
                    <a:lumOff val="40000"/>
                  </a:schemeClr>
                </a:solidFill>
              </a:rPr>
              <a:t>Overflow tanks</a:t>
            </a:r>
          </a:p>
          <a:p>
            <a:pPr lvl="1"/>
            <a:r>
              <a:rPr lang="en-US" dirty="0">
                <a:solidFill>
                  <a:schemeClr val="bg2">
                    <a:lumMod val="60000"/>
                    <a:lumOff val="40000"/>
                  </a:schemeClr>
                </a:solidFill>
              </a:rPr>
              <a:t>Marriot bottle</a:t>
            </a:r>
          </a:p>
          <a:p>
            <a:pPr lvl="1"/>
            <a:r>
              <a:rPr lang="en-US" dirty="0">
                <a:solidFill>
                  <a:schemeClr val="bg2">
                    <a:lumMod val="60000"/>
                    <a:lumOff val="40000"/>
                  </a:schemeClr>
                </a:solidFill>
              </a:rPr>
              <a:t>Float valve</a:t>
            </a:r>
          </a:p>
          <a:p>
            <a:pPr lvl="1"/>
            <a:r>
              <a:rPr lang="en-US" dirty="0">
                <a:solidFill>
                  <a:schemeClr val="bg2">
                    <a:lumMod val="60000"/>
                    <a:lumOff val="40000"/>
                  </a:schemeClr>
                </a:solidFill>
              </a:rPr>
              <a:t>Floating bowl</a:t>
            </a:r>
          </a:p>
          <a:p>
            <a:r>
              <a:rPr lang="en-US" dirty="0" err="1">
                <a:solidFill>
                  <a:schemeClr val="bg2">
                    <a:lumMod val="60000"/>
                    <a:lumOff val="40000"/>
                  </a:schemeClr>
                </a:solidFill>
              </a:rPr>
              <a:t>Hypochlorinators</a:t>
            </a:r>
            <a:br>
              <a:rPr lang="en-US" dirty="0">
                <a:solidFill>
                  <a:schemeClr val="bg2">
                    <a:lumMod val="60000"/>
                    <a:lumOff val="40000"/>
                  </a:schemeClr>
                </a:solidFill>
              </a:rPr>
            </a:br>
            <a:r>
              <a:rPr lang="en-US" dirty="0">
                <a:solidFill>
                  <a:schemeClr val="bg2">
                    <a:lumMod val="60000"/>
                    <a:lumOff val="40000"/>
                  </a:schemeClr>
                </a:solidFill>
              </a:rPr>
              <a:t>in Honduras</a:t>
            </a:r>
          </a:p>
        </p:txBody>
      </p:sp>
      <p:sp>
        <p:nvSpPr>
          <p:cNvPr id="89" name="Content Placeholder 88"/>
          <p:cNvSpPr>
            <a:spLocks noGrp="1"/>
          </p:cNvSpPr>
          <p:nvPr>
            <p:ph sz="half" idx="2"/>
          </p:nvPr>
        </p:nvSpPr>
        <p:spPr/>
        <p:txBody>
          <a:bodyPr/>
          <a:lstStyle/>
          <a:p>
            <a:r>
              <a:rPr lang="en-US" dirty="0">
                <a:solidFill>
                  <a:schemeClr val="bg2">
                    <a:lumMod val="60000"/>
                    <a:lumOff val="40000"/>
                  </a:schemeClr>
                </a:solidFill>
              </a:rPr>
              <a:t>AguaClara Flow Controller</a:t>
            </a:r>
          </a:p>
          <a:p>
            <a:r>
              <a:rPr lang="en-US" dirty="0">
                <a:solidFill>
                  <a:schemeClr val="bg2">
                    <a:lumMod val="60000"/>
                    <a:lumOff val="40000"/>
                  </a:schemeClr>
                </a:solidFill>
              </a:rPr>
              <a:t>Linear Flow Orifice Meter</a:t>
            </a:r>
          </a:p>
          <a:p>
            <a:r>
              <a:rPr lang="en-US" dirty="0">
                <a:solidFill>
                  <a:schemeClr val="bg2">
                    <a:lumMod val="60000"/>
                    <a:lumOff val="40000"/>
                  </a:schemeClr>
                </a:solidFill>
              </a:rPr>
              <a:t>AguaClara Linear</a:t>
            </a:r>
            <a:br>
              <a:rPr lang="en-US" dirty="0">
                <a:solidFill>
                  <a:schemeClr val="bg2">
                    <a:lumMod val="60000"/>
                    <a:lumOff val="40000"/>
                  </a:schemeClr>
                </a:solidFill>
              </a:rPr>
            </a:br>
            <a:r>
              <a:rPr lang="en-US" dirty="0">
                <a:solidFill>
                  <a:schemeClr val="bg2">
                    <a:lumMod val="60000"/>
                    <a:lumOff val="40000"/>
                  </a:schemeClr>
                </a:solidFill>
              </a:rPr>
              <a:t>Dose Controller</a:t>
            </a:r>
          </a:p>
          <a:p>
            <a:r>
              <a:rPr lang="en-US" dirty="0">
                <a:solidFill>
                  <a:schemeClr val="bg2">
                    <a:lumMod val="60000"/>
                    <a:lumOff val="40000"/>
                  </a:schemeClr>
                </a:solidFill>
              </a:rPr>
              <a:t>Extra</a:t>
            </a:r>
          </a:p>
          <a:p>
            <a:pPr lvl="1"/>
            <a:r>
              <a:rPr lang="en-US" dirty="0">
                <a:solidFill>
                  <a:schemeClr val="bg2">
                    <a:lumMod val="60000"/>
                    <a:lumOff val="40000"/>
                  </a:schemeClr>
                </a:solidFill>
              </a:rPr>
              <a:t>Orifices and surface tension</a:t>
            </a:r>
          </a:p>
          <a:p>
            <a:pPr lvl="1"/>
            <a:r>
              <a:rPr lang="en-US" dirty="0">
                <a:solidFill>
                  <a:schemeClr val="bg2">
                    <a:lumMod val="60000"/>
                    <a:lumOff val="40000"/>
                  </a:schemeClr>
                </a:solidFill>
              </a:rPr>
              <a:t>Viscosity</a:t>
            </a:r>
          </a:p>
          <a:p>
            <a:endParaRPr lang="en-US" dirty="0"/>
          </a:p>
          <a:p>
            <a:endParaRPr lang="en-US" dirty="0"/>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325460079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Applications of Constant Flow</a:t>
            </a:r>
          </a:p>
        </p:txBody>
      </p:sp>
      <p:sp>
        <p:nvSpPr>
          <p:cNvPr id="40963" name="Rectangle 3"/>
          <p:cNvSpPr>
            <a:spLocks noGrp="1" noChangeArrowheads="1"/>
          </p:cNvSpPr>
          <p:nvPr>
            <p:ph idx="1"/>
          </p:nvPr>
        </p:nvSpPr>
        <p:spPr/>
        <p:txBody>
          <a:bodyPr/>
          <a:lstStyle/>
          <a:p>
            <a:r>
              <a:rPr lang="en-US" sz="2800" dirty="0"/>
              <a:t>POU treatment devices (Point of Use)</a:t>
            </a:r>
          </a:p>
          <a:p>
            <a:pPr lvl="1"/>
            <a:r>
              <a:rPr lang="en-US" sz="2400" dirty="0"/>
              <a:t>clay pot filters</a:t>
            </a:r>
          </a:p>
          <a:p>
            <a:pPr lvl="1"/>
            <a:r>
              <a:rPr lang="en-US" sz="2400" dirty="0"/>
              <a:t>SSF (slow sand filters)</a:t>
            </a:r>
          </a:p>
          <a:p>
            <a:pPr lvl="1"/>
            <a:r>
              <a:rPr lang="en-US" sz="2400" dirty="0"/>
              <a:t>Arsenic and fluoride removal devices</a:t>
            </a:r>
          </a:p>
          <a:p>
            <a:r>
              <a:rPr lang="en-US" sz="2800" dirty="0"/>
              <a:t>Reagent addition for community treatment processes</a:t>
            </a:r>
          </a:p>
          <a:p>
            <a:pPr lvl="1"/>
            <a:r>
              <a:rPr lang="en-US" sz="2400" dirty="0"/>
              <a:t>Alum or Poly Aluminum Chloride (</a:t>
            </a:r>
            <a:r>
              <a:rPr lang="en-US" sz="2400" dirty="0" err="1"/>
              <a:t>PACl</a:t>
            </a:r>
            <a:r>
              <a:rPr lang="en-US" sz="2400" dirty="0"/>
              <a:t>) ____________</a:t>
            </a:r>
          </a:p>
          <a:p>
            <a:pPr lvl="1"/>
            <a:r>
              <a:rPr lang="en-US" sz="2400" dirty="0"/>
              <a:t>Calcium or sodium hypochlorite for ____________</a:t>
            </a:r>
          </a:p>
          <a:p>
            <a:pPr lvl="1"/>
            <a:r>
              <a:rPr lang="en-US" sz="2400" dirty="0"/>
              <a:t>Sodium carbonate for _____________</a:t>
            </a:r>
          </a:p>
          <a:p>
            <a:r>
              <a:rPr lang="en-US" sz="2800" dirty="0"/>
              <a:t>A flow control device that maintains a constant dose as the main flow varies</a:t>
            </a:r>
          </a:p>
        </p:txBody>
      </p:sp>
      <p:sp>
        <p:nvSpPr>
          <p:cNvPr id="40965" name="Rectangle 5"/>
          <p:cNvSpPr>
            <a:spLocks noChangeArrowheads="1"/>
          </p:cNvSpPr>
          <p:nvPr/>
        </p:nvSpPr>
        <p:spPr bwMode="auto">
          <a:xfrm>
            <a:off x="6395796" y="4332692"/>
            <a:ext cx="183991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coagulation</a:t>
            </a:r>
          </a:p>
        </p:txBody>
      </p:sp>
      <p:sp>
        <p:nvSpPr>
          <p:cNvPr id="40966" name="Rectangle 6"/>
          <p:cNvSpPr>
            <a:spLocks noChangeArrowheads="1"/>
          </p:cNvSpPr>
          <p:nvPr/>
        </p:nvSpPr>
        <p:spPr bwMode="auto">
          <a:xfrm>
            <a:off x="5936506" y="4768779"/>
            <a:ext cx="18605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disinfection</a:t>
            </a:r>
          </a:p>
        </p:txBody>
      </p:sp>
      <p:sp>
        <p:nvSpPr>
          <p:cNvPr id="40967" name="Rectangle 7"/>
          <p:cNvSpPr>
            <a:spLocks noChangeArrowheads="1"/>
          </p:cNvSpPr>
          <p:nvPr/>
        </p:nvSpPr>
        <p:spPr bwMode="auto">
          <a:xfrm>
            <a:off x="4235915" y="5184007"/>
            <a:ext cx="171450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pH control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96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P spid="40965" grpId="0"/>
      <p:bldP spid="40966" grpId="0"/>
      <p:bldP spid="4096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457199" y="1600200"/>
            <a:ext cx="4046561" cy="4525963"/>
          </a:xfrm>
        </p:spPr>
        <p:txBody>
          <a:bodyPr/>
          <a:lstStyle/>
          <a:p>
            <a:r>
              <a:rPr lang="en-US" dirty="0">
                <a:solidFill>
                  <a:schemeClr val="bg2">
                    <a:lumMod val="60000"/>
                    <a:lumOff val="40000"/>
                  </a:schemeClr>
                </a:solidFill>
              </a:rPr>
              <a:t>Fluids Review</a:t>
            </a:r>
          </a:p>
          <a:p>
            <a:r>
              <a:rPr lang="en-US" dirty="0">
                <a:solidFill>
                  <a:schemeClr val="bg2">
                    <a:lumMod val="60000"/>
                    <a:lumOff val="40000"/>
                  </a:schemeClr>
                </a:solidFill>
              </a:rPr>
              <a:t>Applications of flow control</a:t>
            </a:r>
          </a:p>
          <a:p>
            <a:r>
              <a:rPr lang="en-US" dirty="0"/>
              <a:t>If you had electricity</a:t>
            </a:r>
          </a:p>
          <a:p>
            <a:r>
              <a:rPr lang="en-US" dirty="0">
                <a:solidFill>
                  <a:schemeClr val="bg2">
                    <a:lumMod val="60000"/>
                    <a:lumOff val="40000"/>
                  </a:schemeClr>
                </a:solidFill>
              </a:rPr>
              <a:t>Constant head devices</a:t>
            </a:r>
          </a:p>
          <a:p>
            <a:pPr lvl="1"/>
            <a:r>
              <a:rPr lang="en-US" dirty="0">
                <a:solidFill>
                  <a:schemeClr val="bg2">
                    <a:lumMod val="60000"/>
                    <a:lumOff val="40000"/>
                  </a:schemeClr>
                </a:solidFill>
              </a:rPr>
              <a:t>Overflow tanks</a:t>
            </a:r>
          </a:p>
          <a:p>
            <a:pPr lvl="1"/>
            <a:r>
              <a:rPr lang="en-US" dirty="0">
                <a:solidFill>
                  <a:schemeClr val="bg2">
                    <a:lumMod val="60000"/>
                    <a:lumOff val="40000"/>
                  </a:schemeClr>
                </a:solidFill>
              </a:rPr>
              <a:t>Marriot bottle</a:t>
            </a:r>
          </a:p>
          <a:p>
            <a:pPr lvl="1"/>
            <a:r>
              <a:rPr lang="en-US" dirty="0">
                <a:solidFill>
                  <a:schemeClr val="bg2">
                    <a:lumMod val="60000"/>
                    <a:lumOff val="40000"/>
                  </a:schemeClr>
                </a:solidFill>
              </a:rPr>
              <a:t>Float valve</a:t>
            </a:r>
          </a:p>
          <a:p>
            <a:pPr lvl="1"/>
            <a:r>
              <a:rPr lang="en-US" dirty="0">
                <a:solidFill>
                  <a:schemeClr val="bg2">
                    <a:lumMod val="60000"/>
                    <a:lumOff val="40000"/>
                  </a:schemeClr>
                </a:solidFill>
              </a:rPr>
              <a:t>Floating bowl</a:t>
            </a:r>
          </a:p>
          <a:p>
            <a:r>
              <a:rPr lang="en-US" dirty="0" err="1">
                <a:solidFill>
                  <a:schemeClr val="bg2">
                    <a:lumMod val="60000"/>
                    <a:lumOff val="40000"/>
                  </a:schemeClr>
                </a:solidFill>
              </a:rPr>
              <a:t>Hypochlorinators</a:t>
            </a:r>
            <a:br>
              <a:rPr lang="en-US" dirty="0">
                <a:solidFill>
                  <a:schemeClr val="bg2">
                    <a:lumMod val="60000"/>
                    <a:lumOff val="40000"/>
                  </a:schemeClr>
                </a:solidFill>
              </a:rPr>
            </a:br>
            <a:r>
              <a:rPr lang="en-US" dirty="0">
                <a:solidFill>
                  <a:schemeClr val="bg2">
                    <a:lumMod val="60000"/>
                    <a:lumOff val="40000"/>
                  </a:schemeClr>
                </a:solidFill>
              </a:rPr>
              <a:t>in Honduras</a:t>
            </a:r>
          </a:p>
        </p:txBody>
      </p:sp>
      <p:sp>
        <p:nvSpPr>
          <p:cNvPr id="89" name="Content Placeholder 88"/>
          <p:cNvSpPr>
            <a:spLocks noGrp="1"/>
          </p:cNvSpPr>
          <p:nvPr>
            <p:ph sz="half" idx="2"/>
          </p:nvPr>
        </p:nvSpPr>
        <p:spPr/>
        <p:txBody>
          <a:bodyPr/>
          <a:lstStyle/>
          <a:p>
            <a:r>
              <a:rPr lang="en-US" dirty="0">
                <a:solidFill>
                  <a:schemeClr val="bg2">
                    <a:lumMod val="60000"/>
                    <a:lumOff val="40000"/>
                  </a:schemeClr>
                </a:solidFill>
              </a:rPr>
              <a:t>AguaClara Flow Controller</a:t>
            </a:r>
          </a:p>
          <a:p>
            <a:r>
              <a:rPr lang="en-US" dirty="0">
                <a:solidFill>
                  <a:schemeClr val="bg2">
                    <a:lumMod val="60000"/>
                    <a:lumOff val="40000"/>
                  </a:schemeClr>
                </a:solidFill>
              </a:rPr>
              <a:t>Linear Flow Orifice Meter</a:t>
            </a:r>
          </a:p>
          <a:p>
            <a:r>
              <a:rPr lang="en-US" dirty="0">
                <a:solidFill>
                  <a:schemeClr val="bg2">
                    <a:lumMod val="60000"/>
                    <a:lumOff val="40000"/>
                  </a:schemeClr>
                </a:solidFill>
              </a:rPr>
              <a:t>AguaClara Linear</a:t>
            </a:r>
            <a:br>
              <a:rPr lang="en-US" dirty="0">
                <a:solidFill>
                  <a:schemeClr val="bg2">
                    <a:lumMod val="60000"/>
                    <a:lumOff val="40000"/>
                  </a:schemeClr>
                </a:solidFill>
              </a:rPr>
            </a:br>
            <a:r>
              <a:rPr lang="en-US" dirty="0">
                <a:solidFill>
                  <a:schemeClr val="bg2">
                    <a:lumMod val="60000"/>
                    <a:lumOff val="40000"/>
                  </a:schemeClr>
                </a:solidFill>
              </a:rPr>
              <a:t>Dose Controller</a:t>
            </a:r>
          </a:p>
          <a:p>
            <a:r>
              <a:rPr lang="en-US" dirty="0">
                <a:solidFill>
                  <a:schemeClr val="bg2">
                    <a:lumMod val="60000"/>
                    <a:lumOff val="40000"/>
                  </a:schemeClr>
                </a:solidFill>
              </a:rPr>
              <a:t>Extra</a:t>
            </a:r>
          </a:p>
          <a:p>
            <a:pPr lvl="1"/>
            <a:r>
              <a:rPr lang="en-US" dirty="0">
                <a:solidFill>
                  <a:schemeClr val="bg2">
                    <a:lumMod val="60000"/>
                    <a:lumOff val="40000"/>
                  </a:schemeClr>
                </a:solidFill>
              </a:rPr>
              <a:t>Orifices and surface tension</a:t>
            </a:r>
          </a:p>
          <a:p>
            <a:pPr lvl="1"/>
            <a:r>
              <a:rPr lang="en-US" dirty="0">
                <a:solidFill>
                  <a:schemeClr val="bg2">
                    <a:lumMod val="60000"/>
                    <a:lumOff val="40000"/>
                  </a:schemeClr>
                </a:solidFill>
              </a:rPr>
              <a:t>Viscosity</a:t>
            </a:r>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161575962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lstStyle/>
          <a:p>
            <a:r>
              <a:rPr lang="en-US" dirty="0"/>
              <a:t>If you had electricity…</a:t>
            </a:r>
          </a:p>
        </p:txBody>
      </p:sp>
      <p:sp>
        <p:nvSpPr>
          <p:cNvPr id="47109" name="Rectangle 5"/>
          <p:cNvSpPr>
            <a:spLocks noGrp="1" noChangeArrowheads="1"/>
          </p:cNvSpPr>
          <p:nvPr>
            <p:ph idx="1"/>
          </p:nvPr>
        </p:nvSpPr>
        <p:spPr/>
        <p:txBody>
          <a:bodyPr/>
          <a:lstStyle/>
          <a:p>
            <a:pPr>
              <a:lnSpc>
                <a:spcPct val="90000"/>
              </a:lnSpc>
            </a:pPr>
            <a:r>
              <a:rPr lang="en-US" sz="2800" dirty="0"/>
              <a:t>Metering pumps (positive displacement)</a:t>
            </a:r>
          </a:p>
          <a:p>
            <a:pPr lvl="1">
              <a:lnSpc>
                <a:spcPct val="90000"/>
              </a:lnSpc>
            </a:pPr>
            <a:r>
              <a:rPr lang="en-US" sz="2400" dirty="0"/>
              <a:t>Pistons</a:t>
            </a:r>
          </a:p>
          <a:p>
            <a:pPr lvl="1">
              <a:lnSpc>
                <a:spcPct val="90000"/>
              </a:lnSpc>
            </a:pPr>
            <a:r>
              <a:rPr lang="en-US" sz="2400" dirty="0"/>
              <a:t>Gears</a:t>
            </a:r>
          </a:p>
          <a:p>
            <a:pPr lvl="1">
              <a:lnSpc>
                <a:spcPct val="90000"/>
              </a:lnSpc>
            </a:pPr>
            <a:r>
              <a:rPr lang="en-US" sz="2400" dirty="0"/>
              <a:t>Peristaltic</a:t>
            </a:r>
            <a:endParaRPr lang="en-US" sz="2400" dirty="0">
              <a:hlinkClick r:id="rId3"/>
            </a:endParaRPr>
          </a:p>
          <a:p>
            <a:pPr lvl="1">
              <a:lnSpc>
                <a:spcPct val="90000"/>
              </a:lnSpc>
            </a:pPr>
            <a:r>
              <a:rPr lang="en-US" sz="2400" dirty="0"/>
              <a:t>Diaphragm</a:t>
            </a:r>
            <a:r>
              <a:rPr lang="en-US" sz="2400" dirty="0">
                <a:hlinkClick r:id="rId3"/>
              </a:rPr>
              <a:t> </a:t>
            </a:r>
            <a:endParaRPr lang="en-US" sz="2400" dirty="0"/>
          </a:p>
          <a:p>
            <a:pPr>
              <a:lnSpc>
                <a:spcPct val="90000"/>
              </a:lnSpc>
            </a:pPr>
            <a:r>
              <a:rPr lang="en-US" sz="2800" dirty="0"/>
              <a:t>Valves with feedback from flow sensors</a:t>
            </a:r>
          </a:p>
          <a:p>
            <a:pPr>
              <a:lnSpc>
                <a:spcPct val="90000"/>
              </a:lnSpc>
            </a:pPr>
            <a:r>
              <a:rPr lang="en-US" sz="2800" dirty="0"/>
              <a:t>So an alternative would be to raise the per capita income and provide RELIABLE electrical service to everyone…</a:t>
            </a:r>
          </a:p>
          <a:p>
            <a:pPr>
              <a:lnSpc>
                <a:spcPct val="90000"/>
              </a:lnSpc>
            </a:pPr>
            <a:r>
              <a:rPr lang="en-US" sz="2800" dirty="0"/>
              <a:t>But a simpler solution with fewer moving parts would be better!</a:t>
            </a:r>
          </a:p>
          <a:p>
            <a:pPr>
              <a:lnSpc>
                <a:spcPct val="90000"/>
              </a:lnSpc>
            </a:pPr>
            <a:endParaRPr lang="en-US" sz="2800" dirty="0"/>
          </a:p>
        </p:txBody>
      </p:sp>
      <p:pic>
        <p:nvPicPr>
          <p:cNvPr id="748546" name="Picture 2" descr="http://upload.wikimedia.org/wikipedia/commons/4/4b/Internal_gear_pump.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4485" y="2060146"/>
            <a:ext cx="1756121" cy="1317091"/>
          </a:xfrm>
          <a:prstGeom prst="rect">
            <a:avLst/>
          </a:prstGeom>
          <a:noFill/>
          <a:extLst>
            <a:ext uri="{909E8E84-426E-40DD-AFC4-6F175D3DCCD1}">
              <a14:hiddenFill xmlns:a14="http://schemas.microsoft.com/office/drawing/2010/main">
                <a:solidFill>
                  <a:srgbClr val="FFFFFF"/>
                </a:solidFill>
              </a14:hiddenFill>
            </a:ext>
          </a:extLst>
        </p:spPr>
      </p:pic>
      <p:pic>
        <p:nvPicPr>
          <p:cNvPr id="748550" name="Picture 6" descr="http://www.hammer-alleviators.com/images/three-shoe-hose-pump.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845682" y="2559364"/>
            <a:ext cx="1552575" cy="942975"/>
          </a:xfrm>
          <a:prstGeom prst="rect">
            <a:avLst/>
          </a:prstGeom>
          <a:noFill/>
          <a:extLst>
            <a:ext uri="{909E8E84-426E-40DD-AFC4-6F175D3DCCD1}">
              <a14:hiddenFill xmlns:a14="http://schemas.microsoft.com/office/drawing/2010/main">
                <a:solidFill>
                  <a:srgbClr val="FFFFFF"/>
                </a:solidFill>
              </a14:hiddenFill>
            </a:ext>
          </a:extLst>
        </p:spPr>
      </p:pic>
      <p:pic>
        <p:nvPicPr>
          <p:cNvPr id="748552" name="Picture 8" descr="File:Piston.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71400" y="1520825"/>
            <a:ext cx="1272600" cy="2077078"/>
          </a:xfrm>
          <a:prstGeom prst="rect">
            <a:avLst/>
          </a:prstGeom>
          <a:noFill/>
          <a:extLst>
            <a:ext uri="{909E8E84-426E-40DD-AFC4-6F175D3DCCD1}">
              <a14:hiddenFill xmlns:a14="http://schemas.microsoft.com/office/drawing/2010/main">
                <a:solidFill>
                  <a:srgbClr val="FFFFFF"/>
                </a:solidFill>
              </a14:hiddenFill>
            </a:ext>
          </a:extLst>
        </p:spPr>
      </p:pic>
      <p:pic>
        <p:nvPicPr>
          <p:cNvPr id="748554" name="Picture 10" descr="Multi Layer Diaphragm Head Metering Pump Animation"/>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1080" y="2871133"/>
            <a:ext cx="1423839" cy="1012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couple of observations…</a:t>
            </a:r>
          </a:p>
        </p:txBody>
      </p:sp>
      <p:sp>
        <p:nvSpPr>
          <p:cNvPr id="3" name="Content Placeholder 2"/>
          <p:cNvSpPr>
            <a:spLocks noGrp="1"/>
          </p:cNvSpPr>
          <p:nvPr>
            <p:ph idx="1"/>
          </p:nvPr>
        </p:nvSpPr>
        <p:spPr/>
        <p:txBody>
          <a:bodyPr/>
          <a:lstStyle/>
          <a:p>
            <a:r>
              <a:rPr lang="en-US" dirty="0"/>
              <a:t>Municipal water treatment often fails due to unreliable chemical dosing of chlorine and coagulants</a:t>
            </a:r>
          </a:p>
          <a:p>
            <a:r>
              <a:rPr lang="en-US" dirty="0"/>
              <a:t>Failure modes include</a:t>
            </a:r>
          </a:p>
          <a:p>
            <a:pPr lvl="1"/>
            <a:r>
              <a:rPr lang="en-US" dirty="0"/>
              <a:t>Inability to easily set the target dose</a:t>
            </a:r>
          </a:p>
          <a:p>
            <a:pPr lvl="1"/>
            <a:r>
              <a:rPr lang="en-US" dirty="0"/>
              <a:t>Lack of easy method for operators to monitor flow</a:t>
            </a:r>
          </a:p>
          <a:p>
            <a:pPr lvl="1"/>
            <a:r>
              <a:rPr lang="en-US" dirty="0"/>
              <a:t>Poor designs that don’t maintain a constant dose</a:t>
            </a:r>
          </a:p>
        </p:txBody>
      </p:sp>
    </p:spTree>
    <p:extLst>
      <p:ext uri="{BB962C8B-B14F-4D97-AF65-F5344CB8AC3E}">
        <p14:creationId xmlns:p14="http://schemas.microsoft.com/office/powerpoint/2010/main" val="83592922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9986"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217987532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at a large city Water Treatment Plant in Nepal</a:t>
            </a:r>
          </a:p>
        </p:txBody>
      </p:sp>
      <p:sp>
        <p:nvSpPr>
          <p:cNvPr id="3" name="Content Placeholder 2"/>
          <p:cNvSpPr>
            <a:spLocks noGrp="1"/>
          </p:cNvSpPr>
          <p:nvPr>
            <p:ph idx="1"/>
          </p:nvPr>
        </p:nvSpPr>
        <p:spPr>
          <a:xfrm>
            <a:off x="457200" y="1600200"/>
            <a:ext cx="5251142" cy="4525963"/>
          </a:xfrm>
        </p:spPr>
        <p:txBody>
          <a:bodyPr/>
          <a:lstStyle/>
          <a:p>
            <a:r>
              <a:rPr lang="en-US" dirty="0"/>
              <a:t>One 25 kg block of alum at a time</a:t>
            </a:r>
          </a:p>
          <a:p>
            <a:r>
              <a:rPr lang="en-US" dirty="0"/>
              <a:t>Placed in the channel carrying raw water into the plant</a:t>
            </a:r>
          </a:p>
        </p:txBody>
      </p:sp>
      <p:pic>
        <p:nvPicPr>
          <p:cNvPr id="4" name="Picture 2"/>
          <p:cNvPicPr>
            <a:picLocks noChangeAspect="1" noChangeArrowheads="1"/>
          </p:cNvPicPr>
          <p:nvPr/>
        </p:nvPicPr>
        <p:blipFill>
          <a:blip r:embed="rId2" cstate="screen"/>
          <a:srcRect l="40000" t="26667" r="28333"/>
          <a:stretch>
            <a:fillRect/>
          </a:stretch>
        </p:blipFill>
        <p:spPr bwMode="auto">
          <a:xfrm>
            <a:off x="6038834" y="1464816"/>
            <a:ext cx="3105166" cy="5393184"/>
          </a:xfrm>
          <a:prstGeom prst="rect">
            <a:avLst/>
          </a:prstGeom>
          <a:noFill/>
          <a:ln w="9525">
            <a:noFill/>
            <a:miter lim="800000"/>
            <a:headEnd/>
            <a:tailEnd/>
          </a:ln>
        </p:spPr>
      </p:pic>
    </p:spTree>
    <p:extLst>
      <p:ext uri="{BB962C8B-B14F-4D97-AF65-F5344CB8AC3E}">
        <p14:creationId xmlns:p14="http://schemas.microsoft.com/office/powerpoint/2010/main" val="25369969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Salt water electrolytic chorine generators</a:t>
            </a:r>
          </a:p>
        </p:txBody>
      </p:sp>
      <p:pic>
        <p:nvPicPr>
          <p:cNvPr id="757762" name="Picture 2" descr="https://lh3.googleusercontent.com/Yt1FalZvQJUy1Lq3Li4-Dwt2F6HA6w707yrly7LKzcBZw7ETHcBu9dwPDWweQes3cLk8tS4ANkYZgM-QHteHnpMhR-EvIholxsMLX_Zdn65dKSNEZvt4P3h1uCXag7pJWHwiqeEKbyh05E7KR53nJPxzepxGlQp3Afg3XSD-bJ8xjXCcEobhvd2bIYhfUEtL_gGAc7EmyALL2BDn1EhN8rWevAigI2vuI6MZlRTBBjrPOTEdWJnRZmXM51an4WV-OErCnyx6BvB-sYeaautTIQZIMH5Si3woeb7SKYRPQBO2EMHJvZR8XonTtWutGgpsJisn1nHTC1k66cNEzvMvbMh-WJBaR5UxfYTS8JjwRQkcmyZtelkFHv89DwnDExc1VMufA5z_kETdnBRyuOi58udNwVfxIgCGaUMFyi7b03fRBtToYy4XmQoxqGDZ0foWCEo9S9HBhOoPuHoXJJPWPpmdHz0kcd3VD8YSj2gSHAlQiDhT1vqRWmSBW_2eKIh-Y6_3aT0VcktXYvhxHxNV-_zIPmFsoj6NrUnf2JEfcU-uvUfpmFjQvwHix2wi03pN8mXcLFDKmq4-2dxJSvLF8IemnnIkNtmjEcZmvkHyCQiR3SCbTTidL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18699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Chlorine tablet chlorinators</a:t>
            </a:r>
          </a:p>
        </p:txBody>
      </p:sp>
      <p:sp>
        <p:nvSpPr>
          <p:cNvPr id="3" name="Content Placeholder 2"/>
          <p:cNvSpPr>
            <a:spLocks noGrp="1"/>
          </p:cNvSpPr>
          <p:nvPr>
            <p:ph idx="1"/>
          </p:nvPr>
        </p:nvSpPr>
        <p:spPr/>
        <p:txBody>
          <a:bodyPr/>
          <a:lstStyle/>
          <a:p>
            <a:endParaRPr lang="en-US"/>
          </a:p>
        </p:txBody>
      </p:sp>
      <p:pic>
        <p:nvPicPr>
          <p:cNvPr id="4" name="Picture 4" descr="https://lh3.googleusercontent.com/x0sNDdxzAMVjpPSO05IZx2tJkTCvb3UdPvq8VQI7otvdyzVPFla5a5DUAhyo2nlQ7Ke98tfiwYmW823BmoSIAySUaOJZrVdbgipZjjsgvi62MbBw104AzDbTG1dlsKAuYs2t8s2yZaM233HUWoYAl2FqnY_AQQ4GnmjASUt7CkmmGpXzWvyxbvPNc_aJpxwASe1g-P6UMpGwI_90X6PSmHdj6UpaubS6o-QI2bcJEOgCJdLOn-v3Xw8MN6GDPz3Uboz0i7G3FuicjkL5YUSDyyUgJ1R53UGct7NyKf8TIolN3ScL5aBUy62kQKenARftrD88Phb40pr1sAZBXO86wdGjZtIWxIzfjbdpDYW-yopx_JbEPoTS1HB9KixZC1fnTJe7orajbxEILdYWdHxTI5xKvLnep1F4LxQH_yEBJjZXDdDELhSM56R-GWUYiPRE0n9s_Ha1-N8ZSZEbxBrrVERicM6NoJUOzBdDxmcyHR-9tF3NqVV-Ldz55GLxrOwetcsnPaaHrx4wNxgF0wixRf1fX02pw4F79TlnlQX1mSwMt0bjABxU2HBpcNAakjZnPdiO6rOmQnq6SHkK42MrGhYjRgaD9HQTv3Nd9LKCGMZqy93tH3Wbb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23898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a:t>The Challenge of Chemical Metering (</a:t>
            </a:r>
            <a:r>
              <a:rPr lang="en-US" sz="4000" dirty="0" err="1"/>
              <a:t>Hypochlorinator</a:t>
            </a:r>
            <a:r>
              <a:rPr lang="en-US" sz="4000" dirty="0"/>
              <a:t>)</a:t>
            </a:r>
          </a:p>
        </p:txBody>
      </p:sp>
      <p:sp>
        <p:nvSpPr>
          <p:cNvPr id="105820" name="Text Box 2396"/>
          <p:cNvSpPr txBox="1">
            <a:spLocks noChangeArrowheads="1"/>
          </p:cNvSpPr>
          <p:nvPr/>
        </p:nvSpPr>
        <p:spPr bwMode="auto">
          <a:xfrm>
            <a:off x="0" y="1824038"/>
            <a:ext cx="3451225" cy="1552575"/>
          </a:xfrm>
          <a:prstGeom prst="rect">
            <a:avLst/>
          </a:prstGeom>
          <a:noFill/>
          <a:ln w="12700">
            <a:noFill/>
            <a:miter lim="800000"/>
            <a:headEnd type="none" w="lg" len="med"/>
            <a:tailEnd type="none" w="lg" len="med"/>
          </a:ln>
          <a:effectLst/>
        </p:spPr>
        <p:txBody>
          <a:bodyPr>
            <a:spAutoFit/>
          </a:bodyPr>
          <a:lstStyle/>
          <a:p>
            <a:r>
              <a:rPr lang="en-US" sz="2400" dirty="0"/>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5910" name="Picture 2486"/>
          <p:cNvPicPr>
            <a:picLocks noChangeAspect="1" noChangeArrowheads="1"/>
          </p:cNvPicPr>
          <p:nvPr/>
        </p:nvPicPr>
        <p:blipFill>
          <a:blip r:embed="rId4" cstate="print"/>
          <a:srcRect/>
          <a:stretch>
            <a:fillRect/>
          </a:stretch>
        </p:blipFill>
        <p:spPr bwMode="auto">
          <a:xfrm>
            <a:off x="9144000" y="0"/>
            <a:ext cx="9144000" cy="6858000"/>
          </a:xfrm>
          <a:prstGeom prst="rect">
            <a:avLst/>
          </a:prstGeom>
          <a:noFill/>
        </p:spPr>
      </p:pic>
    </p:spTree>
    <p:extLst>
      <p:ext uri="{BB962C8B-B14F-4D97-AF65-F5344CB8AC3E}">
        <p14:creationId xmlns:p14="http://schemas.microsoft.com/office/powerpoint/2010/main" val="1144084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2.53469E-6 L -1.00226 2.53469E-6 " pathEditMode="relative" rAng="0" ptsTypes="AA">
                                      <p:cBhvr>
                                        <p:cTn id="6" dur="500" fill="hold"/>
                                        <p:tgtEl>
                                          <p:spTgt spid="105910"/>
                                        </p:tgtEl>
                                        <p:attrNameLst>
                                          <p:attrName>ppt_x</p:attrName>
                                          <p:attrName>ppt_y</p:attrName>
                                        </p:attrNameLst>
                                      </p:cBhvr>
                                      <p:rCtr x="-501"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59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5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457199" y="1600200"/>
            <a:ext cx="4046561" cy="4525963"/>
          </a:xfrm>
        </p:spPr>
        <p:txBody>
          <a:bodyPr/>
          <a:lstStyle/>
          <a:p>
            <a:r>
              <a:rPr lang="en-US" dirty="0"/>
              <a:t>Fluids Review</a:t>
            </a:r>
          </a:p>
          <a:p>
            <a:r>
              <a:rPr lang="en-US" dirty="0">
                <a:solidFill>
                  <a:schemeClr val="bg2">
                    <a:lumMod val="60000"/>
                    <a:lumOff val="40000"/>
                  </a:schemeClr>
                </a:solidFill>
              </a:rPr>
              <a:t>Applications of flow control</a:t>
            </a:r>
          </a:p>
          <a:p>
            <a:r>
              <a:rPr lang="en-US" dirty="0">
                <a:solidFill>
                  <a:schemeClr val="bg2">
                    <a:lumMod val="60000"/>
                    <a:lumOff val="40000"/>
                  </a:schemeClr>
                </a:solidFill>
              </a:rPr>
              <a:t>If you had electricity</a:t>
            </a:r>
          </a:p>
          <a:p>
            <a:r>
              <a:rPr lang="en-US" dirty="0">
                <a:solidFill>
                  <a:schemeClr val="bg2">
                    <a:lumMod val="60000"/>
                    <a:lumOff val="40000"/>
                  </a:schemeClr>
                </a:solidFill>
              </a:rPr>
              <a:t>Constant head devices</a:t>
            </a:r>
          </a:p>
          <a:p>
            <a:pPr lvl="1"/>
            <a:r>
              <a:rPr lang="en-US" dirty="0">
                <a:solidFill>
                  <a:schemeClr val="bg2">
                    <a:lumMod val="60000"/>
                    <a:lumOff val="40000"/>
                  </a:schemeClr>
                </a:solidFill>
              </a:rPr>
              <a:t>Overflow tanks</a:t>
            </a:r>
          </a:p>
          <a:p>
            <a:pPr lvl="1"/>
            <a:r>
              <a:rPr lang="en-US" dirty="0">
                <a:solidFill>
                  <a:schemeClr val="bg2">
                    <a:lumMod val="60000"/>
                    <a:lumOff val="40000"/>
                  </a:schemeClr>
                </a:solidFill>
              </a:rPr>
              <a:t>Marriot bottle</a:t>
            </a:r>
          </a:p>
          <a:p>
            <a:pPr lvl="1"/>
            <a:r>
              <a:rPr lang="en-US" dirty="0">
                <a:solidFill>
                  <a:schemeClr val="bg2">
                    <a:lumMod val="60000"/>
                    <a:lumOff val="40000"/>
                  </a:schemeClr>
                </a:solidFill>
              </a:rPr>
              <a:t>Float valve</a:t>
            </a:r>
          </a:p>
          <a:p>
            <a:pPr lvl="1"/>
            <a:r>
              <a:rPr lang="en-US" dirty="0">
                <a:solidFill>
                  <a:schemeClr val="bg2">
                    <a:lumMod val="60000"/>
                    <a:lumOff val="40000"/>
                  </a:schemeClr>
                </a:solidFill>
              </a:rPr>
              <a:t>Floating bowl</a:t>
            </a:r>
          </a:p>
          <a:p>
            <a:r>
              <a:rPr lang="en-US" dirty="0" err="1">
                <a:solidFill>
                  <a:schemeClr val="bg2">
                    <a:lumMod val="60000"/>
                    <a:lumOff val="40000"/>
                  </a:schemeClr>
                </a:solidFill>
              </a:rPr>
              <a:t>Hypochlorinators</a:t>
            </a:r>
            <a:br>
              <a:rPr lang="en-US" dirty="0">
                <a:solidFill>
                  <a:schemeClr val="bg2">
                    <a:lumMod val="60000"/>
                    <a:lumOff val="40000"/>
                  </a:schemeClr>
                </a:solidFill>
              </a:rPr>
            </a:br>
            <a:r>
              <a:rPr lang="en-US" dirty="0">
                <a:solidFill>
                  <a:schemeClr val="bg2">
                    <a:lumMod val="60000"/>
                    <a:lumOff val="40000"/>
                  </a:schemeClr>
                </a:solidFill>
              </a:rPr>
              <a:t>in Honduras</a:t>
            </a:r>
          </a:p>
        </p:txBody>
      </p:sp>
      <p:sp>
        <p:nvSpPr>
          <p:cNvPr id="89" name="Content Placeholder 88"/>
          <p:cNvSpPr>
            <a:spLocks noGrp="1"/>
          </p:cNvSpPr>
          <p:nvPr>
            <p:ph sz="half" idx="2"/>
          </p:nvPr>
        </p:nvSpPr>
        <p:spPr/>
        <p:txBody>
          <a:bodyPr/>
          <a:lstStyle/>
          <a:p>
            <a:r>
              <a:rPr lang="en-US" dirty="0">
                <a:solidFill>
                  <a:schemeClr val="bg2">
                    <a:lumMod val="60000"/>
                    <a:lumOff val="40000"/>
                  </a:schemeClr>
                </a:solidFill>
              </a:rPr>
              <a:t>AguaClara Flow Controller</a:t>
            </a:r>
          </a:p>
          <a:p>
            <a:r>
              <a:rPr lang="en-US" dirty="0">
                <a:solidFill>
                  <a:schemeClr val="bg2">
                    <a:lumMod val="60000"/>
                    <a:lumOff val="40000"/>
                  </a:schemeClr>
                </a:solidFill>
              </a:rPr>
              <a:t>Linear Flow Orifice Meter</a:t>
            </a:r>
          </a:p>
          <a:p>
            <a:r>
              <a:rPr lang="en-US" dirty="0">
                <a:solidFill>
                  <a:schemeClr val="bg2">
                    <a:lumMod val="60000"/>
                    <a:lumOff val="40000"/>
                  </a:schemeClr>
                </a:solidFill>
              </a:rPr>
              <a:t>AguaClara Linear</a:t>
            </a:r>
            <a:br>
              <a:rPr lang="en-US" dirty="0">
                <a:solidFill>
                  <a:schemeClr val="bg2">
                    <a:lumMod val="60000"/>
                    <a:lumOff val="40000"/>
                  </a:schemeClr>
                </a:solidFill>
              </a:rPr>
            </a:br>
            <a:r>
              <a:rPr lang="en-US" dirty="0">
                <a:solidFill>
                  <a:schemeClr val="bg2">
                    <a:lumMod val="60000"/>
                    <a:lumOff val="40000"/>
                  </a:schemeClr>
                </a:solidFill>
              </a:rPr>
              <a:t>Dose Controller</a:t>
            </a:r>
          </a:p>
          <a:p>
            <a:r>
              <a:rPr lang="en-US" dirty="0">
                <a:solidFill>
                  <a:schemeClr val="bg2">
                    <a:lumMod val="60000"/>
                    <a:lumOff val="40000"/>
                  </a:schemeClr>
                </a:solidFill>
              </a:rPr>
              <a:t>Extra</a:t>
            </a:r>
          </a:p>
          <a:p>
            <a:pPr lvl="1"/>
            <a:r>
              <a:rPr lang="en-US" dirty="0">
                <a:solidFill>
                  <a:schemeClr val="bg2">
                    <a:lumMod val="60000"/>
                    <a:lumOff val="40000"/>
                  </a:schemeClr>
                </a:solidFill>
              </a:rPr>
              <a:t>Orifices and surface tension</a:t>
            </a:r>
          </a:p>
          <a:p>
            <a:pPr lvl="1"/>
            <a:r>
              <a:rPr lang="en-US" dirty="0">
                <a:solidFill>
                  <a:schemeClr val="bg2">
                    <a:lumMod val="60000"/>
                    <a:lumOff val="40000"/>
                  </a:schemeClr>
                </a:solidFill>
              </a:rPr>
              <a:t>Viscosity</a:t>
            </a:r>
          </a:p>
          <a:p>
            <a:endParaRPr lang="en-US" dirty="0"/>
          </a:p>
          <a:p>
            <a:endParaRPr lang="en-US" dirty="0"/>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262572364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dirty="0"/>
              <a:t>Hole in a bucket doesn’t give a constant flow rate</a:t>
            </a:r>
          </a:p>
        </p:txBody>
      </p:sp>
      <p:sp>
        <p:nvSpPr>
          <p:cNvPr id="21510" name="Freeform 6"/>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517" name="AutoShape 13"/>
          <p:cNvSpPr>
            <a:spLocks noChangeArrowheads="1"/>
          </p:cNvSpPr>
          <p:nvPr/>
        </p:nvSpPr>
        <p:spPr bwMode="auto">
          <a:xfrm>
            <a:off x="3937000" y="3151188"/>
            <a:ext cx="728663" cy="231616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21531" name="Group 27"/>
          <p:cNvGrpSpPr>
            <a:grpSpLocks/>
          </p:cNvGrpSpPr>
          <p:nvPr/>
        </p:nvGrpSpPr>
        <p:grpSpPr bwMode="auto">
          <a:xfrm>
            <a:off x="3924775" y="3232412"/>
            <a:ext cx="740664" cy="2231136"/>
            <a:chOff x="2480" y="2033"/>
            <a:chExt cx="459" cy="1395"/>
          </a:xfrm>
        </p:grpSpPr>
        <p:sp>
          <p:nvSpPr>
            <p:cNvPr id="21512" name="Freeform 8"/>
            <p:cNvSpPr>
              <a:spLocks/>
            </p:cNvSpPr>
            <p:nvPr/>
          </p:nvSpPr>
          <p:spPr bwMode="auto">
            <a:xfrm>
              <a:off x="2480"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1519" name="Freeform 15"/>
            <p:cNvSpPr>
              <a:spLocks/>
            </p:cNvSpPr>
            <p:nvPr/>
          </p:nvSpPr>
          <p:spPr bwMode="auto">
            <a:xfrm flipH="1">
              <a:off x="2792"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grpSp>
      <p:grpSp>
        <p:nvGrpSpPr>
          <p:cNvPr id="21" name="Group 20"/>
          <p:cNvGrpSpPr/>
          <p:nvPr/>
        </p:nvGrpSpPr>
        <p:grpSpPr>
          <a:xfrm>
            <a:off x="4516438" y="3419475"/>
            <a:ext cx="2936875" cy="519113"/>
            <a:chOff x="4516438" y="3419475"/>
            <a:chExt cx="2936875" cy="519113"/>
          </a:xfrm>
        </p:grpSpPr>
        <p:sp>
          <p:nvSpPr>
            <p:cNvPr id="21520" name="Text Box 16"/>
            <p:cNvSpPr txBox="1">
              <a:spLocks noChangeArrowheads="1"/>
            </p:cNvSpPr>
            <p:nvPr/>
          </p:nvSpPr>
          <p:spPr bwMode="auto">
            <a:xfrm>
              <a:off x="5089525" y="3419475"/>
              <a:ext cx="2363788" cy="519113"/>
            </a:xfrm>
            <a:prstGeom prst="rect">
              <a:avLst/>
            </a:prstGeom>
            <a:noFill/>
            <a:ln w="12700">
              <a:noFill/>
              <a:miter lim="800000"/>
              <a:headEnd type="none" w="lg" len="med"/>
              <a:tailEnd type="none" w="lg" len="med"/>
            </a:ln>
            <a:effectLst/>
          </p:spPr>
          <p:txBody>
            <a:bodyPr wrap="none">
              <a:spAutoFit/>
            </a:bodyPr>
            <a:lstStyle/>
            <a:p>
              <a:r>
                <a:rPr lang="en-US" i="1" dirty="0"/>
                <a:t>Vena </a:t>
              </a:r>
              <a:r>
                <a:rPr lang="en-US" i="1" dirty="0" err="1"/>
                <a:t>contracta</a:t>
              </a:r>
              <a:endParaRPr lang="en-US" i="1" dirty="0"/>
            </a:p>
          </p:txBody>
        </p:sp>
        <p:sp>
          <p:nvSpPr>
            <p:cNvPr id="21521" name="Line 17"/>
            <p:cNvSpPr>
              <a:spLocks noChangeShapeType="1"/>
            </p:cNvSpPr>
            <p:nvPr/>
          </p:nvSpPr>
          <p:spPr bwMode="auto">
            <a:xfrm flipH="1" flipV="1">
              <a:off x="4516438" y="3616325"/>
              <a:ext cx="650875" cy="825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21523" name="Text Box 19"/>
          <p:cNvSpPr txBox="1">
            <a:spLocks noChangeArrowheads="1"/>
          </p:cNvSpPr>
          <p:nvPr/>
        </p:nvSpPr>
        <p:spPr bwMode="auto">
          <a:xfrm>
            <a:off x="2097088" y="3475038"/>
            <a:ext cx="1190625" cy="519112"/>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21524" name="Line 20"/>
          <p:cNvSpPr>
            <a:spLocks noChangeShapeType="1"/>
          </p:cNvSpPr>
          <p:nvPr/>
        </p:nvSpPr>
        <p:spPr bwMode="auto">
          <a:xfrm flipV="1">
            <a:off x="3463925" y="3255963"/>
            <a:ext cx="788988" cy="5270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1526" name="Line 22"/>
          <p:cNvSpPr>
            <a:spLocks noChangeShapeType="1"/>
          </p:cNvSpPr>
          <p:nvPr/>
        </p:nvSpPr>
        <p:spPr bwMode="auto">
          <a:xfrm>
            <a:off x="8685268" y="1911350"/>
            <a:ext cx="0" cy="135890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nvGrpSpPr>
          <p:cNvPr id="21534" name="Group 30"/>
          <p:cNvGrpSpPr>
            <a:grpSpLocks/>
          </p:cNvGrpSpPr>
          <p:nvPr/>
        </p:nvGrpSpPr>
        <p:grpSpPr bwMode="auto">
          <a:xfrm>
            <a:off x="506412" y="5764217"/>
            <a:ext cx="8386768" cy="1093789"/>
            <a:chOff x="319" y="3631"/>
            <a:chExt cx="5283" cy="689"/>
          </a:xfrm>
        </p:grpSpPr>
        <p:sp>
          <p:nvSpPr>
            <p:cNvPr id="21532" name="Text Box 28"/>
            <p:cNvSpPr txBox="1">
              <a:spLocks noChangeArrowheads="1"/>
            </p:cNvSpPr>
            <p:nvPr/>
          </p:nvSpPr>
          <p:spPr bwMode="auto">
            <a:xfrm>
              <a:off x="319" y="3719"/>
              <a:ext cx="5283" cy="601"/>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This is NOT a minor loss coefficient</a:t>
              </a:r>
            </a:p>
            <a:p>
              <a:r>
                <a:rPr lang="en-US" dirty="0">
                  <a:solidFill>
                    <a:schemeClr val="folHlink"/>
                  </a:solidFill>
                </a:rPr>
                <a:t>It is the ratio of the </a:t>
              </a:r>
              <a:r>
                <a:rPr lang="en-US" i="1" dirty="0">
                  <a:solidFill>
                    <a:schemeClr val="folHlink"/>
                  </a:solidFill>
                </a:rPr>
                <a:t>vena </a:t>
              </a:r>
              <a:r>
                <a:rPr lang="en-US" i="1" dirty="0" err="1">
                  <a:solidFill>
                    <a:schemeClr val="folHlink"/>
                  </a:solidFill>
                </a:rPr>
                <a:t>contracta</a:t>
              </a:r>
              <a:r>
                <a:rPr lang="en-US" i="1" dirty="0">
                  <a:solidFill>
                    <a:schemeClr val="folHlink"/>
                  </a:solidFill>
                </a:rPr>
                <a:t> </a:t>
              </a:r>
              <a:r>
                <a:rPr lang="en-US" dirty="0">
                  <a:solidFill>
                    <a:schemeClr val="folHlink"/>
                  </a:solidFill>
                </a:rPr>
                <a:t>area to the orifice area</a:t>
              </a:r>
            </a:p>
          </p:txBody>
        </p:sp>
        <p:sp>
          <p:nvSpPr>
            <p:cNvPr id="21533" name="Line 29"/>
            <p:cNvSpPr>
              <a:spLocks noChangeShapeType="1"/>
            </p:cNvSpPr>
            <p:nvPr/>
          </p:nvSpPr>
          <p:spPr bwMode="auto">
            <a:xfrm flipH="1" flipV="1">
              <a:off x="838" y="3631"/>
              <a:ext cx="41" cy="180"/>
            </a:xfrm>
            <a:prstGeom prst="line">
              <a:avLst/>
            </a:prstGeom>
            <a:noFill/>
            <a:ln w="38100">
              <a:solidFill>
                <a:schemeClr val="folHlink"/>
              </a:solidFill>
              <a:round/>
              <a:headEnd type="none" w="lg" len="med"/>
              <a:tailEnd type="triangle" w="lg" len="med"/>
            </a:ln>
            <a:effectLst/>
          </p:spPr>
          <p:txBody>
            <a:bodyPr wrap="square" anchor="ctr">
              <a:spAutoFit/>
            </a:bodyPr>
            <a:lstStyle/>
            <a:p>
              <a:endParaRPr lang="en-US"/>
            </a:p>
          </p:txBody>
        </p:sp>
      </p:grpSp>
      <p:sp>
        <p:nvSpPr>
          <p:cNvPr id="20" name="TextBox 19"/>
          <p:cNvSpPr txBox="1"/>
          <p:nvPr/>
        </p:nvSpPr>
        <p:spPr>
          <a:xfrm>
            <a:off x="4562764" y="5190836"/>
            <a:ext cx="4289957" cy="523220"/>
          </a:xfrm>
          <a:prstGeom prst="rect">
            <a:avLst/>
          </a:prstGeom>
          <a:noFill/>
        </p:spPr>
        <p:txBody>
          <a:bodyPr wrap="none" rtlCol="0">
            <a:spAutoFit/>
          </a:bodyPr>
          <a:lstStyle/>
          <a:p>
            <a:r>
              <a:rPr lang="en-US" dirty="0"/>
              <a:t>Q is flow rate [volume/time]</a:t>
            </a:r>
          </a:p>
        </p:txBody>
      </p:sp>
      <p:pic>
        <p:nvPicPr>
          <p:cNvPr id="5" name="Picture 4">
            <a:extLst>
              <a:ext uri="{FF2B5EF4-FFF2-40B4-BE49-F238E27FC236}">
                <a16:creationId xmlns:a16="http://schemas.microsoft.com/office/drawing/2014/main" id="{525C1D28-912C-4D33-9265-FEA99A650C6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951233" y="4089967"/>
            <a:ext cx="1939537" cy="274641"/>
          </a:xfrm>
          <a:prstGeom prst="rect">
            <a:avLst/>
          </a:prstGeom>
        </p:spPr>
      </p:pic>
      <p:pic>
        <p:nvPicPr>
          <p:cNvPr id="7" name="Picture 6">
            <a:extLst>
              <a:ext uri="{FF2B5EF4-FFF2-40B4-BE49-F238E27FC236}">
                <a16:creationId xmlns:a16="http://schemas.microsoft.com/office/drawing/2014/main" id="{6F00BDDE-877B-4C26-8639-77F4A33AFAE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87987" y="4664075"/>
            <a:ext cx="1502686" cy="274642"/>
          </a:xfrm>
          <a:prstGeom prst="rect">
            <a:avLst/>
          </a:prstGeom>
        </p:spPr>
      </p:pic>
      <p:pic>
        <p:nvPicPr>
          <p:cNvPr id="9" name="Picture 8">
            <a:extLst>
              <a:ext uri="{FF2B5EF4-FFF2-40B4-BE49-F238E27FC236}">
                <a16:creationId xmlns:a16="http://schemas.microsoft.com/office/drawing/2014/main" id="{6832E1F2-6F84-4704-9CA1-D8769B9DEDF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8732239" y="2495457"/>
            <a:ext cx="338286" cy="184381"/>
          </a:xfrm>
          <a:prstGeom prst="rect">
            <a:avLst/>
          </a:prstGeom>
        </p:spPr>
      </p:pic>
      <p:pic>
        <p:nvPicPr>
          <p:cNvPr id="11" name="Picture 10">
            <a:extLst>
              <a:ext uri="{FF2B5EF4-FFF2-40B4-BE49-F238E27FC236}">
                <a16:creationId xmlns:a16="http://schemas.microsoft.com/office/drawing/2014/main" id="{9A2CEDB1-E51D-4FDF-9DFA-647F5BF5B4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75032" y="5252383"/>
            <a:ext cx="3001708" cy="41690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effectLst/>
        </p:spPr>
        <p:txBody>
          <a:bodyPr/>
          <a:lstStyle/>
          <a:p>
            <a:r>
              <a:rPr lang="en-US" dirty="0"/>
              <a:t>Use Conservation of Mass and Minor Loss equation </a:t>
            </a:r>
            <a:r>
              <a:rPr lang="en-US" sz="2400" dirty="0"/>
              <a:t>[Two unknowns (Q, h)]</a:t>
            </a:r>
          </a:p>
        </p:txBody>
      </p:sp>
      <p:sp>
        <p:nvSpPr>
          <p:cNvPr id="81" name="Text Box 21 3">
            <a:extLst>
              <a:ext uri="{FF2B5EF4-FFF2-40B4-BE49-F238E27FC236}">
                <a16:creationId xmlns:a16="http://schemas.microsoft.com/office/drawing/2014/main" id="{E9E2F407-66B1-413B-B4CB-83A24A35C6D8}"/>
              </a:ext>
            </a:extLst>
          </p:cNvPr>
          <p:cNvSpPr txBox="1">
            <a:spLocks noChangeArrowheads="1"/>
          </p:cNvSpPr>
          <p:nvPr/>
        </p:nvSpPr>
        <p:spPr bwMode="auto">
          <a:xfrm>
            <a:off x="376179" y="1532397"/>
            <a:ext cx="4052944" cy="2246769"/>
          </a:xfrm>
          <a:prstGeom prst="rect">
            <a:avLst/>
          </a:prstGeom>
          <a:noFill/>
          <a:ln w="12700">
            <a:noFill/>
            <a:miter lim="800000"/>
            <a:headEnd type="none" w="lg" len="med"/>
            <a:tailEnd type="none" w="lg" len="med"/>
          </a:ln>
          <a:effectLst/>
        </p:spPr>
        <p:txBody>
          <a:bodyPr wrap="square">
            <a:spAutoFit/>
          </a:bodyPr>
          <a:lstStyle/>
          <a:p>
            <a:r>
              <a:rPr lang="en-US" dirty="0">
                <a:latin typeface="+mn-lt"/>
              </a:rPr>
              <a:t>Our goal: To determine the height (h) of chlorine in the tank and its flow rate out of the tank (Q) as a function of time (t)</a:t>
            </a:r>
          </a:p>
        </p:txBody>
      </p:sp>
      <p:sp>
        <p:nvSpPr>
          <p:cNvPr id="82" name="Line 4">
            <a:extLst>
              <a:ext uri="{FF2B5EF4-FFF2-40B4-BE49-F238E27FC236}">
                <a16:creationId xmlns:a16="http://schemas.microsoft.com/office/drawing/2014/main" id="{BCD73946-FDFF-4788-A40C-0EEA59474A44}"/>
              </a:ext>
            </a:extLst>
          </p:cNvPr>
          <p:cNvSpPr>
            <a:spLocks noChangeShapeType="1"/>
          </p:cNvSpPr>
          <p:nvPr/>
        </p:nvSpPr>
        <p:spPr bwMode="auto">
          <a:xfrm flipH="1">
            <a:off x="4429125" y="4205288"/>
            <a:ext cx="78105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83" name="Line 5">
            <a:extLst>
              <a:ext uri="{FF2B5EF4-FFF2-40B4-BE49-F238E27FC236}">
                <a16:creationId xmlns:a16="http://schemas.microsoft.com/office/drawing/2014/main" id="{E7863379-CE17-4D2B-898A-EE196D948A05}"/>
              </a:ext>
            </a:extLst>
          </p:cNvPr>
          <p:cNvSpPr>
            <a:spLocks noChangeShapeType="1"/>
          </p:cNvSpPr>
          <p:nvPr/>
        </p:nvSpPr>
        <p:spPr bwMode="auto">
          <a:xfrm flipH="1">
            <a:off x="4751388" y="2501900"/>
            <a:ext cx="208280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85" name="Line 6">
            <a:extLst>
              <a:ext uri="{FF2B5EF4-FFF2-40B4-BE49-F238E27FC236}">
                <a16:creationId xmlns:a16="http://schemas.microsoft.com/office/drawing/2014/main" id="{6B1F2011-B011-4B44-ACEB-2CE9C5A8BFE6}"/>
              </a:ext>
            </a:extLst>
          </p:cNvPr>
          <p:cNvSpPr>
            <a:spLocks noChangeShapeType="1"/>
          </p:cNvSpPr>
          <p:nvPr/>
        </p:nvSpPr>
        <p:spPr bwMode="auto">
          <a:xfrm>
            <a:off x="4953000" y="2487613"/>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a:p>
        </p:txBody>
      </p:sp>
      <p:sp>
        <p:nvSpPr>
          <p:cNvPr id="86" name="Text Box 7">
            <a:extLst>
              <a:ext uri="{FF2B5EF4-FFF2-40B4-BE49-F238E27FC236}">
                <a16:creationId xmlns:a16="http://schemas.microsoft.com/office/drawing/2014/main" id="{3A62C021-6819-432A-A827-03FD0528BBCC}"/>
              </a:ext>
            </a:extLst>
          </p:cNvPr>
          <p:cNvSpPr txBox="1">
            <a:spLocks noChangeArrowheads="1"/>
          </p:cNvSpPr>
          <p:nvPr/>
        </p:nvSpPr>
        <p:spPr bwMode="auto">
          <a:xfrm>
            <a:off x="4810125" y="2962275"/>
            <a:ext cx="438150" cy="457200"/>
          </a:xfrm>
          <a:prstGeom prst="rect">
            <a:avLst/>
          </a:prstGeom>
          <a:solidFill>
            <a:schemeClr val="bg1"/>
          </a:solidFill>
          <a:ln w="12700">
            <a:noFill/>
            <a:miter lim="800000"/>
            <a:headEnd type="none" w="sm" len="sm"/>
            <a:tailEnd type="none" w="lg" len="med"/>
          </a:ln>
          <a:effectLst/>
        </p:spPr>
        <p:txBody>
          <a:bodyPr wrap="none">
            <a:spAutoFit/>
          </a:bodyPr>
          <a:lstStyle/>
          <a:p>
            <a:r>
              <a:rPr lang="en-US" sz="2400"/>
              <a:t>h</a:t>
            </a:r>
            <a:r>
              <a:rPr lang="en-US" sz="2400" baseline="-25000"/>
              <a:t>0</a:t>
            </a:r>
          </a:p>
        </p:txBody>
      </p:sp>
      <p:grpSp>
        <p:nvGrpSpPr>
          <p:cNvPr id="87" name="Group 136">
            <a:extLst>
              <a:ext uri="{FF2B5EF4-FFF2-40B4-BE49-F238E27FC236}">
                <a16:creationId xmlns:a16="http://schemas.microsoft.com/office/drawing/2014/main" id="{067046D6-51CB-479C-A5D5-F2749A18511A}"/>
              </a:ext>
            </a:extLst>
          </p:cNvPr>
          <p:cNvGrpSpPr>
            <a:grpSpLocks/>
          </p:cNvGrpSpPr>
          <p:nvPr/>
        </p:nvGrpSpPr>
        <p:grpSpPr bwMode="auto">
          <a:xfrm>
            <a:off x="5507038" y="1787525"/>
            <a:ext cx="3543300" cy="3176588"/>
            <a:chOff x="2108" y="1280"/>
            <a:chExt cx="3236" cy="2900"/>
          </a:xfrm>
        </p:grpSpPr>
        <p:sp>
          <p:nvSpPr>
            <p:cNvPr id="88" name="Rectangle 137" descr="Granite">
              <a:extLst>
                <a:ext uri="{FF2B5EF4-FFF2-40B4-BE49-F238E27FC236}">
                  <a16:creationId xmlns:a16="http://schemas.microsoft.com/office/drawing/2014/main" id="{3B157E1A-3060-406F-83EF-34EE0C256E54}"/>
                </a:ext>
              </a:extLst>
            </p:cNvPr>
            <p:cNvSpPr>
              <a:spLocks noChangeArrowheads="1"/>
            </p:cNvSpPr>
            <p:nvPr/>
          </p:nvSpPr>
          <p:spPr bwMode="auto">
            <a:xfrm>
              <a:off x="4624" y="1705"/>
              <a:ext cx="176" cy="1384"/>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89" name="Rectangle 138" descr="Granite">
              <a:extLst>
                <a:ext uri="{FF2B5EF4-FFF2-40B4-BE49-F238E27FC236}">
                  <a16:creationId xmlns:a16="http://schemas.microsoft.com/office/drawing/2014/main" id="{8A4F3E5A-4F30-4BE3-B9BA-64F74F446169}"/>
                </a:ext>
              </a:extLst>
            </p:cNvPr>
            <p:cNvSpPr>
              <a:spLocks noChangeArrowheads="1"/>
            </p:cNvSpPr>
            <p:nvPr/>
          </p:nvSpPr>
          <p:spPr bwMode="auto">
            <a:xfrm>
              <a:off x="3398" y="1705"/>
              <a:ext cx="176" cy="1384"/>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90" name="Freeform 139" descr="Granite">
              <a:extLst>
                <a:ext uri="{FF2B5EF4-FFF2-40B4-BE49-F238E27FC236}">
                  <a16:creationId xmlns:a16="http://schemas.microsoft.com/office/drawing/2014/main" id="{E5EA4E15-DFD8-412C-BED0-2A3639FD10D2}"/>
                </a:ext>
              </a:extLst>
            </p:cNvPr>
            <p:cNvSpPr>
              <a:spLocks/>
            </p:cNvSpPr>
            <p:nvPr/>
          </p:nvSpPr>
          <p:spPr bwMode="auto">
            <a:xfrm>
              <a:off x="2587" y="3015"/>
              <a:ext cx="2514" cy="316"/>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91" name="Line 140">
              <a:extLst>
                <a:ext uri="{FF2B5EF4-FFF2-40B4-BE49-F238E27FC236}">
                  <a16:creationId xmlns:a16="http://schemas.microsoft.com/office/drawing/2014/main" id="{E0E6CBE9-0DFC-443D-8689-0D10B1A4176F}"/>
                </a:ext>
              </a:extLst>
            </p:cNvPr>
            <p:cNvSpPr>
              <a:spLocks noChangeShapeType="1"/>
            </p:cNvSpPr>
            <p:nvPr/>
          </p:nvSpPr>
          <p:spPr bwMode="auto">
            <a:xfrm>
              <a:off x="3576" y="1932"/>
              <a:ext cx="106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2" name="Freeform 141">
              <a:extLst>
                <a:ext uri="{FF2B5EF4-FFF2-40B4-BE49-F238E27FC236}">
                  <a16:creationId xmlns:a16="http://schemas.microsoft.com/office/drawing/2014/main" id="{005309B2-9424-4D20-A4B7-9902AF60765B}"/>
                </a:ext>
              </a:extLst>
            </p:cNvPr>
            <p:cNvSpPr>
              <a:spLocks/>
            </p:cNvSpPr>
            <p:nvPr/>
          </p:nvSpPr>
          <p:spPr bwMode="auto">
            <a:xfrm>
              <a:off x="2232" y="2976"/>
              <a:ext cx="1520" cy="492"/>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93" name="Freeform 142">
              <a:extLst>
                <a:ext uri="{FF2B5EF4-FFF2-40B4-BE49-F238E27FC236}">
                  <a16:creationId xmlns:a16="http://schemas.microsoft.com/office/drawing/2014/main" id="{A7AFD1BF-CBF5-4CF7-8E71-67AB2B1638A7}"/>
                </a:ext>
              </a:extLst>
            </p:cNvPr>
            <p:cNvSpPr>
              <a:spLocks/>
            </p:cNvSpPr>
            <p:nvPr/>
          </p:nvSpPr>
          <p:spPr bwMode="auto">
            <a:xfrm>
              <a:off x="2228" y="2968"/>
              <a:ext cx="1568" cy="548"/>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94" name="Rectangle 143" descr="Granite">
              <a:extLst>
                <a:ext uri="{FF2B5EF4-FFF2-40B4-BE49-F238E27FC236}">
                  <a16:creationId xmlns:a16="http://schemas.microsoft.com/office/drawing/2014/main" id="{F5810531-1103-4716-8284-04FA9E76148F}"/>
                </a:ext>
              </a:extLst>
            </p:cNvPr>
            <p:cNvSpPr>
              <a:spLocks noChangeArrowheads="1"/>
            </p:cNvSpPr>
            <p:nvPr/>
          </p:nvSpPr>
          <p:spPr bwMode="auto">
            <a:xfrm>
              <a:off x="4664" y="3333"/>
              <a:ext cx="256" cy="728"/>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95" name="Group 144">
              <a:extLst>
                <a:ext uri="{FF2B5EF4-FFF2-40B4-BE49-F238E27FC236}">
                  <a16:creationId xmlns:a16="http://schemas.microsoft.com/office/drawing/2014/main" id="{1FC12670-8DB2-4AEE-96C6-F15ED4D53EF4}"/>
                </a:ext>
              </a:extLst>
            </p:cNvPr>
            <p:cNvGrpSpPr>
              <a:grpSpLocks/>
            </p:cNvGrpSpPr>
            <p:nvPr/>
          </p:nvGrpSpPr>
          <p:grpSpPr bwMode="auto">
            <a:xfrm>
              <a:off x="2496" y="3620"/>
              <a:ext cx="2848" cy="560"/>
              <a:chOff x="1920" y="3764"/>
              <a:chExt cx="2848" cy="560"/>
            </a:xfrm>
          </p:grpSpPr>
          <p:sp>
            <p:nvSpPr>
              <p:cNvPr id="135" name="Line 145">
                <a:extLst>
                  <a:ext uri="{FF2B5EF4-FFF2-40B4-BE49-F238E27FC236}">
                    <a16:creationId xmlns:a16="http://schemas.microsoft.com/office/drawing/2014/main" id="{6684A419-F7CC-48CC-9125-2C746C871DB1}"/>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6" name="Line 146">
                <a:extLst>
                  <a:ext uri="{FF2B5EF4-FFF2-40B4-BE49-F238E27FC236}">
                    <a16:creationId xmlns:a16="http://schemas.microsoft.com/office/drawing/2014/main" id="{8938DAE2-2DFD-4831-AD21-DECEEC7F9CAE}"/>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37" name="Group 147">
                <a:extLst>
                  <a:ext uri="{FF2B5EF4-FFF2-40B4-BE49-F238E27FC236}">
                    <a16:creationId xmlns:a16="http://schemas.microsoft.com/office/drawing/2014/main" id="{8728AF4D-DE59-40EC-B2EE-EC6262216429}"/>
                  </a:ext>
                </a:extLst>
              </p:cNvPr>
              <p:cNvGrpSpPr>
                <a:grpSpLocks/>
              </p:cNvGrpSpPr>
              <p:nvPr/>
            </p:nvGrpSpPr>
            <p:grpSpPr bwMode="auto">
              <a:xfrm>
                <a:off x="4380" y="3764"/>
                <a:ext cx="388" cy="388"/>
                <a:chOff x="4380" y="3764"/>
                <a:chExt cx="388" cy="388"/>
              </a:xfrm>
            </p:grpSpPr>
            <p:sp>
              <p:nvSpPr>
                <p:cNvPr id="140" name="Arc 148">
                  <a:extLst>
                    <a:ext uri="{FF2B5EF4-FFF2-40B4-BE49-F238E27FC236}">
                      <a16:creationId xmlns:a16="http://schemas.microsoft.com/office/drawing/2014/main" id="{18731317-85E9-49AB-86F7-8697784278E0}"/>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41" name="Arc 149">
                  <a:extLst>
                    <a:ext uri="{FF2B5EF4-FFF2-40B4-BE49-F238E27FC236}">
                      <a16:creationId xmlns:a16="http://schemas.microsoft.com/office/drawing/2014/main" id="{C84969B3-67A7-4F5B-B094-D7C5F0E4CAA2}"/>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38" name="Line 150">
                <a:extLst>
                  <a:ext uri="{FF2B5EF4-FFF2-40B4-BE49-F238E27FC236}">
                    <a16:creationId xmlns:a16="http://schemas.microsoft.com/office/drawing/2014/main" id="{AC3D5C04-3D29-4B32-86E0-16902D8631B3}"/>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9" name="Line 151">
                <a:extLst>
                  <a:ext uri="{FF2B5EF4-FFF2-40B4-BE49-F238E27FC236}">
                    <a16:creationId xmlns:a16="http://schemas.microsoft.com/office/drawing/2014/main" id="{08D0B143-6D8D-4635-AB45-E54D67612571}"/>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96" name="Group 152">
              <a:extLst>
                <a:ext uri="{FF2B5EF4-FFF2-40B4-BE49-F238E27FC236}">
                  <a16:creationId xmlns:a16="http://schemas.microsoft.com/office/drawing/2014/main" id="{3DD2E635-0C24-48BD-B4DA-7DE3FA70B355}"/>
                </a:ext>
              </a:extLst>
            </p:cNvPr>
            <p:cNvGrpSpPr>
              <a:grpSpLocks/>
            </p:cNvGrpSpPr>
            <p:nvPr/>
          </p:nvGrpSpPr>
          <p:grpSpPr bwMode="auto">
            <a:xfrm flipH="1">
              <a:off x="2108" y="3464"/>
              <a:ext cx="124" cy="124"/>
              <a:chOff x="4380" y="3764"/>
              <a:chExt cx="388" cy="388"/>
            </a:xfrm>
          </p:grpSpPr>
          <p:sp>
            <p:nvSpPr>
              <p:cNvPr id="133" name="Arc 153">
                <a:extLst>
                  <a:ext uri="{FF2B5EF4-FFF2-40B4-BE49-F238E27FC236}">
                    <a16:creationId xmlns:a16="http://schemas.microsoft.com/office/drawing/2014/main" id="{D1CCB735-4725-4BBB-B100-017EBC13E25B}"/>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34" name="Arc 154">
                <a:extLst>
                  <a:ext uri="{FF2B5EF4-FFF2-40B4-BE49-F238E27FC236}">
                    <a16:creationId xmlns:a16="http://schemas.microsoft.com/office/drawing/2014/main" id="{76E2EF47-EFCB-4D4C-AFA7-EC147B5CD7D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97" name="Oval 155">
              <a:extLst>
                <a:ext uri="{FF2B5EF4-FFF2-40B4-BE49-F238E27FC236}">
                  <a16:creationId xmlns:a16="http://schemas.microsoft.com/office/drawing/2014/main" id="{3D636110-D8A0-40DE-8D97-2C367ABA65DF}"/>
                </a:ext>
              </a:extLst>
            </p:cNvPr>
            <p:cNvSpPr>
              <a:spLocks noChangeArrowheads="1"/>
            </p:cNvSpPr>
            <p:nvPr/>
          </p:nvSpPr>
          <p:spPr bwMode="auto">
            <a:xfrm>
              <a:off x="2118" y="3624"/>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98" name="Oval 156">
              <a:extLst>
                <a:ext uri="{FF2B5EF4-FFF2-40B4-BE49-F238E27FC236}">
                  <a16:creationId xmlns:a16="http://schemas.microsoft.com/office/drawing/2014/main" id="{DA04B09B-D50A-4C04-A0D2-E192B539BDF1}"/>
                </a:ext>
              </a:extLst>
            </p:cNvPr>
            <p:cNvSpPr>
              <a:spLocks noChangeArrowheads="1"/>
            </p:cNvSpPr>
            <p:nvPr/>
          </p:nvSpPr>
          <p:spPr bwMode="auto">
            <a:xfrm>
              <a:off x="2121" y="3741"/>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99" name="Oval 157">
              <a:extLst>
                <a:ext uri="{FF2B5EF4-FFF2-40B4-BE49-F238E27FC236}">
                  <a16:creationId xmlns:a16="http://schemas.microsoft.com/office/drawing/2014/main" id="{03963419-DE57-4D38-9FB8-2862C24A2B5F}"/>
                </a:ext>
              </a:extLst>
            </p:cNvPr>
            <p:cNvSpPr>
              <a:spLocks noChangeArrowheads="1"/>
            </p:cNvSpPr>
            <p:nvPr/>
          </p:nvSpPr>
          <p:spPr bwMode="auto">
            <a:xfrm>
              <a:off x="2124" y="3915"/>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0" name="Oval 158">
              <a:extLst>
                <a:ext uri="{FF2B5EF4-FFF2-40B4-BE49-F238E27FC236}">
                  <a16:creationId xmlns:a16="http://schemas.microsoft.com/office/drawing/2014/main" id="{AA915E8D-B826-48B4-BC8F-B6FE60B4D13E}"/>
                </a:ext>
              </a:extLst>
            </p:cNvPr>
            <p:cNvSpPr>
              <a:spLocks noChangeArrowheads="1"/>
            </p:cNvSpPr>
            <p:nvPr/>
          </p:nvSpPr>
          <p:spPr bwMode="auto">
            <a:xfrm>
              <a:off x="2127" y="4137"/>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1" name="Group 159">
              <a:extLst>
                <a:ext uri="{FF2B5EF4-FFF2-40B4-BE49-F238E27FC236}">
                  <a16:creationId xmlns:a16="http://schemas.microsoft.com/office/drawing/2014/main" id="{78AE1C6A-06BD-4E93-BD6E-660775F9DF85}"/>
                </a:ext>
              </a:extLst>
            </p:cNvPr>
            <p:cNvGrpSpPr>
              <a:grpSpLocks/>
            </p:cNvGrpSpPr>
            <p:nvPr/>
          </p:nvGrpSpPr>
          <p:grpSpPr bwMode="auto">
            <a:xfrm>
              <a:off x="2244" y="3394"/>
              <a:ext cx="140" cy="122"/>
              <a:chOff x="1668" y="3538"/>
              <a:chExt cx="140" cy="122"/>
            </a:xfrm>
          </p:grpSpPr>
          <p:sp>
            <p:nvSpPr>
              <p:cNvPr id="129" name="AutoShape 160">
                <a:extLst>
                  <a:ext uri="{FF2B5EF4-FFF2-40B4-BE49-F238E27FC236}">
                    <a16:creationId xmlns:a16="http://schemas.microsoft.com/office/drawing/2014/main" id="{57E3D24B-81AB-477A-BB61-8A13A69CD7EC}"/>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30" name="Line 161">
                <a:extLst>
                  <a:ext uri="{FF2B5EF4-FFF2-40B4-BE49-F238E27FC236}">
                    <a16:creationId xmlns:a16="http://schemas.microsoft.com/office/drawing/2014/main" id="{E8BAF325-AA9A-4C2F-B2B1-FB78F0C5C43B}"/>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1" name="Line 162">
                <a:extLst>
                  <a:ext uri="{FF2B5EF4-FFF2-40B4-BE49-F238E27FC236}">
                    <a16:creationId xmlns:a16="http://schemas.microsoft.com/office/drawing/2014/main" id="{547C6DC3-BAC4-4329-9E6A-5BFBEA931B6D}"/>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2" name="Line 163">
                <a:extLst>
                  <a:ext uri="{FF2B5EF4-FFF2-40B4-BE49-F238E27FC236}">
                    <a16:creationId xmlns:a16="http://schemas.microsoft.com/office/drawing/2014/main" id="{34F70801-7993-4BF6-91FA-EF9087979394}"/>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2" name="Arc 164">
              <a:extLst>
                <a:ext uri="{FF2B5EF4-FFF2-40B4-BE49-F238E27FC236}">
                  <a16:creationId xmlns:a16="http://schemas.microsoft.com/office/drawing/2014/main" id="{8766BE7A-EDF0-4623-897B-ED162C627621}"/>
                </a:ext>
              </a:extLst>
            </p:cNvPr>
            <p:cNvSpPr>
              <a:spLocks/>
            </p:cNvSpPr>
            <p:nvPr/>
          </p:nvSpPr>
          <p:spPr bwMode="auto">
            <a:xfrm flipH="1">
              <a:off x="2150" y="362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3" name="Arc 165">
              <a:extLst>
                <a:ext uri="{FF2B5EF4-FFF2-40B4-BE49-F238E27FC236}">
                  <a16:creationId xmlns:a16="http://schemas.microsoft.com/office/drawing/2014/main" id="{D787CBEA-B096-4E35-9547-BD5F30455B59}"/>
                </a:ext>
              </a:extLst>
            </p:cNvPr>
            <p:cNvSpPr>
              <a:spLocks/>
            </p:cNvSpPr>
            <p:nvPr/>
          </p:nvSpPr>
          <p:spPr bwMode="auto">
            <a:xfrm flipH="1">
              <a:off x="2240" y="378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4" name="Arc 166">
              <a:extLst>
                <a:ext uri="{FF2B5EF4-FFF2-40B4-BE49-F238E27FC236}">
                  <a16:creationId xmlns:a16="http://schemas.microsoft.com/office/drawing/2014/main" id="{4C58A22A-0B10-46E7-884A-3CFDE05BB841}"/>
                </a:ext>
              </a:extLst>
            </p:cNvPr>
            <p:cNvSpPr>
              <a:spLocks/>
            </p:cNvSpPr>
            <p:nvPr/>
          </p:nvSpPr>
          <p:spPr bwMode="auto">
            <a:xfrm flipH="1">
              <a:off x="2219" y="374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 name="Arc 167">
              <a:extLst>
                <a:ext uri="{FF2B5EF4-FFF2-40B4-BE49-F238E27FC236}">
                  <a16:creationId xmlns:a16="http://schemas.microsoft.com/office/drawing/2014/main" id="{92AC8757-8675-4800-A223-A2206ACD460F}"/>
                </a:ext>
              </a:extLst>
            </p:cNvPr>
            <p:cNvSpPr>
              <a:spLocks/>
            </p:cNvSpPr>
            <p:nvPr/>
          </p:nvSpPr>
          <p:spPr bwMode="auto">
            <a:xfrm flipH="1">
              <a:off x="2201" y="370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6" name="Arc 168">
              <a:extLst>
                <a:ext uri="{FF2B5EF4-FFF2-40B4-BE49-F238E27FC236}">
                  <a16:creationId xmlns:a16="http://schemas.microsoft.com/office/drawing/2014/main" id="{97EB2942-69A9-4195-B5B0-B3E51AFBB3F5}"/>
                </a:ext>
              </a:extLst>
            </p:cNvPr>
            <p:cNvSpPr>
              <a:spLocks/>
            </p:cNvSpPr>
            <p:nvPr/>
          </p:nvSpPr>
          <p:spPr bwMode="auto">
            <a:xfrm flipH="1">
              <a:off x="2180" y="367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 name="Freeform 169" descr="Granite">
              <a:extLst>
                <a:ext uri="{FF2B5EF4-FFF2-40B4-BE49-F238E27FC236}">
                  <a16:creationId xmlns:a16="http://schemas.microsoft.com/office/drawing/2014/main" id="{9319BF2C-4BA1-4701-A1FF-2831A2723140}"/>
                </a:ext>
              </a:extLst>
            </p:cNvPr>
            <p:cNvSpPr>
              <a:spLocks/>
            </p:cNvSpPr>
            <p:nvPr/>
          </p:nvSpPr>
          <p:spPr bwMode="auto">
            <a:xfrm>
              <a:off x="3398"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8" name="Freeform 170" descr="Granite">
              <a:extLst>
                <a:ext uri="{FF2B5EF4-FFF2-40B4-BE49-F238E27FC236}">
                  <a16:creationId xmlns:a16="http://schemas.microsoft.com/office/drawing/2014/main" id="{01153CFF-3DA6-4FCE-ABB8-A859B4409935}"/>
                </a:ext>
              </a:extLst>
            </p:cNvPr>
            <p:cNvSpPr>
              <a:spLocks/>
            </p:cNvSpPr>
            <p:nvPr/>
          </p:nvSpPr>
          <p:spPr bwMode="auto">
            <a:xfrm flipH="1">
              <a:off x="4464"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9" name="Group 171">
              <a:extLst>
                <a:ext uri="{FF2B5EF4-FFF2-40B4-BE49-F238E27FC236}">
                  <a16:creationId xmlns:a16="http://schemas.microsoft.com/office/drawing/2014/main" id="{A01B5F6D-C778-46F0-AF7D-3B448ADE6CF3}"/>
                </a:ext>
              </a:extLst>
            </p:cNvPr>
            <p:cNvGrpSpPr>
              <a:grpSpLocks/>
            </p:cNvGrpSpPr>
            <p:nvPr/>
          </p:nvGrpSpPr>
          <p:grpSpPr bwMode="auto">
            <a:xfrm>
              <a:off x="3480" y="1280"/>
              <a:ext cx="1240" cy="241"/>
              <a:chOff x="932" y="2975"/>
              <a:chExt cx="1312" cy="241"/>
            </a:xfrm>
          </p:grpSpPr>
          <p:sp>
            <p:nvSpPr>
              <p:cNvPr id="127" name="AutoShape 172">
                <a:extLst>
                  <a:ext uri="{FF2B5EF4-FFF2-40B4-BE49-F238E27FC236}">
                    <a16:creationId xmlns:a16="http://schemas.microsoft.com/office/drawing/2014/main" id="{4429D146-79AE-4422-91EF-9A581466BB44}"/>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28" name="Freeform 173" descr="Granite">
                <a:extLst>
                  <a:ext uri="{FF2B5EF4-FFF2-40B4-BE49-F238E27FC236}">
                    <a16:creationId xmlns:a16="http://schemas.microsoft.com/office/drawing/2014/main" id="{5C0871AE-E744-4D95-8C35-DF37C2EE386B}"/>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10" name="AutoShape 174">
              <a:extLst>
                <a:ext uri="{FF2B5EF4-FFF2-40B4-BE49-F238E27FC236}">
                  <a16:creationId xmlns:a16="http://schemas.microsoft.com/office/drawing/2014/main" id="{9B7EE1BE-C78E-4DE8-8AB4-80233B55C9B1}"/>
                </a:ext>
              </a:extLst>
            </p:cNvPr>
            <p:cNvSpPr>
              <a:spLocks noChangeArrowheads="1"/>
            </p:cNvSpPr>
            <p:nvPr/>
          </p:nvSpPr>
          <p:spPr bwMode="auto">
            <a:xfrm flipV="1">
              <a:off x="4404" y="1830"/>
              <a:ext cx="144" cy="9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11" name="Line 175">
              <a:extLst>
                <a:ext uri="{FF2B5EF4-FFF2-40B4-BE49-F238E27FC236}">
                  <a16:creationId xmlns:a16="http://schemas.microsoft.com/office/drawing/2014/main" id="{DC58CC2A-D9C9-4647-BA24-5F463A68B97E}"/>
                </a:ext>
              </a:extLst>
            </p:cNvPr>
            <p:cNvSpPr>
              <a:spLocks noChangeShapeType="1"/>
            </p:cNvSpPr>
            <p:nvPr/>
          </p:nvSpPr>
          <p:spPr bwMode="auto">
            <a:xfrm>
              <a:off x="4380" y="1953"/>
              <a:ext cx="19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12" name="Line 176">
              <a:extLst>
                <a:ext uri="{FF2B5EF4-FFF2-40B4-BE49-F238E27FC236}">
                  <a16:creationId xmlns:a16="http://schemas.microsoft.com/office/drawing/2014/main" id="{4013A998-810E-47BC-8D04-FC76CF940D4B}"/>
                </a:ext>
              </a:extLst>
            </p:cNvPr>
            <p:cNvSpPr>
              <a:spLocks noChangeShapeType="1"/>
            </p:cNvSpPr>
            <p:nvPr/>
          </p:nvSpPr>
          <p:spPr bwMode="auto">
            <a:xfrm>
              <a:off x="4404" y="1980"/>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13" name="Line 177">
              <a:extLst>
                <a:ext uri="{FF2B5EF4-FFF2-40B4-BE49-F238E27FC236}">
                  <a16:creationId xmlns:a16="http://schemas.microsoft.com/office/drawing/2014/main" id="{319EC11C-E48F-4241-9553-CD9047432CB7}"/>
                </a:ext>
              </a:extLst>
            </p:cNvPr>
            <p:cNvSpPr>
              <a:spLocks noChangeShapeType="1"/>
            </p:cNvSpPr>
            <p:nvPr/>
          </p:nvSpPr>
          <p:spPr bwMode="auto">
            <a:xfrm>
              <a:off x="4432" y="2007"/>
              <a:ext cx="8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14" name="Group 178">
              <a:extLst>
                <a:ext uri="{FF2B5EF4-FFF2-40B4-BE49-F238E27FC236}">
                  <a16:creationId xmlns:a16="http://schemas.microsoft.com/office/drawing/2014/main" id="{7A13A292-2DCB-4D93-BF44-4E9728AA9973}"/>
                </a:ext>
              </a:extLst>
            </p:cNvPr>
            <p:cNvGrpSpPr>
              <a:grpSpLocks/>
            </p:cNvGrpSpPr>
            <p:nvPr/>
          </p:nvGrpSpPr>
          <p:grpSpPr bwMode="auto">
            <a:xfrm>
              <a:off x="5112" y="1924"/>
              <a:ext cx="74" cy="1137"/>
              <a:chOff x="4310" y="2095"/>
              <a:chExt cx="74" cy="1137"/>
            </a:xfrm>
          </p:grpSpPr>
          <p:sp>
            <p:nvSpPr>
              <p:cNvPr id="125" name="Line 179">
                <a:extLst>
                  <a:ext uri="{FF2B5EF4-FFF2-40B4-BE49-F238E27FC236}">
                    <a16:creationId xmlns:a16="http://schemas.microsoft.com/office/drawing/2014/main" id="{05C441DC-FD20-47B5-848F-A9D49C47AE20}"/>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6" name="Line 180">
                <a:extLst>
                  <a:ext uri="{FF2B5EF4-FFF2-40B4-BE49-F238E27FC236}">
                    <a16:creationId xmlns:a16="http://schemas.microsoft.com/office/drawing/2014/main" id="{A9C74E38-3833-4AF7-99E9-D4917FAEAD83}"/>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15" name="Group 181">
              <a:extLst>
                <a:ext uri="{FF2B5EF4-FFF2-40B4-BE49-F238E27FC236}">
                  <a16:creationId xmlns:a16="http://schemas.microsoft.com/office/drawing/2014/main" id="{1154B1B4-68DE-455B-8A84-17101E238528}"/>
                </a:ext>
              </a:extLst>
            </p:cNvPr>
            <p:cNvGrpSpPr>
              <a:grpSpLocks/>
            </p:cNvGrpSpPr>
            <p:nvPr/>
          </p:nvGrpSpPr>
          <p:grpSpPr bwMode="auto">
            <a:xfrm rot="5400000" flipH="1">
              <a:off x="5006" y="1767"/>
              <a:ext cx="179" cy="179"/>
              <a:chOff x="4380" y="3764"/>
              <a:chExt cx="388" cy="388"/>
            </a:xfrm>
          </p:grpSpPr>
          <p:sp>
            <p:nvSpPr>
              <p:cNvPr id="123" name="Arc 182">
                <a:extLst>
                  <a:ext uri="{FF2B5EF4-FFF2-40B4-BE49-F238E27FC236}">
                    <a16:creationId xmlns:a16="http://schemas.microsoft.com/office/drawing/2014/main" id="{33E7706D-13E5-4FD3-9AC6-8D71864D9D42}"/>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24" name="Arc 183">
                <a:extLst>
                  <a:ext uri="{FF2B5EF4-FFF2-40B4-BE49-F238E27FC236}">
                    <a16:creationId xmlns:a16="http://schemas.microsoft.com/office/drawing/2014/main" id="{669ECDC0-2311-494A-8B30-2D77DBBDBFD3}"/>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16" name="Group 184">
              <a:extLst>
                <a:ext uri="{FF2B5EF4-FFF2-40B4-BE49-F238E27FC236}">
                  <a16:creationId xmlns:a16="http://schemas.microsoft.com/office/drawing/2014/main" id="{BCBD3A90-2A92-4F13-AF62-52CB9C8B3E90}"/>
                </a:ext>
              </a:extLst>
            </p:cNvPr>
            <p:cNvGrpSpPr>
              <a:grpSpLocks/>
            </p:cNvGrpSpPr>
            <p:nvPr/>
          </p:nvGrpSpPr>
          <p:grpSpPr bwMode="auto">
            <a:xfrm rot="-5400000">
              <a:off x="4768" y="1600"/>
              <a:ext cx="74" cy="417"/>
              <a:chOff x="4310" y="2095"/>
              <a:chExt cx="74" cy="1137"/>
            </a:xfrm>
          </p:grpSpPr>
          <p:sp>
            <p:nvSpPr>
              <p:cNvPr id="121" name="Line 185">
                <a:extLst>
                  <a:ext uri="{FF2B5EF4-FFF2-40B4-BE49-F238E27FC236}">
                    <a16:creationId xmlns:a16="http://schemas.microsoft.com/office/drawing/2014/main" id="{4DB1C0D3-2716-464E-9529-1854B4405039}"/>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2" name="Line 186">
                <a:extLst>
                  <a:ext uri="{FF2B5EF4-FFF2-40B4-BE49-F238E27FC236}">
                    <a16:creationId xmlns:a16="http://schemas.microsoft.com/office/drawing/2014/main" id="{DD409DEF-7FB3-49C6-A63D-4F20C720632C}"/>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17" name="Rectangle 187">
              <a:extLst>
                <a:ext uri="{FF2B5EF4-FFF2-40B4-BE49-F238E27FC236}">
                  <a16:creationId xmlns:a16="http://schemas.microsoft.com/office/drawing/2014/main" id="{2E76F397-10C3-4558-B88B-70BA8B8B632F}"/>
                </a:ext>
              </a:extLst>
            </p:cNvPr>
            <p:cNvSpPr>
              <a:spLocks noChangeArrowheads="1"/>
            </p:cNvSpPr>
            <p:nvPr/>
          </p:nvSpPr>
          <p:spPr bwMode="auto">
            <a:xfrm>
              <a:off x="4608" y="1780"/>
              <a:ext cx="216" cy="56"/>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18" name="Freeform 188">
              <a:extLst>
                <a:ext uri="{FF2B5EF4-FFF2-40B4-BE49-F238E27FC236}">
                  <a16:creationId xmlns:a16="http://schemas.microsoft.com/office/drawing/2014/main" id="{007BAF02-95E8-4D58-8885-C35A0B507523}"/>
                </a:ext>
              </a:extLst>
            </p:cNvPr>
            <p:cNvSpPr>
              <a:spLocks/>
            </p:cNvSpPr>
            <p:nvPr/>
          </p:nvSpPr>
          <p:spPr bwMode="auto">
            <a:xfrm>
              <a:off x="4636" y="3922"/>
              <a:ext cx="298" cy="22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19" name="Rectangle 189">
              <a:extLst>
                <a:ext uri="{FF2B5EF4-FFF2-40B4-BE49-F238E27FC236}">
                  <a16:creationId xmlns:a16="http://schemas.microsoft.com/office/drawing/2014/main" id="{3F6B05F9-BAB7-4A01-8F3C-2B1856218468}"/>
                </a:ext>
              </a:extLst>
            </p:cNvPr>
            <p:cNvSpPr>
              <a:spLocks noChangeArrowheads="1"/>
            </p:cNvSpPr>
            <p:nvPr/>
          </p:nvSpPr>
          <p:spPr bwMode="auto">
            <a:xfrm>
              <a:off x="4615" y="3632"/>
              <a:ext cx="360" cy="14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20" name="Rectangle 190">
              <a:extLst>
                <a:ext uri="{FF2B5EF4-FFF2-40B4-BE49-F238E27FC236}">
                  <a16:creationId xmlns:a16="http://schemas.microsoft.com/office/drawing/2014/main" id="{BBC508DE-2635-422B-8FB6-346D4405BE7E}"/>
                </a:ext>
              </a:extLst>
            </p:cNvPr>
            <p:cNvSpPr>
              <a:spLocks noChangeArrowheads="1"/>
            </p:cNvSpPr>
            <p:nvPr/>
          </p:nvSpPr>
          <p:spPr bwMode="auto">
            <a:xfrm>
              <a:off x="3759" y="3076"/>
              <a:ext cx="30" cy="292"/>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42" name="Line 19">
            <a:extLst>
              <a:ext uri="{FF2B5EF4-FFF2-40B4-BE49-F238E27FC236}">
                <a16:creationId xmlns:a16="http://schemas.microsoft.com/office/drawing/2014/main" id="{C7310C4C-DFAB-4695-A340-452DE37D13EF}"/>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cxnSp>
        <p:nvCxnSpPr>
          <p:cNvPr id="143" name="Straight Arrow Connector 142">
            <a:extLst>
              <a:ext uri="{FF2B5EF4-FFF2-40B4-BE49-F238E27FC236}">
                <a16:creationId xmlns:a16="http://schemas.microsoft.com/office/drawing/2014/main" id="{B00B93A5-716C-4C4F-A2EA-E20219013775}"/>
              </a:ext>
            </a:extLst>
          </p:cNvPr>
          <p:cNvCxnSpPr/>
          <p:nvPr/>
        </p:nvCxnSpPr>
        <p:spPr bwMode="auto">
          <a:xfrm flipH="1" flipV="1">
            <a:off x="5765449" y="4275743"/>
            <a:ext cx="266076" cy="68837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effectLst/>
        </p:spPr>
        <p:txBody>
          <a:bodyPr/>
          <a:lstStyle/>
          <a:p>
            <a:r>
              <a:rPr lang="en-US" dirty="0"/>
              <a:t>Use Conservation of Mass and Minor Loss equation </a:t>
            </a:r>
            <a:r>
              <a:rPr lang="en-US" sz="2400" dirty="0"/>
              <a:t>[Two unknowns (Q, h)]</a:t>
            </a:r>
          </a:p>
        </p:txBody>
      </p:sp>
      <p:sp>
        <p:nvSpPr>
          <p:cNvPr id="107524" name="Line 4"/>
          <p:cNvSpPr>
            <a:spLocks noChangeShapeType="1"/>
          </p:cNvSpPr>
          <p:nvPr/>
        </p:nvSpPr>
        <p:spPr bwMode="auto">
          <a:xfrm flipH="1">
            <a:off x="4429125" y="4205288"/>
            <a:ext cx="78105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107525" name="Line 5"/>
          <p:cNvSpPr>
            <a:spLocks noChangeShapeType="1"/>
          </p:cNvSpPr>
          <p:nvPr/>
        </p:nvSpPr>
        <p:spPr bwMode="auto">
          <a:xfrm flipH="1">
            <a:off x="4751388" y="2501900"/>
            <a:ext cx="208280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107526" name="Line 6"/>
          <p:cNvSpPr>
            <a:spLocks noChangeShapeType="1"/>
          </p:cNvSpPr>
          <p:nvPr/>
        </p:nvSpPr>
        <p:spPr bwMode="auto">
          <a:xfrm>
            <a:off x="4953000" y="2487613"/>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a:p>
        </p:txBody>
      </p:sp>
      <p:sp>
        <p:nvSpPr>
          <p:cNvPr id="107527" name="Text Box 7"/>
          <p:cNvSpPr txBox="1">
            <a:spLocks noChangeArrowheads="1"/>
          </p:cNvSpPr>
          <p:nvPr/>
        </p:nvSpPr>
        <p:spPr bwMode="auto">
          <a:xfrm>
            <a:off x="4810125" y="2962275"/>
            <a:ext cx="438150" cy="457200"/>
          </a:xfrm>
          <a:prstGeom prst="rect">
            <a:avLst/>
          </a:prstGeom>
          <a:solidFill>
            <a:schemeClr val="bg1"/>
          </a:solidFill>
          <a:ln w="12700">
            <a:noFill/>
            <a:miter lim="800000"/>
            <a:headEnd type="none" w="sm" len="sm"/>
            <a:tailEnd type="none" w="lg" len="med"/>
          </a:ln>
          <a:effectLst/>
        </p:spPr>
        <p:txBody>
          <a:bodyPr wrap="none">
            <a:spAutoFit/>
          </a:bodyPr>
          <a:lstStyle/>
          <a:p>
            <a:r>
              <a:rPr lang="en-US" sz="2400"/>
              <a:t>h</a:t>
            </a:r>
            <a:r>
              <a:rPr lang="en-US" sz="2400" baseline="-25000"/>
              <a:t>0</a:t>
            </a:r>
          </a:p>
        </p:txBody>
      </p:sp>
      <p:sp>
        <p:nvSpPr>
          <p:cNvPr id="107535" name="Text Box 15"/>
          <p:cNvSpPr txBox="1">
            <a:spLocks noChangeArrowheads="1"/>
          </p:cNvSpPr>
          <p:nvPr/>
        </p:nvSpPr>
        <p:spPr bwMode="auto">
          <a:xfrm>
            <a:off x="4173356" y="4964114"/>
            <a:ext cx="3716337" cy="519112"/>
          </a:xfrm>
          <a:prstGeom prst="rect">
            <a:avLst/>
          </a:prstGeom>
          <a:noFill/>
          <a:ln w="12700">
            <a:noFill/>
            <a:miter lim="800000"/>
            <a:headEnd type="none" w="lg" len="med"/>
            <a:tailEnd type="none" w="lg" len="med"/>
          </a:ln>
          <a:effectLst/>
        </p:spPr>
        <p:txBody>
          <a:bodyPr wrap="none">
            <a:spAutoFit/>
          </a:bodyPr>
          <a:lstStyle/>
          <a:p>
            <a:r>
              <a:rPr lang="en-US" dirty="0"/>
              <a:t>Orifice in the PVC valve</a:t>
            </a:r>
          </a:p>
        </p:txBody>
      </p:sp>
      <p:sp>
        <p:nvSpPr>
          <p:cNvPr id="107536" name="Text Box 16"/>
          <p:cNvSpPr txBox="1">
            <a:spLocks noChangeArrowheads="1"/>
          </p:cNvSpPr>
          <p:nvPr/>
        </p:nvSpPr>
        <p:spPr bwMode="auto">
          <a:xfrm>
            <a:off x="4532679" y="5835726"/>
            <a:ext cx="3529013" cy="519113"/>
          </a:xfrm>
          <a:prstGeom prst="rect">
            <a:avLst/>
          </a:prstGeom>
          <a:noFill/>
          <a:ln w="12700">
            <a:noFill/>
            <a:miter lim="800000"/>
            <a:headEnd type="none" w="lg" len="med"/>
            <a:tailEnd type="none" w="lg" len="med"/>
          </a:ln>
          <a:effectLst/>
        </p:spPr>
        <p:txBody>
          <a:bodyPr wrap="none">
            <a:spAutoFit/>
          </a:bodyPr>
          <a:lstStyle/>
          <a:p>
            <a:r>
              <a:rPr lang="en-US" dirty="0"/>
              <a:t>Integrate to get h as f(t)</a:t>
            </a:r>
          </a:p>
        </p:txBody>
      </p:sp>
      <p:sp>
        <p:nvSpPr>
          <p:cNvPr id="107539" name="Line 19"/>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107541" name="Text Box 21 1"/>
          <p:cNvSpPr txBox="1">
            <a:spLocks noChangeArrowheads="1"/>
          </p:cNvSpPr>
          <p:nvPr/>
        </p:nvSpPr>
        <p:spPr bwMode="auto">
          <a:xfrm>
            <a:off x="1768752" y="1962663"/>
            <a:ext cx="1249362" cy="519113"/>
          </a:xfrm>
          <a:prstGeom prst="rect">
            <a:avLst/>
          </a:prstGeom>
          <a:noFill/>
          <a:ln w="12700">
            <a:noFill/>
            <a:miter lim="800000"/>
            <a:headEnd type="none" w="lg" len="med"/>
            <a:tailEnd type="none" w="lg" len="med"/>
          </a:ln>
          <a:effectLst/>
        </p:spPr>
        <p:txBody>
          <a:bodyPr wrap="none">
            <a:spAutoFit/>
          </a:bodyPr>
          <a:lstStyle/>
          <a:p>
            <a:r>
              <a:rPr lang="en-US" dirty="0"/>
              <a:t>volume</a:t>
            </a:r>
          </a:p>
        </p:txBody>
      </p:sp>
      <p:sp>
        <p:nvSpPr>
          <p:cNvPr id="107543" name="Line 23 1"/>
          <p:cNvSpPr>
            <a:spLocks noChangeShapeType="1"/>
          </p:cNvSpPr>
          <p:nvPr/>
        </p:nvSpPr>
        <p:spPr bwMode="auto">
          <a:xfrm flipH="1">
            <a:off x="2000527" y="2391746"/>
            <a:ext cx="392906" cy="211851"/>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107537" name="Line 17"/>
          <p:cNvSpPr>
            <a:spLocks noChangeShapeType="1"/>
          </p:cNvSpPr>
          <p:nvPr/>
        </p:nvSpPr>
        <p:spPr bwMode="auto">
          <a:xfrm>
            <a:off x="7250113" y="2506663"/>
            <a:ext cx="914400" cy="0"/>
          </a:xfrm>
          <a:prstGeom prst="line">
            <a:avLst/>
          </a:prstGeom>
          <a:noFill/>
          <a:ln w="38100">
            <a:solidFill>
              <a:schemeClr val="folHlink"/>
            </a:solidFill>
            <a:prstDash val="dash"/>
            <a:round/>
            <a:headEnd type="none" w="lg" len="med"/>
            <a:tailEnd type="none" w="lg" len="med"/>
          </a:ln>
          <a:effectLst/>
        </p:spPr>
        <p:txBody>
          <a:bodyPr wrap="none" anchor="ctr">
            <a:spAutoFit/>
          </a:bodyPr>
          <a:lstStyle/>
          <a:p>
            <a:endParaRPr lang="en-US"/>
          </a:p>
        </p:txBody>
      </p:sp>
      <p:grpSp>
        <p:nvGrpSpPr>
          <p:cNvPr id="107656" name="Group 136"/>
          <p:cNvGrpSpPr>
            <a:grpSpLocks/>
          </p:cNvGrpSpPr>
          <p:nvPr/>
        </p:nvGrpSpPr>
        <p:grpSpPr bwMode="auto">
          <a:xfrm>
            <a:off x="5507038" y="1787525"/>
            <a:ext cx="3543300" cy="3176588"/>
            <a:chOff x="2108" y="1280"/>
            <a:chExt cx="3236" cy="2900"/>
          </a:xfrm>
        </p:grpSpPr>
        <p:sp>
          <p:nvSpPr>
            <p:cNvPr id="107657" name="Rectangle 137" descr="Granite"/>
            <p:cNvSpPr>
              <a:spLocks noChangeArrowheads="1"/>
            </p:cNvSpPr>
            <p:nvPr/>
          </p:nvSpPr>
          <p:spPr bwMode="auto">
            <a:xfrm>
              <a:off x="4624" y="1705"/>
              <a:ext cx="176" cy="1384"/>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7658" name="Rectangle 138" descr="Granite"/>
            <p:cNvSpPr>
              <a:spLocks noChangeArrowheads="1"/>
            </p:cNvSpPr>
            <p:nvPr/>
          </p:nvSpPr>
          <p:spPr bwMode="auto">
            <a:xfrm>
              <a:off x="3398" y="1705"/>
              <a:ext cx="176" cy="1384"/>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7659" name="Freeform 139" descr="Granite"/>
            <p:cNvSpPr>
              <a:spLocks/>
            </p:cNvSpPr>
            <p:nvPr/>
          </p:nvSpPr>
          <p:spPr bwMode="auto">
            <a:xfrm>
              <a:off x="2587" y="3015"/>
              <a:ext cx="2514" cy="316"/>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7660" name="Line 140"/>
            <p:cNvSpPr>
              <a:spLocks noChangeShapeType="1"/>
            </p:cNvSpPr>
            <p:nvPr/>
          </p:nvSpPr>
          <p:spPr bwMode="auto">
            <a:xfrm>
              <a:off x="3576" y="1932"/>
              <a:ext cx="106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61" name="Freeform 141"/>
            <p:cNvSpPr>
              <a:spLocks/>
            </p:cNvSpPr>
            <p:nvPr/>
          </p:nvSpPr>
          <p:spPr bwMode="auto">
            <a:xfrm>
              <a:off x="2232" y="2976"/>
              <a:ext cx="1520" cy="492"/>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7662" name="Freeform 142"/>
            <p:cNvSpPr>
              <a:spLocks/>
            </p:cNvSpPr>
            <p:nvPr/>
          </p:nvSpPr>
          <p:spPr bwMode="auto">
            <a:xfrm>
              <a:off x="2228" y="2968"/>
              <a:ext cx="1568" cy="548"/>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7663" name="Rectangle 143" descr="Granite"/>
            <p:cNvSpPr>
              <a:spLocks noChangeArrowheads="1"/>
            </p:cNvSpPr>
            <p:nvPr/>
          </p:nvSpPr>
          <p:spPr bwMode="auto">
            <a:xfrm>
              <a:off x="4664" y="3333"/>
              <a:ext cx="256" cy="728"/>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7664" name="Group 144"/>
            <p:cNvGrpSpPr>
              <a:grpSpLocks/>
            </p:cNvGrpSpPr>
            <p:nvPr/>
          </p:nvGrpSpPr>
          <p:grpSpPr bwMode="auto">
            <a:xfrm>
              <a:off x="2496" y="3620"/>
              <a:ext cx="2848" cy="560"/>
              <a:chOff x="1920" y="3764"/>
              <a:chExt cx="2848" cy="560"/>
            </a:xfrm>
          </p:grpSpPr>
          <p:sp>
            <p:nvSpPr>
              <p:cNvPr id="107665" name="Line 145"/>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66" name="Line 146"/>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7667" name="Group 147"/>
              <p:cNvGrpSpPr>
                <a:grpSpLocks/>
              </p:cNvGrpSpPr>
              <p:nvPr/>
            </p:nvGrpSpPr>
            <p:grpSpPr bwMode="auto">
              <a:xfrm>
                <a:off x="4380" y="3764"/>
                <a:ext cx="388" cy="388"/>
                <a:chOff x="4380" y="3764"/>
                <a:chExt cx="388" cy="388"/>
              </a:xfrm>
            </p:grpSpPr>
            <p:sp>
              <p:nvSpPr>
                <p:cNvPr id="107668" name="Arc 14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7669" name="Arc 14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7670" name="Line 150"/>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71" name="Line 151"/>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7672" name="Group 152"/>
            <p:cNvGrpSpPr>
              <a:grpSpLocks/>
            </p:cNvGrpSpPr>
            <p:nvPr/>
          </p:nvGrpSpPr>
          <p:grpSpPr bwMode="auto">
            <a:xfrm flipH="1">
              <a:off x="2108" y="3464"/>
              <a:ext cx="124" cy="124"/>
              <a:chOff x="4380" y="3764"/>
              <a:chExt cx="388" cy="388"/>
            </a:xfrm>
          </p:grpSpPr>
          <p:sp>
            <p:nvSpPr>
              <p:cNvPr id="107673" name="Arc 153"/>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7674" name="Arc 154"/>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7675" name="Oval 155"/>
            <p:cNvSpPr>
              <a:spLocks noChangeArrowheads="1"/>
            </p:cNvSpPr>
            <p:nvPr/>
          </p:nvSpPr>
          <p:spPr bwMode="auto">
            <a:xfrm>
              <a:off x="2118" y="3624"/>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7676" name="Oval 156"/>
            <p:cNvSpPr>
              <a:spLocks noChangeArrowheads="1"/>
            </p:cNvSpPr>
            <p:nvPr/>
          </p:nvSpPr>
          <p:spPr bwMode="auto">
            <a:xfrm>
              <a:off x="2121" y="3741"/>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7677" name="Oval 157"/>
            <p:cNvSpPr>
              <a:spLocks noChangeArrowheads="1"/>
            </p:cNvSpPr>
            <p:nvPr/>
          </p:nvSpPr>
          <p:spPr bwMode="auto">
            <a:xfrm>
              <a:off x="2124" y="3915"/>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7678" name="Oval 158"/>
            <p:cNvSpPr>
              <a:spLocks noChangeArrowheads="1"/>
            </p:cNvSpPr>
            <p:nvPr/>
          </p:nvSpPr>
          <p:spPr bwMode="auto">
            <a:xfrm>
              <a:off x="2127" y="4137"/>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7679" name="Group 159"/>
            <p:cNvGrpSpPr>
              <a:grpSpLocks/>
            </p:cNvGrpSpPr>
            <p:nvPr/>
          </p:nvGrpSpPr>
          <p:grpSpPr bwMode="auto">
            <a:xfrm>
              <a:off x="2244" y="3394"/>
              <a:ext cx="140" cy="122"/>
              <a:chOff x="1668" y="3538"/>
              <a:chExt cx="140" cy="122"/>
            </a:xfrm>
          </p:grpSpPr>
          <p:sp>
            <p:nvSpPr>
              <p:cNvPr id="107680" name="AutoShape 160"/>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681" name="Line 161"/>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82" name="Line 162"/>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83" name="Line 163"/>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7684" name="Arc 164"/>
            <p:cNvSpPr>
              <a:spLocks/>
            </p:cNvSpPr>
            <p:nvPr/>
          </p:nvSpPr>
          <p:spPr bwMode="auto">
            <a:xfrm flipH="1">
              <a:off x="2150" y="362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5" name="Arc 165"/>
            <p:cNvSpPr>
              <a:spLocks/>
            </p:cNvSpPr>
            <p:nvPr/>
          </p:nvSpPr>
          <p:spPr bwMode="auto">
            <a:xfrm flipH="1">
              <a:off x="2240" y="378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6" name="Arc 166"/>
            <p:cNvSpPr>
              <a:spLocks/>
            </p:cNvSpPr>
            <p:nvPr/>
          </p:nvSpPr>
          <p:spPr bwMode="auto">
            <a:xfrm flipH="1">
              <a:off x="2219" y="374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7" name="Arc 167"/>
            <p:cNvSpPr>
              <a:spLocks/>
            </p:cNvSpPr>
            <p:nvPr/>
          </p:nvSpPr>
          <p:spPr bwMode="auto">
            <a:xfrm flipH="1">
              <a:off x="2201" y="370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8" name="Arc 168"/>
            <p:cNvSpPr>
              <a:spLocks/>
            </p:cNvSpPr>
            <p:nvPr/>
          </p:nvSpPr>
          <p:spPr bwMode="auto">
            <a:xfrm flipH="1">
              <a:off x="2180" y="367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9" name="Freeform 169" descr="Granite"/>
            <p:cNvSpPr>
              <a:spLocks/>
            </p:cNvSpPr>
            <p:nvPr/>
          </p:nvSpPr>
          <p:spPr bwMode="auto">
            <a:xfrm>
              <a:off x="3398"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7690" name="Freeform 170" descr="Granite"/>
            <p:cNvSpPr>
              <a:spLocks/>
            </p:cNvSpPr>
            <p:nvPr/>
          </p:nvSpPr>
          <p:spPr bwMode="auto">
            <a:xfrm flipH="1">
              <a:off x="4464"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7691" name="Group 171"/>
            <p:cNvGrpSpPr>
              <a:grpSpLocks/>
            </p:cNvGrpSpPr>
            <p:nvPr/>
          </p:nvGrpSpPr>
          <p:grpSpPr bwMode="auto">
            <a:xfrm>
              <a:off x="3480" y="1280"/>
              <a:ext cx="1240" cy="241"/>
              <a:chOff x="932" y="2975"/>
              <a:chExt cx="1312" cy="241"/>
            </a:xfrm>
          </p:grpSpPr>
          <p:sp>
            <p:nvSpPr>
              <p:cNvPr id="107692" name="AutoShape 17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7693" name="Freeform 17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7694" name="AutoShape 174"/>
            <p:cNvSpPr>
              <a:spLocks noChangeArrowheads="1"/>
            </p:cNvSpPr>
            <p:nvPr/>
          </p:nvSpPr>
          <p:spPr bwMode="auto">
            <a:xfrm flipV="1">
              <a:off x="4404" y="1830"/>
              <a:ext cx="144" cy="9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7695" name="Line 175"/>
            <p:cNvSpPr>
              <a:spLocks noChangeShapeType="1"/>
            </p:cNvSpPr>
            <p:nvPr/>
          </p:nvSpPr>
          <p:spPr bwMode="auto">
            <a:xfrm>
              <a:off x="4380" y="1953"/>
              <a:ext cx="19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696" name="Line 176"/>
            <p:cNvSpPr>
              <a:spLocks noChangeShapeType="1"/>
            </p:cNvSpPr>
            <p:nvPr/>
          </p:nvSpPr>
          <p:spPr bwMode="auto">
            <a:xfrm>
              <a:off x="4404" y="1980"/>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697" name="Line 177"/>
            <p:cNvSpPr>
              <a:spLocks noChangeShapeType="1"/>
            </p:cNvSpPr>
            <p:nvPr/>
          </p:nvSpPr>
          <p:spPr bwMode="auto">
            <a:xfrm>
              <a:off x="4432" y="2007"/>
              <a:ext cx="8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07698" name="Group 178"/>
            <p:cNvGrpSpPr>
              <a:grpSpLocks/>
            </p:cNvGrpSpPr>
            <p:nvPr/>
          </p:nvGrpSpPr>
          <p:grpSpPr bwMode="auto">
            <a:xfrm>
              <a:off x="5112" y="1924"/>
              <a:ext cx="74" cy="1137"/>
              <a:chOff x="4310" y="2095"/>
              <a:chExt cx="74" cy="1137"/>
            </a:xfrm>
          </p:grpSpPr>
          <p:sp>
            <p:nvSpPr>
              <p:cNvPr id="107699" name="Line 179"/>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700" name="Line 180"/>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7701" name="Group 181"/>
            <p:cNvGrpSpPr>
              <a:grpSpLocks/>
            </p:cNvGrpSpPr>
            <p:nvPr/>
          </p:nvGrpSpPr>
          <p:grpSpPr bwMode="auto">
            <a:xfrm rot="5400000" flipH="1">
              <a:off x="5006" y="1767"/>
              <a:ext cx="179" cy="179"/>
              <a:chOff x="4380" y="3764"/>
              <a:chExt cx="388" cy="388"/>
            </a:xfrm>
          </p:grpSpPr>
          <p:sp>
            <p:nvSpPr>
              <p:cNvPr id="107702" name="Arc 18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7703" name="Arc 18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7704" name="Group 184"/>
            <p:cNvGrpSpPr>
              <a:grpSpLocks/>
            </p:cNvGrpSpPr>
            <p:nvPr/>
          </p:nvGrpSpPr>
          <p:grpSpPr bwMode="auto">
            <a:xfrm rot="-5400000">
              <a:off x="4768" y="1600"/>
              <a:ext cx="74" cy="417"/>
              <a:chOff x="4310" y="2095"/>
              <a:chExt cx="74" cy="1137"/>
            </a:xfrm>
          </p:grpSpPr>
          <p:sp>
            <p:nvSpPr>
              <p:cNvPr id="107705" name="Line 18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706" name="Line 18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7707" name="Rectangle 187"/>
            <p:cNvSpPr>
              <a:spLocks noChangeArrowheads="1"/>
            </p:cNvSpPr>
            <p:nvPr/>
          </p:nvSpPr>
          <p:spPr bwMode="auto">
            <a:xfrm>
              <a:off x="4608" y="1780"/>
              <a:ext cx="216" cy="56"/>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7708" name="Freeform 188"/>
            <p:cNvSpPr>
              <a:spLocks/>
            </p:cNvSpPr>
            <p:nvPr/>
          </p:nvSpPr>
          <p:spPr bwMode="auto">
            <a:xfrm>
              <a:off x="4636" y="3922"/>
              <a:ext cx="298" cy="22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7709" name="Rectangle 189"/>
            <p:cNvSpPr>
              <a:spLocks noChangeArrowheads="1"/>
            </p:cNvSpPr>
            <p:nvPr/>
          </p:nvSpPr>
          <p:spPr bwMode="auto">
            <a:xfrm>
              <a:off x="4615" y="3632"/>
              <a:ext cx="360" cy="14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7710" name="Rectangle 190"/>
            <p:cNvSpPr>
              <a:spLocks noChangeArrowheads="1"/>
            </p:cNvSpPr>
            <p:nvPr/>
          </p:nvSpPr>
          <p:spPr bwMode="auto">
            <a:xfrm>
              <a:off x="3759" y="3076"/>
              <a:ext cx="30" cy="292"/>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cxnSp>
        <p:nvCxnSpPr>
          <p:cNvPr id="3" name="Straight Arrow Connector 2"/>
          <p:cNvCxnSpPr>
            <a:stCxn id="107535" idx="0"/>
          </p:cNvCxnSpPr>
          <p:nvPr/>
        </p:nvCxnSpPr>
        <p:spPr bwMode="auto">
          <a:xfrm flipH="1" flipV="1">
            <a:off x="5765449" y="4275743"/>
            <a:ext cx="266076" cy="68837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77" name="Text Box 21 2"/>
          <p:cNvSpPr txBox="1">
            <a:spLocks noChangeArrowheads="1"/>
          </p:cNvSpPr>
          <p:nvPr/>
        </p:nvSpPr>
        <p:spPr bwMode="auto">
          <a:xfrm>
            <a:off x="3355803" y="1962663"/>
            <a:ext cx="2295821" cy="523220"/>
          </a:xfrm>
          <a:prstGeom prst="rect">
            <a:avLst/>
          </a:prstGeom>
          <a:noFill/>
          <a:ln w="12700">
            <a:noFill/>
            <a:miter lim="800000"/>
            <a:headEnd type="none" w="lg" len="med"/>
            <a:tailEnd type="none" w="lg" len="med"/>
          </a:ln>
          <a:effectLst/>
        </p:spPr>
        <p:txBody>
          <a:bodyPr wrap="none">
            <a:spAutoFit/>
          </a:bodyPr>
          <a:lstStyle/>
          <a:p>
            <a:r>
              <a:rPr lang="en-US" dirty="0"/>
              <a:t>Plan view area</a:t>
            </a:r>
          </a:p>
        </p:txBody>
      </p:sp>
      <p:sp>
        <p:nvSpPr>
          <p:cNvPr id="78" name="Line 23 2"/>
          <p:cNvSpPr>
            <a:spLocks noChangeShapeType="1"/>
          </p:cNvSpPr>
          <p:nvPr/>
        </p:nvSpPr>
        <p:spPr bwMode="auto">
          <a:xfrm flipH="1">
            <a:off x="3029074" y="2222220"/>
            <a:ext cx="318340" cy="36548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 name="Text Box 21 3"/>
          <p:cNvSpPr txBox="1">
            <a:spLocks noChangeArrowheads="1"/>
          </p:cNvSpPr>
          <p:nvPr/>
        </p:nvSpPr>
        <p:spPr bwMode="auto">
          <a:xfrm>
            <a:off x="376179" y="1532397"/>
            <a:ext cx="5314275" cy="523220"/>
          </a:xfrm>
          <a:prstGeom prst="rect">
            <a:avLst/>
          </a:prstGeom>
          <a:noFill/>
          <a:ln w="12700">
            <a:noFill/>
            <a:miter lim="800000"/>
            <a:headEnd type="none" w="lg" len="med"/>
            <a:tailEnd type="none" w="lg" len="med"/>
          </a:ln>
          <a:effectLst/>
        </p:spPr>
        <p:txBody>
          <a:bodyPr wrap="none">
            <a:spAutoFit/>
          </a:bodyPr>
          <a:lstStyle/>
          <a:p>
            <a:r>
              <a:rPr lang="en-US" dirty="0"/>
              <a:t>Mass conservation on liquid in tank</a:t>
            </a:r>
          </a:p>
        </p:txBody>
      </p:sp>
      <p:sp>
        <p:nvSpPr>
          <p:cNvPr id="80" name="Text Box 21 4"/>
          <p:cNvSpPr txBox="1">
            <a:spLocks noChangeArrowheads="1"/>
          </p:cNvSpPr>
          <p:nvPr/>
        </p:nvSpPr>
        <p:spPr bwMode="auto">
          <a:xfrm>
            <a:off x="301762" y="3426391"/>
            <a:ext cx="3054041" cy="523220"/>
          </a:xfrm>
          <a:prstGeom prst="rect">
            <a:avLst/>
          </a:prstGeom>
          <a:noFill/>
          <a:ln w="12700">
            <a:noFill/>
            <a:miter lim="800000"/>
            <a:headEnd type="none" w="lg" len="med"/>
            <a:tailEnd type="none" w="lg" len="med"/>
          </a:ln>
          <a:effectLst/>
        </p:spPr>
        <p:txBody>
          <a:bodyPr wrap="none">
            <a:spAutoFit/>
          </a:bodyPr>
          <a:lstStyle/>
          <a:p>
            <a:r>
              <a:rPr lang="en-US" dirty="0"/>
              <a:t>Minor loss equation</a:t>
            </a:r>
          </a:p>
        </p:txBody>
      </p:sp>
      <p:pic>
        <p:nvPicPr>
          <p:cNvPr id="7" name="Picture 6">
            <a:extLst>
              <a:ext uri="{FF2B5EF4-FFF2-40B4-BE49-F238E27FC236}">
                <a16:creationId xmlns:a16="http://schemas.microsoft.com/office/drawing/2014/main" id="{81EEC564-CB80-4E06-B20E-11BE8390546C}"/>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615751" y="2584293"/>
            <a:ext cx="3337612" cy="664459"/>
          </a:xfrm>
          <a:prstGeom prst="rect">
            <a:avLst/>
          </a:prstGeom>
        </p:spPr>
      </p:pic>
      <p:pic>
        <p:nvPicPr>
          <p:cNvPr id="84" name="Picture 83">
            <a:extLst>
              <a:ext uri="{FF2B5EF4-FFF2-40B4-BE49-F238E27FC236}">
                <a16:creationId xmlns:a16="http://schemas.microsoft.com/office/drawing/2014/main" id="{D0FB2011-40BC-4283-BB93-AB0F2649276C}"/>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80991" y="3947767"/>
            <a:ext cx="1455852" cy="707533"/>
          </a:xfrm>
          <a:prstGeom prst="rect">
            <a:avLst/>
          </a:prstGeom>
        </p:spPr>
      </p:pic>
      <p:pic>
        <p:nvPicPr>
          <p:cNvPr id="9" name="Picture 8">
            <a:extLst>
              <a:ext uri="{FF2B5EF4-FFF2-40B4-BE49-F238E27FC236}">
                <a16:creationId xmlns:a16="http://schemas.microsoft.com/office/drawing/2014/main" id="{56E05171-B576-43C6-A057-EBFF5031377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297493" y="3947313"/>
            <a:ext cx="2141602" cy="703742"/>
          </a:xfrm>
          <a:prstGeom prst="rect">
            <a:avLst/>
          </a:prstGeom>
        </p:spPr>
      </p:pic>
      <p:pic>
        <p:nvPicPr>
          <p:cNvPr id="11" name="Picture 10">
            <a:extLst>
              <a:ext uri="{FF2B5EF4-FFF2-40B4-BE49-F238E27FC236}">
                <a16:creationId xmlns:a16="http://schemas.microsoft.com/office/drawing/2014/main" id="{7C69FF89-6A94-4C92-9C3F-22C0E8E2BE21}"/>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73061" y="4875681"/>
            <a:ext cx="2421648" cy="703742"/>
          </a:xfrm>
          <a:prstGeom prst="rect">
            <a:avLst/>
          </a:prstGeom>
        </p:spPr>
      </p:pic>
      <p:pic>
        <p:nvPicPr>
          <p:cNvPr id="13" name="Picture 12">
            <a:extLst>
              <a:ext uri="{FF2B5EF4-FFF2-40B4-BE49-F238E27FC236}">
                <a16:creationId xmlns:a16="http://schemas.microsoft.com/office/drawing/2014/main" id="{39AEAB98-6D34-4F04-AD47-EE815F605475}"/>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18219" y="5772662"/>
            <a:ext cx="3760346" cy="703742"/>
          </a:xfrm>
          <a:prstGeom prst="rect">
            <a:avLst/>
          </a:prstGeom>
        </p:spPr>
      </p:pic>
    </p:spTree>
    <p:extLst>
      <p:ext uri="{BB962C8B-B14F-4D97-AF65-F5344CB8AC3E}">
        <p14:creationId xmlns:p14="http://schemas.microsoft.com/office/powerpoint/2010/main" val="408693976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effectLst/>
        </p:spPr>
        <p:txBody>
          <a:bodyPr/>
          <a:lstStyle/>
          <a:p>
            <a:r>
              <a:rPr lang="en-US" dirty="0"/>
              <a:t>Finding the chlorine depth as f(t)</a:t>
            </a:r>
          </a:p>
        </p:txBody>
      </p:sp>
      <p:sp>
        <p:nvSpPr>
          <p:cNvPr id="109576" name="Text Box 8"/>
          <p:cNvSpPr txBox="1">
            <a:spLocks noChangeArrowheads="1"/>
          </p:cNvSpPr>
          <p:nvPr/>
        </p:nvSpPr>
        <p:spPr bwMode="auto">
          <a:xfrm>
            <a:off x="5676900" y="3332163"/>
            <a:ext cx="1446213" cy="519112"/>
          </a:xfrm>
          <a:prstGeom prst="rect">
            <a:avLst/>
          </a:prstGeom>
          <a:noFill/>
          <a:ln w="12700">
            <a:noFill/>
            <a:miter lim="800000"/>
            <a:headEnd type="none" w="lg" len="med"/>
            <a:tailEnd type="none" w="lg" len="med"/>
          </a:ln>
          <a:effectLst/>
        </p:spPr>
        <p:txBody>
          <a:bodyPr wrap="none">
            <a:spAutoFit/>
          </a:bodyPr>
          <a:lstStyle/>
          <a:p>
            <a:r>
              <a:rPr lang="en-US"/>
              <a:t>Integrate</a:t>
            </a:r>
          </a:p>
        </p:txBody>
      </p:sp>
      <p:sp>
        <p:nvSpPr>
          <p:cNvPr id="109577" name="Text Box 9"/>
          <p:cNvSpPr txBox="1">
            <a:spLocks noChangeArrowheads="1"/>
          </p:cNvSpPr>
          <p:nvPr/>
        </p:nvSpPr>
        <p:spPr bwMode="auto">
          <a:xfrm>
            <a:off x="5514975" y="4928455"/>
            <a:ext cx="2474912" cy="519113"/>
          </a:xfrm>
          <a:prstGeom prst="rect">
            <a:avLst/>
          </a:prstGeom>
          <a:noFill/>
          <a:ln w="12700">
            <a:noFill/>
            <a:miter lim="800000"/>
            <a:headEnd type="none" w="lg" len="med"/>
            <a:tailEnd type="none" w="lg" len="med"/>
          </a:ln>
          <a:effectLst/>
        </p:spPr>
        <p:txBody>
          <a:bodyPr wrap="none">
            <a:spAutoFit/>
          </a:bodyPr>
          <a:lstStyle/>
          <a:p>
            <a:r>
              <a:rPr lang="en-US" dirty="0"/>
              <a:t>Solve for height</a:t>
            </a:r>
          </a:p>
        </p:txBody>
      </p:sp>
      <p:sp>
        <p:nvSpPr>
          <p:cNvPr id="109578" name="Text Box 10"/>
          <p:cNvSpPr txBox="1">
            <a:spLocks noChangeArrowheads="1"/>
          </p:cNvSpPr>
          <p:nvPr/>
        </p:nvSpPr>
        <p:spPr bwMode="auto">
          <a:xfrm>
            <a:off x="5364163" y="2166938"/>
            <a:ext cx="2776537" cy="519112"/>
          </a:xfrm>
          <a:prstGeom prst="rect">
            <a:avLst/>
          </a:prstGeom>
          <a:noFill/>
          <a:ln w="12700">
            <a:noFill/>
            <a:miter lim="800000"/>
            <a:headEnd type="none" w="lg" len="med"/>
            <a:tailEnd type="none" w="lg" len="med"/>
          </a:ln>
          <a:effectLst/>
        </p:spPr>
        <p:txBody>
          <a:bodyPr wrap="none">
            <a:spAutoFit/>
          </a:bodyPr>
          <a:lstStyle/>
          <a:p>
            <a:r>
              <a:rPr lang="en-US"/>
              <a:t>Separate variables</a:t>
            </a:r>
          </a:p>
        </p:txBody>
      </p:sp>
      <p:pic>
        <p:nvPicPr>
          <p:cNvPr id="3" name="Picture 2">
            <a:extLst>
              <a:ext uri="{FF2B5EF4-FFF2-40B4-BE49-F238E27FC236}">
                <a16:creationId xmlns:a16="http://schemas.microsoft.com/office/drawing/2014/main" id="{33167812-54D9-4F71-89C5-BFDA2B74B1A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96875" y="1713205"/>
            <a:ext cx="3543118" cy="1142706"/>
          </a:xfrm>
          <a:prstGeom prst="rect">
            <a:avLst/>
          </a:prstGeom>
        </p:spPr>
      </p:pic>
      <p:pic>
        <p:nvPicPr>
          <p:cNvPr id="7" name="Picture 6">
            <a:extLst>
              <a:ext uri="{FF2B5EF4-FFF2-40B4-BE49-F238E27FC236}">
                <a16:creationId xmlns:a16="http://schemas.microsoft.com/office/drawing/2014/main" id="{6C3C0D59-B2E9-4837-8ECE-5A7DE84DA27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56566" y="3332163"/>
            <a:ext cx="4808359" cy="1019120"/>
          </a:xfrm>
          <a:prstGeom prst="rect">
            <a:avLst/>
          </a:prstGeom>
        </p:spPr>
      </p:pic>
      <p:pic>
        <p:nvPicPr>
          <p:cNvPr id="9" name="Picture 8">
            <a:extLst>
              <a:ext uri="{FF2B5EF4-FFF2-40B4-BE49-F238E27FC236}">
                <a16:creationId xmlns:a16="http://schemas.microsoft.com/office/drawing/2014/main" id="{7AFCC5C6-A708-49BC-8D6E-293713F1E400}"/>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25035" y="4975925"/>
            <a:ext cx="3916800" cy="783753"/>
          </a:xfrm>
          <a:prstGeom prst="rect">
            <a:avLst/>
          </a:prstGeom>
        </p:spPr>
      </p:pic>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0BC3358-D3AD-40E7-9AD8-AA452BB20908}"/>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60999" y="3154021"/>
            <a:ext cx="5767091" cy="783747"/>
          </a:xfrm>
          <a:prstGeom prst="rect">
            <a:avLst/>
          </a:prstGeom>
        </p:spPr>
      </p:pic>
      <p:sp>
        <p:nvSpPr>
          <p:cNvPr id="111618" name="Rectangle 2 1"/>
          <p:cNvSpPr>
            <a:spLocks noGrp="1" noChangeArrowheads="1"/>
          </p:cNvSpPr>
          <p:nvPr>
            <p:ph type="title"/>
          </p:nvPr>
        </p:nvSpPr>
        <p:spPr/>
        <p:txBody>
          <a:bodyPr/>
          <a:lstStyle/>
          <a:p>
            <a:r>
              <a:rPr lang="en-US"/>
              <a:t>Finding Q as f(t)</a:t>
            </a:r>
          </a:p>
        </p:txBody>
      </p:sp>
      <p:sp>
        <p:nvSpPr>
          <p:cNvPr id="111623" name="Text Box 7"/>
          <p:cNvSpPr txBox="1">
            <a:spLocks noChangeArrowheads="1"/>
          </p:cNvSpPr>
          <p:nvPr/>
        </p:nvSpPr>
        <p:spPr bwMode="auto">
          <a:xfrm>
            <a:off x="350838" y="4624388"/>
            <a:ext cx="7145546" cy="523220"/>
          </a:xfrm>
          <a:prstGeom prst="rect">
            <a:avLst/>
          </a:prstGeom>
          <a:noFill/>
          <a:ln w="12700">
            <a:noFill/>
            <a:miter lim="800000"/>
            <a:headEnd type="none" w="lg" len="med"/>
            <a:tailEnd type="none" w="lg" len="med"/>
          </a:ln>
          <a:effectLst/>
        </p:spPr>
        <p:txBody>
          <a:bodyPr wrap="none">
            <a:spAutoFit/>
          </a:bodyPr>
          <a:lstStyle/>
          <a:p>
            <a:r>
              <a:rPr lang="en-US" dirty="0"/>
              <a:t>Find </a:t>
            </a:r>
            <a:r>
              <a:rPr lang="en-US" i="1" dirty="0" err="1"/>
              <a:t>A</a:t>
            </a:r>
            <a:r>
              <a:rPr lang="en-US" i="1" baseline="-25000" dirty="0" err="1"/>
              <a:t>Valve</a:t>
            </a:r>
            <a:r>
              <a:rPr lang="en-US" dirty="0"/>
              <a:t> as function of initial target flow rate</a:t>
            </a:r>
          </a:p>
        </p:txBody>
      </p:sp>
      <p:sp>
        <p:nvSpPr>
          <p:cNvPr id="111624" name="Line 8"/>
          <p:cNvSpPr>
            <a:spLocks noChangeShapeType="1"/>
          </p:cNvSpPr>
          <p:nvPr/>
        </p:nvSpPr>
        <p:spPr bwMode="auto">
          <a:xfrm flipH="1">
            <a:off x="3297238" y="2312988"/>
            <a:ext cx="1192212"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11625" name="Text Box 9"/>
          <p:cNvSpPr txBox="1">
            <a:spLocks noChangeArrowheads="1"/>
          </p:cNvSpPr>
          <p:nvPr/>
        </p:nvSpPr>
        <p:spPr bwMode="auto">
          <a:xfrm>
            <a:off x="3192463" y="5845175"/>
            <a:ext cx="5951537"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Set the valve to get desired dose initially</a:t>
            </a:r>
          </a:p>
        </p:txBody>
      </p:sp>
      <p:sp>
        <p:nvSpPr>
          <p:cNvPr id="111626" name="Line 10"/>
          <p:cNvSpPr>
            <a:spLocks noChangeShapeType="1"/>
          </p:cNvSpPr>
          <p:nvPr/>
        </p:nvSpPr>
        <p:spPr bwMode="auto">
          <a:xfrm>
            <a:off x="3338513" y="6400800"/>
            <a:ext cx="580548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1628" name="Oval 12"/>
          <p:cNvSpPr>
            <a:spLocks noChangeArrowheads="1"/>
          </p:cNvSpPr>
          <p:nvPr/>
        </p:nvSpPr>
        <p:spPr bwMode="auto">
          <a:xfrm>
            <a:off x="4043363" y="3072606"/>
            <a:ext cx="1192212" cy="514689"/>
          </a:xfrm>
          <a:prstGeom prst="ellipse">
            <a:avLst/>
          </a:prstGeom>
          <a:noFill/>
          <a:ln w="12700">
            <a:solidFill>
              <a:schemeClr val="folHlink"/>
            </a:solidFill>
            <a:round/>
            <a:headEnd type="none" w="lg" len="med"/>
            <a:tailEnd type="none" w="lg" len="med"/>
          </a:ln>
          <a:effectLst/>
        </p:spPr>
        <p:txBody>
          <a:bodyPr wrap="square" anchor="ctr">
            <a:spAutoFit/>
          </a:bodyPr>
          <a:lstStyle/>
          <a:p>
            <a:endParaRPr lang="en-US"/>
          </a:p>
        </p:txBody>
      </p:sp>
      <p:sp>
        <p:nvSpPr>
          <p:cNvPr id="111629" name="Oval 13"/>
          <p:cNvSpPr>
            <a:spLocks noChangeArrowheads="1"/>
          </p:cNvSpPr>
          <p:nvPr/>
        </p:nvSpPr>
        <p:spPr bwMode="auto">
          <a:xfrm>
            <a:off x="978949" y="3271225"/>
            <a:ext cx="982831" cy="569108"/>
          </a:xfrm>
          <a:prstGeom prst="ellipse">
            <a:avLst/>
          </a:prstGeom>
          <a:noFill/>
          <a:ln w="12700">
            <a:solidFill>
              <a:schemeClr val="folHlink"/>
            </a:solidFill>
            <a:round/>
            <a:headEnd type="none" w="lg" len="med"/>
            <a:tailEnd type="none" w="lg" len="med"/>
          </a:ln>
          <a:effectLst/>
        </p:spPr>
        <p:txBody>
          <a:bodyPr wrap="square" anchor="ctr">
            <a:spAutoFit/>
          </a:bodyPr>
          <a:lstStyle/>
          <a:p>
            <a:endParaRPr lang="en-US"/>
          </a:p>
        </p:txBody>
      </p:sp>
      <p:pic>
        <p:nvPicPr>
          <p:cNvPr id="111752" name="Picture 13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38363" y="3127363"/>
            <a:ext cx="1834816" cy="12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2 2">
            <a:extLst>
              <a:ext uri="{FF2B5EF4-FFF2-40B4-BE49-F238E27FC236}">
                <a16:creationId xmlns:a16="http://schemas.microsoft.com/office/drawing/2014/main" id="{A8562376-ED31-4F78-B26B-CAA3B3F5D8EF}"/>
              </a:ext>
            </a:extLst>
          </p:cNvPr>
          <p:cNvSpPr txBox="1">
            <a:spLocks noChangeArrowheads="1"/>
          </p:cNvSpPr>
          <p:nvPr/>
        </p:nvSpPr>
        <p:spPr bwMode="auto">
          <a:xfrm>
            <a:off x="457200" y="207084"/>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a:lstStyle>
          <a:p>
            <a:r>
              <a:rPr lang="en-US" kern="0" dirty="0"/>
              <a:t>Finding Q as f(t)</a:t>
            </a:r>
          </a:p>
        </p:txBody>
      </p:sp>
      <p:pic>
        <p:nvPicPr>
          <p:cNvPr id="18" name="Picture 17">
            <a:extLst>
              <a:ext uri="{FF2B5EF4-FFF2-40B4-BE49-F238E27FC236}">
                <a16:creationId xmlns:a16="http://schemas.microsoft.com/office/drawing/2014/main" id="{D21FE823-FE03-45EB-8E46-DE38971C56BA}"/>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57200" y="1849155"/>
            <a:ext cx="2421648" cy="703742"/>
          </a:xfrm>
          <a:prstGeom prst="rect">
            <a:avLst/>
          </a:prstGeom>
        </p:spPr>
      </p:pic>
      <p:pic>
        <p:nvPicPr>
          <p:cNvPr id="5" name="Picture 4">
            <a:extLst>
              <a:ext uri="{FF2B5EF4-FFF2-40B4-BE49-F238E27FC236}">
                <a16:creationId xmlns:a16="http://schemas.microsoft.com/office/drawing/2014/main" id="{582B20C5-9B0F-47C3-B676-12D63B111FDB}"/>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907841" y="1962526"/>
            <a:ext cx="4058229" cy="783753"/>
          </a:xfrm>
          <a:prstGeom prst="rect">
            <a:avLst/>
          </a:prstGeom>
        </p:spPr>
      </p:pic>
      <p:pic>
        <p:nvPicPr>
          <p:cNvPr id="9" name="Picture 8">
            <a:extLst>
              <a:ext uri="{FF2B5EF4-FFF2-40B4-BE49-F238E27FC236}">
                <a16:creationId xmlns:a16="http://schemas.microsoft.com/office/drawing/2014/main" id="{9CFA06D0-3492-4334-B728-2888AEA324E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9589565" y="2442279"/>
            <a:ext cx="4768000" cy="608000"/>
          </a:xfrm>
          <a:prstGeom prst="rect">
            <a:avLst/>
          </a:prstGeom>
        </p:spPr>
      </p:pic>
      <p:pic>
        <p:nvPicPr>
          <p:cNvPr id="11" name="Picture 10">
            <a:extLst>
              <a:ext uri="{FF2B5EF4-FFF2-40B4-BE49-F238E27FC236}">
                <a16:creationId xmlns:a16="http://schemas.microsoft.com/office/drawing/2014/main" id="{54B99F0F-73A4-4972-B06F-01BBE121DD68}"/>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360998" y="5348561"/>
            <a:ext cx="2465411" cy="1052235"/>
          </a:xfrm>
          <a:prstGeom prst="rect">
            <a:avLst/>
          </a:prstGeom>
        </p:spPr>
      </p:pic>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C08E425-CEAD-4576-8FBD-8D39E0640382}"/>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69704" y="3018227"/>
            <a:ext cx="2304067" cy="590585"/>
          </a:xfrm>
          <a:prstGeom prst="rect">
            <a:avLst/>
          </a:prstGeom>
        </p:spPr>
      </p:pic>
      <p:sp>
        <p:nvSpPr>
          <p:cNvPr id="113666" name="Rectangle 2"/>
          <p:cNvSpPr>
            <a:spLocks noGrp="1" noChangeArrowheads="1"/>
          </p:cNvSpPr>
          <p:nvPr>
            <p:ph type="title"/>
          </p:nvPr>
        </p:nvSpPr>
        <p:spPr>
          <a:xfrm>
            <a:off x="457200" y="228600"/>
            <a:ext cx="8458200" cy="1143000"/>
          </a:xfrm>
        </p:spPr>
        <p:txBody>
          <a:bodyPr/>
          <a:lstStyle/>
          <a:p>
            <a:r>
              <a:rPr lang="en-US" sz="4000" dirty="0"/>
              <a:t>Surprise… Q and chlorine dose  decrease linearly with time!</a:t>
            </a:r>
          </a:p>
        </p:txBody>
      </p:sp>
      <p:sp>
        <p:nvSpPr>
          <p:cNvPr id="113670" name="Text Box 6"/>
          <p:cNvSpPr txBox="1">
            <a:spLocks noChangeArrowheads="1"/>
          </p:cNvSpPr>
          <p:nvPr/>
        </p:nvSpPr>
        <p:spPr bwMode="auto">
          <a:xfrm>
            <a:off x="228600" y="3886200"/>
            <a:ext cx="8589211" cy="954107"/>
          </a:xfrm>
          <a:prstGeom prst="rect">
            <a:avLst/>
          </a:prstGeom>
          <a:noFill/>
          <a:ln w="12700">
            <a:noFill/>
            <a:miter lim="800000"/>
            <a:headEnd type="none" w="lg" len="med"/>
            <a:tailEnd type="none" w="lg" len="med"/>
          </a:ln>
          <a:effectLst/>
        </p:spPr>
        <p:txBody>
          <a:bodyPr wrap="none">
            <a:spAutoFit/>
          </a:bodyPr>
          <a:lstStyle/>
          <a:p>
            <a:r>
              <a:rPr lang="en-US" dirty="0"/>
              <a:t>Relationship between Q</a:t>
            </a:r>
            <a:r>
              <a:rPr lang="en-US" baseline="-25000" dirty="0"/>
              <a:t>0</a:t>
            </a:r>
            <a:r>
              <a:rPr lang="en-US" dirty="0"/>
              <a:t> and </a:t>
            </a:r>
            <a:r>
              <a:rPr lang="en-US" dirty="0" err="1"/>
              <a:t>A</a:t>
            </a:r>
            <a:r>
              <a:rPr lang="en-US" baseline="-25000" dirty="0" err="1"/>
              <a:t>Tank</a:t>
            </a:r>
            <a:r>
              <a:rPr lang="en-US" dirty="0"/>
              <a:t>?</a:t>
            </a:r>
          </a:p>
          <a:p>
            <a:r>
              <a:rPr lang="en-US" dirty="0"/>
              <a:t>Assume flow at Q</a:t>
            </a:r>
            <a:r>
              <a:rPr lang="en-US" baseline="-25000" dirty="0"/>
              <a:t>0</a:t>
            </a:r>
            <a:r>
              <a:rPr lang="en-US" dirty="0"/>
              <a:t> for time (</a:t>
            </a:r>
            <a:r>
              <a:rPr lang="en-US" dirty="0" err="1"/>
              <a:t>t</a:t>
            </a:r>
            <a:r>
              <a:rPr lang="en-US" baseline="-25000" dirty="0" err="1"/>
              <a:t>Design</a:t>
            </a:r>
            <a:r>
              <a:rPr lang="en-US" dirty="0"/>
              <a:t>) would empty reservoir</a:t>
            </a:r>
          </a:p>
        </p:txBody>
      </p:sp>
      <p:sp>
        <p:nvSpPr>
          <p:cNvPr id="113677" name="Oval 13"/>
          <p:cNvSpPr>
            <a:spLocks noChangeArrowheads="1"/>
          </p:cNvSpPr>
          <p:nvPr/>
        </p:nvSpPr>
        <p:spPr bwMode="auto">
          <a:xfrm rot="2603251">
            <a:off x="1684407" y="2932813"/>
            <a:ext cx="611335" cy="865735"/>
          </a:xfrm>
          <a:prstGeom prst="ellipse">
            <a:avLst/>
          </a:prstGeom>
          <a:noFill/>
          <a:ln w="12700">
            <a:solidFill>
              <a:schemeClr val="folHlink"/>
            </a:solidFill>
            <a:round/>
            <a:headEnd type="none" w="lg" len="med"/>
            <a:tailEnd type="none" w="lg" len="med"/>
          </a:ln>
          <a:effectLst/>
        </p:spPr>
        <p:txBody>
          <a:bodyPr wrap="square" anchor="ctr">
            <a:spAutoFit/>
          </a:bodyPr>
          <a:lstStyle/>
          <a:p>
            <a:endParaRPr lang="en-US"/>
          </a:p>
        </p:txBody>
      </p:sp>
      <p:sp>
        <p:nvSpPr>
          <p:cNvPr id="113678" name="Text Box 14"/>
          <p:cNvSpPr txBox="1">
            <a:spLocks noChangeArrowheads="1"/>
          </p:cNvSpPr>
          <p:nvPr/>
        </p:nvSpPr>
        <p:spPr bwMode="auto">
          <a:xfrm>
            <a:off x="2778125" y="2898775"/>
            <a:ext cx="5014514" cy="523220"/>
          </a:xfrm>
          <a:prstGeom prst="rect">
            <a:avLst/>
          </a:prstGeom>
          <a:noFill/>
          <a:ln w="12700">
            <a:noFill/>
            <a:miter lim="800000"/>
            <a:headEnd type="none" w="lg" len="med"/>
            <a:tailEnd type="none" w="lg" len="med"/>
          </a:ln>
          <a:effectLst/>
        </p:spPr>
        <p:txBody>
          <a:bodyPr wrap="none">
            <a:spAutoFit/>
          </a:bodyPr>
          <a:lstStyle/>
          <a:p>
            <a:r>
              <a:rPr lang="en-US" dirty="0"/>
              <a:t>Linear decrease in flow with time</a:t>
            </a:r>
          </a:p>
        </p:txBody>
      </p:sp>
      <p:sp>
        <p:nvSpPr>
          <p:cNvPr id="2" name="Freeform 1"/>
          <p:cNvSpPr/>
          <p:nvPr/>
        </p:nvSpPr>
        <p:spPr bwMode="auto">
          <a:xfrm>
            <a:off x="4088524" y="1679069"/>
            <a:ext cx="2436102" cy="347507"/>
          </a:xfrm>
          <a:custGeom>
            <a:avLst/>
            <a:gdLst>
              <a:gd name="connsiteX0" fmla="*/ 2080470 w 2080470"/>
              <a:gd name="connsiteY0" fmla="*/ 504652 h 504652"/>
              <a:gd name="connsiteX1" fmla="*/ 1124125 w 2080470"/>
              <a:gd name="connsiteY1" fmla="*/ 1312 h 504652"/>
              <a:gd name="connsiteX2" fmla="*/ 0 w 2080470"/>
              <a:gd name="connsiteY2" fmla="*/ 387206 h 504652"/>
              <a:gd name="connsiteX0" fmla="*/ 2080470 w 2080470"/>
              <a:gd name="connsiteY0" fmla="*/ 117446 h 117446"/>
              <a:gd name="connsiteX1" fmla="*/ 0 w 2080470"/>
              <a:gd name="connsiteY1" fmla="*/ 0 h 117446"/>
              <a:gd name="connsiteX0" fmla="*/ 2080470 w 2080470"/>
              <a:gd name="connsiteY0" fmla="*/ 268924 h 268924"/>
              <a:gd name="connsiteX1" fmla="*/ 0 w 2080470"/>
              <a:gd name="connsiteY1" fmla="*/ 151478 h 268924"/>
              <a:gd name="connsiteX0" fmla="*/ 2080470 w 2080470"/>
              <a:gd name="connsiteY0" fmla="*/ 392238 h 392238"/>
              <a:gd name="connsiteX1" fmla="*/ 0 w 2080470"/>
              <a:gd name="connsiteY1" fmla="*/ 274792 h 392238"/>
              <a:gd name="connsiteX0" fmla="*/ 2212331 w 2212331"/>
              <a:gd name="connsiteY0" fmla="*/ 331603 h 347507"/>
              <a:gd name="connsiteX1" fmla="*/ 0 w 2212331"/>
              <a:gd name="connsiteY1" fmla="*/ 347507 h 347507"/>
            </a:gdLst>
            <a:ahLst/>
            <a:cxnLst>
              <a:cxn ang="0">
                <a:pos x="connsiteX0" y="connsiteY0"/>
              </a:cxn>
              <a:cxn ang="0">
                <a:pos x="connsiteX1" y="connsiteY1"/>
              </a:cxn>
            </a:cxnLst>
            <a:rect l="l" t="t" r="r" b="b"/>
            <a:pathLst>
              <a:path w="2212331" h="347507">
                <a:moveTo>
                  <a:pt x="2212331" y="331603"/>
                </a:moveTo>
                <a:cubicBezTo>
                  <a:pt x="1795678" y="-219275"/>
                  <a:pt x="22370" y="9151"/>
                  <a:pt x="0" y="347507"/>
                </a:cubicBezTo>
              </a:path>
            </a:pathLst>
          </a:custGeom>
          <a:noFill/>
          <a:ln w="12700" cap="flat" cmpd="sng" algn="ctr">
            <a:solidFill>
              <a:schemeClr val="accent4"/>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4" name="Freeform 13"/>
          <p:cNvSpPr/>
          <p:nvPr/>
        </p:nvSpPr>
        <p:spPr bwMode="auto">
          <a:xfrm>
            <a:off x="1224035" y="1541377"/>
            <a:ext cx="5300590" cy="641602"/>
          </a:xfrm>
          <a:custGeom>
            <a:avLst/>
            <a:gdLst>
              <a:gd name="connsiteX0" fmla="*/ 2080470 w 2080470"/>
              <a:gd name="connsiteY0" fmla="*/ 504652 h 504652"/>
              <a:gd name="connsiteX1" fmla="*/ 1124125 w 2080470"/>
              <a:gd name="connsiteY1" fmla="*/ 1312 h 504652"/>
              <a:gd name="connsiteX2" fmla="*/ 0 w 2080470"/>
              <a:gd name="connsiteY2" fmla="*/ 387206 h 504652"/>
              <a:gd name="connsiteX0" fmla="*/ 2115624 w 2115624"/>
              <a:gd name="connsiteY0" fmla="*/ 503362 h 520140"/>
              <a:gd name="connsiteX1" fmla="*/ 1159279 w 2115624"/>
              <a:gd name="connsiteY1" fmla="*/ 22 h 520140"/>
              <a:gd name="connsiteX2" fmla="*/ 0 w 2115624"/>
              <a:gd name="connsiteY2" fmla="*/ 520140 h 520140"/>
              <a:gd name="connsiteX0" fmla="*/ 2115624 w 2115624"/>
              <a:gd name="connsiteY0" fmla="*/ 503362 h 520140"/>
              <a:gd name="connsiteX1" fmla="*/ 1159279 w 2115624"/>
              <a:gd name="connsiteY1" fmla="*/ 22 h 520140"/>
              <a:gd name="connsiteX2" fmla="*/ 0 w 2115624"/>
              <a:gd name="connsiteY2" fmla="*/ 520140 h 520140"/>
              <a:gd name="connsiteX0" fmla="*/ 2115624 w 2115624"/>
              <a:gd name="connsiteY0" fmla="*/ 575872 h 592650"/>
              <a:gd name="connsiteX1" fmla="*/ 1159279 w 2115624"/>
              <a:gd name="connsiteY1" fmla="*/ 72532 h 592650"/>
              <a:gd name="connsiteX2" fmla="*/ 0 w 2115624"/>
              <a:gd name="connsiteY2" fmla="*/ 592650 h 592650"/>
              <a:gd name="connsiteX0" fmla="*/ 2115624 w 2115624"/>
              <a:gd name="connsiteY0" fmla="*/ 0 h 16778"/>
              <a:gd name="connsiteX1" fmla="*/ 0 w 2115624"/>
              <a:gd name="connsiteY1" fmla="*/ 16778 h 16778"/>
              <a:gd name="connsiteX0" fmla="*/ 2115624 w 2115624"/>
              <a:gd name="connsiteY0" fmla="*/ 602160 h 618938"/>
              <a:gd name="connsiteX1" fmla="*/ 0 w 2115624"/>
              <a:gd name="connsiteY1" fmla="*/ 618938 h 618938"/>
              <a:gd name="connsiteX0" fmla="*/ 2115624 w 2115624"/>
              <a:gd name="connsiteY0" fmla="*/ 703309 h 720087"/>
              <a:gd name="connsiteX1" fmla="*/ 0 w 2115624"/>
              <a:gd name="connsiteY1" fmla="*/ 720087 h 720087"/>
              <a:gd name="connsiteX0" fmla="*/ 2115624 w 2115624"/>
              <a:gd name="connsiteY0" fmla="*/ 571931 h 588709"/>
              <a:gd name="connsiteX1" fmla="*/ 0 w 2115624"/>
              <a:gd name="connsiteY1" fmla="*/ 588709 h 588709"/>
              <a:gd name="connsiteX0" fmla="*/ 2135177 w 2135177"/>
              <a:gd name="connsiteY0" fmla="*/ 654153 h 654153"/>
              <a:gd name="connsiteX1" fmla="*/ 0 w 2135177"/>
              <a:gd name="connsiteY1" fmla="*/ 461381 h 654153"/>
              <a:gd name="connsiteX0" fmla="*/ 2170372 w 2170372"/>
              <a:gd name="connsiteY0" fmla="*/ 501379 h 743914"/>
              <a:gd name="connsiteX1" fmla="*/ 0 w 2170372"/>
              <a:gd name="connsiteY1" fmla="*/ 743914 h 743914"/>
              <a:gd name="connsiteX0" fmla="*/ 2176208 w 2176208"/>
              <a:gd name="connsiteY0" fmla="*/ 673784 h 916319"/>
              <a:gd name="connsiteX1" fmla="*/ 5836 w 2176208"/>
              <a:gd name="connsiteY1" fmla="*/ 916319 h 916319"/>
            </a:gdLst>
            <a:ahLst/>
            <a:cxnLst>
              <a:cxn ang="0">
                <a:pos x="connsiteX0" y="connsiteY0"/>
              </a:cxn>
              <a:cxn ang="0">
                <a:pos x="connsiteX1" y="connsiteY1"/>
              </a:cxn>
            </a:cxnLst>
            <a:rect l="l" t="t" r="r" b="b"/>
            <a:pathLst>
              <a:path w="2176208" h="916319">
                <a:moveTo>
                  <a:pt x="2176208" y="673784"/>
                </a:moveTo>
                <a:cubicBezTo>
                  <a:pt x="1905629" y="-386025"/>
                  <a:pt x="-122512" y="-112486"/>
                  <a:pt x="5836" y="916319"/>
                </a:cubicBezTo>
              </a:path>
            </a:pathLst>
          </a:custGeom>
          <a:noFill/>
          <a:ln w="12700" cap="flat" cmpd="sng" algn="ctr">
            <a:solidFill>
              <a:schemeClr val="accent4"/>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pic>
        <p:nvPicPr>
          <p:cNvPr id="16" name="Picture 136"/>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38363" y="3127363"/>
            <a:ext cx="1834816" cy="12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a:extLst>
              <a:ext uri="{FF2B5EF4-FFF2-40B4-BE49-F238E27FC236}">
                <a16:creationId xmlns:a16="http://schemas.microsoft.com/office/drawing/2014/main" id="{B1EA2E0C-A6FC-471C-BAC3-80260FFA2343}"/>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294910" y="2014353"/>
            <a:ext cx="5219135" cy="698704"/>
          </a:xfrm>
          <a:prstGeom prst="rect">
            <a:avLst/>
          </a:prstGeom>
        </p:spPr>
      </p:pic>
      <p:pic>
        <p:nvPicPr>
          <p:cNvPr id="18" name="Picture 17">
            <a:extLst>
              <a:ext uri="{FF2B5EF4-FFF2-40B4-BE49-F238E27FC236}">
                <a16:creationId xmlns:a16="http://schemas.microsoft.com/office/drawing/2014/main" id="{787BF073-C753-4283-93DD-FC8E77A660EE}"/>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6197611" y="1837851"/>
            <a:ext cx="2161830" cy="922667"/>
          </a:xfrm>
          <a:prstGeom prst="rect">
            <a:avLst/>
          </a:prstGeom>
        </p:spPr>
      </p:pic>
      <p:pic>
        <p:nvPicPr>
          <p:cNvPr id="11" name="Picture 10">
            <a:extLst>
              <a:ext uri="{FF2B5EF4-FFF2-40B4-BE49-F238E27FC236}">
                <a16:creationId xmlns:a16="http://schemas.microsoft.com/office/drawing/2014/main" id="{1F3B54A1-F52D-4C5E-BBD5-CA4AA3F34840}"/>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94910" y="5170877"/>
            <a:ext cx="3019637" cy="283249"/>
          </a:xfrm>
          <a:prstGeom prst="rect">
            <a:avLst/>
          </a:prstGeom>
        </p:spPr>
      </p:pic>
      <p:pic>
        <p:nvPicPr>
          <p:cNvPr id="13" name="Picture 12">
            <a:extLst>
              <a:ext uri="{FF2B5EF4-FFF2-40B4-BE49-F238E27FC236}">
                <a16:creationId xmlns:a16="http://schemas.microsoft.com/office/drawing/2014/main" id="{0287C7EE-8EE4-45ED-B623-B60A62A98093}"/>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5374195" y="4940193"/>
            <a:ext cx="2038069" cy="653783"/>
          </a:xfrm>
          <a:prstGeom prst="rect">
            <a:avLst/>
          </a:prstGeom>
        </p:spPr>
      </p:pic>
      <p:pic>
        <p:nvPicPr>
          <p:cNvPr id="17" name="Picture 16">
            <a:extLst>
              <a:ext uri="{FF2B5EF4-FFF2-40B4-BE49-F238E27FC236}">
                <a16:creationId xmlns:a16="http://schemas.microsoft.com/office/drawing/2014/main" id="{DBC0FD15-9491-47AE-BB67-B39D2388B473}"/>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294909" y="5784696"/>
            <a:ext cx="3462353" cy="734438"/>
          </a:xfrm>
          <a:prstGeom prst="rect">
            <a:avLst/>
          </a:prstGeom>
        </p:spPr>
      </p:pic>
      <p:pic>
        <p:nvPicPr>
          <p:cNvPr id="20" name="Picture 19">
            <a:extLst>
              <a:ext uri="{FF2B5EF4-FFF2-40B4-BE49-F238E27FC236}">
                <a16:creationId xmlns:a16="http://schemas.microsoft.com/office/drawing/2014/main" id="{7035C11E-14FF-4D71-B175-CFFD3B66B1DD}"/>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4841105" y="5693861"/>
            <a:ext cx="3652526" cy="734437"/>
          </a:xfrm>
          <a:prstGeom prst="rect">
            <a:avLst/>
          </a:prstGeom>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5199321" cy="1143000"/>
          </a:xfrm>
        </p:spPr>
        <p:txBody>
          <a:bodyPr/>
          <a:lstStyle/>
          <a:p>
            <a:r>
              <a:rPr lang="en-US" dirty="0"/>
              <a:t>Reflections</a:t>
            </a:r>
          </a:p>
        </p:txBody>
      </p:sp>
      <p:sp>
        <p:nvSpPr>
          <p:cNvPr id="4" name="Content Placeholder 3"/>
          <p:cNvSpPr>
            <a:spLocks noGrp="1"/>
          </p:cNvSpPr>
          <p:nvPr>
            <p:ph idx="1"/>
          </p:nvPr>
        </p:nvSpPr>
        <p:spPr/>
        <p:txBody>
          <a:bodyPr/>
          <a:lstStyle/>
          <a:p>
            <a:r>
              <a:rPr lang="en-US" dirty="0"/>
              <a:t>Let the discharge to atmosphere be located at the elevation of the bottom of the tank…</a:t>
            </a:r>
          </a:p>
          <a:p>
            <a:r>
              <a:rPr lang="en-US" dirty="0"/>
              <a:t>When does the flow rate go to zero?</a:t>
            </a:r>
          </a:p>
          <a:p>
            <a:r>
              <a:rPr lang="en-US" dirty="0"/>
              <a:t>What is the average flow rate during this process if the tank is drained completely?</a:t>
            </a:r>
          </a:p>
          <a:p>
            <a:r>
              <a:rPr lang="en-US" dirty="0"/>
              <a:t>How could you modify the design to keep Q more constant?</a:t>
            </a:r>
          </a:p>
        </p:txBody>
      </p:sp>
      <p:pic>
        <p:nvPicPr>
          <p:cNvPr id="75366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16488" y="4909067"/>
            <a:ext cx="2812446" cy="1948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27FAB764-9BC4-483E-A29B-ED6806158C4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116488" y="343103"/>
            <a:ext cx="2812446" cy="596579"/>
          </a:xfrm>
          <a:prstGeom prst="rect">
            <a:avLst/>
          </a:prstGeom>
        </p:spPr>
      </p:pic>
      <p:pic>
        <p:nvPicPr>
          <p:cNvPr id="9" name="Picture 8">
            <a:extLst>
              <a:ext uri="{FF2B5EF4-FFF2-40B4-BE49-F238E27FC236}">
                <a16:creationId xmlns:a16="http://schemas.microsoft.com/office/drawing/2014/main" id="{7519EC42-B418-407C-BB4E-9B8224660DD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462348" y="2818470"/>
            <a:ext cx="1542180" cy="303099"/>
          </a:xfrm>
          <a:prstGeom prst="rect">
            <a:avLst/>
          </a:prstGeom>
        </p:spPr>
      </p:pic>
      <p:pic>
        <p:nvPicPr>
          <p:cNvPr id="11" name="Picture 10">
            <a:extLst>
              <a:ext uri="{FF2B5EF4-FFF2-40B4-BE49-F238E27FC236}">
                <a16:creationId xmlns:a16="http://schemas.microsoft.com/office/drawing/2014/main" id="{7C73B2F4-DA59-419C-A7C4-4ED533E23508}"/>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8060363" y="3520753"/>
            <a:ext cx="868571" cy="522667"/>
          </a:xfrm>
          <a:prstGeom prst="rect">
            <a:avLst/>
          </a:prstGeom>
        </p:spPr>
      </p:pic>
    </p:spTree>
    <p:extLst>
      <p:ext uri="{BB962C8B-B14F-4D97-AF65-F5344CB8AC3E}">
        <p14:creationId xmlns:p14="http://schemas.microsoft.com/office/powerpoint/2010/main" val="69096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4"/>
          <p:cNvSpPr>
            <a:spLocks noGrp="1" noChangeArrowheads="1"/>
          </p:cNvSpPr>
          <p:nvPr>
            <p:ph type="title"/>
          </p:nvPr>
        </p:nvSpPr>
        <p:spPr/>
        <p:txBody>
          <a:bodyPr/>
          <a:lstStyle/>
          <a:p>
            <a:r>
              <a:rPr lang="en-US"/>
              <a:t>Effect of tank height above valve</a:t>
            </a:r>
          </a:p>
        </p:txBody>
      </p:sp>
      <p:graphicFrame>
        <p:nvGraphicFramePr>
          <p:cNvPr id="164874" name="Object 10"/>
          <p:cNvGraphicFramePr>
            <a:graphicFrameLocks noChangeAspect="1"/>
          </p:cNvGraphicFramePr>
          <p:nvPr/>
        </p:nvGraphicFramePr>
        <p:xfrm>
          <a:off x="2734204" y="1642005"/>
          <a:ext cx="3734330" cy="2595884"/>
        </p:xfrm>
        <a:graphic>
          <a:graphicData uri="http://schemas.openxmlformats.org/presentationml/2006/ole">
            <mc:AlternateContent xmlns:mc="http://schemas.openxmlformats.org/markup-compatibility/2006">
              <mc:Choice xmlns:v="urn:schemas-microsoft-com:vml" Requires="v">
                <p:oleObj spid="_x0000_s165332" name="Mathcad" r:id="rId5" imgW="4200480" imgH="2933640" progId="Mathcad">
                  <p:embed/>
                </p:oleObj>
              </mc:Choice>
              <mc:Fallback>
                <p:oleObj name="Mathcad" r:id="rId5" imgW="4200480" imgH="2933640" progId="Mathcad">
                  <p:embed/>
                  <p:pic>
                    <p:nvPicPr>
                      <p:cNvPr id="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4204" y="1642005"/>
                        <a:ext cx="3734330" cy="25958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6" name="Text Box 12"/>
          <p:cNvSpPr txBox="1">
            <a:spLocks noChangeArrowheads="1"/>
          </p:cNvSpPr>
          <p:nvPr/>
        </p:nvSpPr>
        <p:spPr bwMode="auto">
          <a:xfrm>
            <a:off x="0" y="1806575"/>
            <a:ext cx="2687638" cy="1373188"/>
          </a:xfrm>
          <a:prstGeom prst="rect">
            <a:avLst/>
          </a:prstGeom>
          <a:noFill/>
          <a:ln w="12700">
            <a:noFill/>
            <a:miter lim="800000"/>
            <a:headEnd type="none" w="lg" len="med"/>
            <a:tailEnd type="none" w="lg" len="med"/>
          </a:ln>
          <a:effectLst/>
        </p:spPr>
        <p:txBody>
          <a:bodyPr>
            <a:spAutoFit/>
          </a:bodyPr>
          <a:lstStyle/>
          <a:p>
            <a:r>
              <a:rPr lang="en-US" dirty="0"/>
              <a:t>Case 1, h</a:t>
            </a:r>
            <a:r>
              <a:rPr lang="en-US" baseline="-25000" dirty="0"/>
              <a:t>0</a:t>
            </a:r>
            <a:r>
              <a:rPr lang="en-US" dirty="0"/>
              <a:t>=50 m, </a:t>
            </a:r>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nvGrpSpPr>
          <p:cNvPr id="164879" name="Group 15"/>
          <p:cNvGrpSpPr>
            <a:grpSpLocks/>
          </p:cNvGrpSpPr>
          <p:nvPr/>
        </p:nvGrpSpPr>
        <p:grpSpPr bwMode="auto">
          <a:xfrm>
            <a:off x="0" y="4330702"/>
            <a:ext cx="6797702" cy="2543175"/>
            <a:chOff x="0" y="2728"/>
            <a:chExt cx="4282" cy="1602"/>
          </a:xfrm>
        </p:grpSpPr>
        <p:graphicFrame>
          <p:nvGraphicFramePr>
            <p:cNvPr id="164877" name="Object 13"/>
            <p:cNvGraphicFramePr>
              <a:graphicFrameLocks noChangeAspect="1"/>
            </p:cNvGraphicFramePr>
            <p:nvPr/>
          </p:nvGraphicFramePr>
          <p:xfrm>
            <a:off x="1771" y="2728"/>
            <a:ext cx="2511" cy="1602"/>
          </p:xfrm>
          <a:graphic>
            <a:graphicData uri="http://schemas.openxmlformats.org/presentationml/2006/ole">
              <mc:AlternateContent xmlns:mc="http://schemas.openxmlformats.org/markup-compatibility/2006">
                <mc:Choice xmlns:v="urn:schemas-microsoft-com:vml" Requires="v">
                  <p:oleObj spid="_x0000_s165333" name="Mathcad" r:id="rId7" imgW="4438800" imgH="2819520" progId="Mathcad">
                    <p:embed/>
                  </p:oleObj>
                </mc:Choice>
                <mc:Fallback>
                  <p:oleObj name="Mathcad" r:id="rId7" imgW="4438800" imgH="2819520" progId="Mathcad">
                    <p:embed/>
                    <p:pic>
                      <p:nvPicPr>
                        <p:cNvPr id="0"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1" y="2728"/>
                          <a:ext cx="2511" cy="16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8" name="Text Box 14"/>
            <p:cNvSpPr txBox="1">
              <a:spLocks noChangeArrowheads="1"/>
            </p:cNvSpPr>
            <p:nvPr/>
          </p:nvSpPr>
          <p:spPr bwMode="auto">
            <a:xfrm>
              <a:off x="0" y="2778"/>
              <a:ext cx="1693" cy="865"/>
            </a:xfrm>
            <a:prstGeom prst="rect">
              <a:avLst/>
            </a:prstGeom>
            <a:noFill/>
            <a:ln w="12700">
              <a:noFill/>
              <a:miter lim="800000"/>
              <a:headEnd type="none" w="lg" len="med"/>
              <a:tailEnd type="none" w="lg" len="med"/>
            </a:ln>
            <a:effectLst/>
          </p:spPr>
          <p:txBody>
            <a:bodyPr>
              <a:spAutoFit/>
            </a:bodyPr>
            <a:lstStyle/>
            <a:p>
              <a:r>
                <a:rPr lang="en-US" dirty="0"/>
                <a:t>Case 2, h</a:t>
              </a:r>
              <a:r>
                <a:rPr lang="en-US" baseline="-25000" dirty="0"/>
                <a:t>0</a:t>
              </a:r>
              <a:r>
                <a:rPr lang="en-US" dirty="0"/>
                <a:t>=1 m, </a:t>
              </a:r>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pic>
        <p:nvPicPr>
          <p:cNvPr id="164881" name="Picture 17"/>
          <p:cNvPicPr>
            <a:picLocks noChangeAspect="1" noChangeArrowheads="1"/>
          </p:cNvPicPr>
          <p:nvPr/>
        </p:nvPicPr>
        <p:blipFill>
          <a:blip r:embed="rId9" cstate="print"/>
          <a:srcRect/>
          <a:stretch>
            <a:fillRect/>
          </a:stretch>
        </p:blipFill>
        <p:spPr bwMode="auto">
          <a:xfrm>
            <a:off x="6815987" y="3583617"/>
            <a:ext cx="2328013" cy="1622718"/>
          </a:xfrm>
          <a:prstGeom prst="rect">
            <a:avLst/>
          </a:prstGeom>
          <a:noFill/>
          <a:ln w="9525">
            <a:noFill/>
            <a:miter lim="800000"/>
            <a:headEnd/>
            <a:tailEnd/>
          </a:ln>
          <a:effectLst/>
        </p:spPr>
      </p:pic>
      <p:cxnSp>
        <p:nvCxnSpPr>
          <p:cNvPr id="13" name="Straight Arrow Connector 12"/>
          <p:cNvCxnSpPr/>
          <p:nvPr/>
        </p:nvCxnSpPr>
        <p:spPr bwMode="auto">
          <a:xfrm>
            <a:off x="8399721" y="3965944"/>
            <a:ext cx="0" cy="606056"/>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11" name="Rectangle 10"/>
          <p:cNvSpPr/>
          <p:nvPr/>
        </p:nvSpPr>
        <p:spPr>
          <a:xfrm>
            <a:off x="8213653" y="4124323"/>
            <a:ext cx="437940" cy="276999"/>
          </a:xfrm>
          <a:prstGeom prst="rect">
            <a:avLst/>
          </a:prstGeom>
          <a:solidFill>
            <a:schemeClr val="bg1"/>
          </a:solidFill>
        </p:spPr>
        <p:txBody>
          <a:bodyPr wrap="none">
            <a:spAutoFit/>
          </a:bodyPr>
          <a:lstStyle/>
          <a:p>
            <a:r>
              <a:rPr lang="en-US" sz="1200" dirty="0" err="1"/>
              <a:t>h</a:t>
            </a:r>
            <a:r>
              <a:rPr lang="en-US" sz="1200" baseline="-25000" dirty="0" err="1"/>
              <a:t>tank</a:t>
            </a:r>
            <a:endParaRPr lang="en-US" sz="1200" dirty="0"/>
          </a:p>
        </p:txBody>
      </p:sp>
      <p:pic>
        <p:nvPicPr>
          <p:cNvPr id="3" name="Picture 2">
            <a:extLst>
              <a:ext uri="{FF2B5EF4-FFF2-40B4-BE49-F238E27FC236}">
                <a16:creationId xmlns:a16="http://schemas.microsoft.com/office/drawing/2014/main" id="{CE93B31A-00F5-4EBC-A794-03DD63701514}"/>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7186941" y="1992246"/>
            <a:ext cx="1358428" cy="786358"/>
          </a:xfrm>
          <a:prstGeom prst="rect">
            <a:avLst/>
          </a:prstGeom>
        </p:spPr>
      </p:pic>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p:txBody>
          <a:bodyPr/>
          <a:lstStyle/>
          <a:p>
            <a:r>
              <a:rPr lang="en-US" dirty="0"/>
              <a:t>A related tangent…</a:t>
            </a:r>
            <a:br>
              <a:rPr lang="en-US" dirty="0"/>
            </a:br>
            <a:r>
              <a:rPr lang="en-US" dirty="0"/>
              <a:t>Design a drain system for a tank</a:t>
            </a:r>
          </a:p>
        </p:txBody>
      </p:sp>
      <p:sp>
        <p:nvSpPr>
          <p:cNvPr id="11" name="TextBox 10"/>
          <p:cNvSpPr txBox="1"/>
          <p:nvPr/>
        </p:nvSpPr>
        <p:spPr>
          <a:xfrm>
            <a:off x="4120737" y="4257964"/>
            <a:ext cx="3828292" cy="523220"/>
          </a:xfrm>
          <a:prstGeom prst="rect">
            <a:avLst/>
          </a:prstGeom>
          <a:noFill/>
        </p:spPr>
        <p:txBody>
          <a:bodyPr wrap="none" rtlCol="0">
            <a:spAutoFit/>
          </a:bodyPr>
          <a:lstStyle/>
          <a:p>
            <a:r>
              <a:rPr lang="en-US" dirty="0"/>
              <a:t>Substitute valve diameter</a:t>
            </a:r>
          </a:p>
        </p:txBody>
      </p:sp>
      <p:sp>
        <p:nvSpPr>
          <p:cNvPr id="17" name="TextBox 16"/>
          <p:cNvSpPr txBox="1"/>
          <p:nvPr/>
        </p:nvSpPr>
        <p:spPr>
          <a:xfrm>
            <a:off x="270933" y="6334780"/>
            <a:ext cx="7516801" cy="523220"/>
          </a:xfrm>
          <a:prstGeom prst="rect">
            <a:avLst/>
          </a:prstGeom>
          <a:noFill/>
        </p:spPr>
        <p:txBody>
          <a:bodyPr wrap="none" rtlCol="0">
            <a:spAutoFit/>
          </a:bodyPr>
          <a:lstStyle/>
          <a:p>
            <a:r>
              <a:rPr lang="en-US" dirty="0"/>
              <a:t>Here </a:t>
            </a:r>
            <a:r>
              <a:rPr lang="en-US" dirty="0" err="1"/>
              <a:t>K</a:t>
            </a:r>
            <a:r>
              <a:rPr lang="en-US" baseline="-25000" dirty="0" err="1"/>
              <a:t>e</a:t>
            </a:r>
            <a:r>
              <a:rPr lang="en-US" dirty="0"/>
              <a:t> is the total minor loss for the drain system</a:t>
            </a:r>
          </a:p>
        </p:txBody>
      </p:sp>
      <p:pic>
        <p:nvPicPr>
          <p:cNvPr id="342029" name="Picture 13" descr="C:\Users\mw24\Pictures\Atima 5 sed wire front.png"/>
          <p:cNvPicPr>
            <a:picLocks noChangeAspect="1" noChangeArrowheads="1"/>
          </p:cNvPicPr>
          <p:nvPr/>
        </p:nvPicPr>
        <p:blipFill>
          <a:blip r:embed="rId8" cstate="print"/>
          <a:srcRect/>
          <a:stretch>
            <a:fillRect/>
          </a:stretch>
        </p:blipFill>
        <p:spPr bwMode="auto">
          <a:xfrm>
            <a:off x="5844845" y="4831688"/>
            <a:ext cx="3299155" cy="1524561"/>
          </a:xfrm>
          <a:prstGeom prst="rect">
            <a:avLst/>
          </a:prstGeom>
          <a:noFill/>
        </p:spPr>
      </p:pic>
      <p:grpSp>
        <p:nvGrpSpPr>
          <p:cNvPr id="16" name="Group 15"/>
          <p:cNvGrpSpPr/>
          <p:nvPr/>
        </p:nvGrpSpPr>
        <p:grpSpPr>
          <a:xfrm>
            <a:off x="415234" y="2671638"/>
            <a:ext cx="952598" cy="1137038"/>
            <a:chOff x="818984" y="2671638"/>
            <a:chExt cx="952598" cy="1137038"/>
          </a:xfrm>
        </p:grpSpPr>
        <p:cxnSp>
          <p:nvCxnSpPr>
            <p:cNvPr id="14" name="Straight Arrow Connector 13"/>
            <p:cNvCxnSpPr/>
            <p:nvPr/>
          </p:nvCxnSpPr>
          <p:spPr bwMode="auto">
            <a:xfrm rot="5400000" flipH="1" flipV="1">
              <a:off x="727544" y="3041375"/>
              <a:ext cx="858741" cy="675861"/>
            </a:xfrm>
            <a:prstGeom prst="straightConnector1">
              <a:avLst/>
            </a:prstGeom>
            <a:solidFill>
              <a:schemeClr val="accent1"/>
            </a:solidFill>
            <a:ln w="12700" cap="flat" cmpd="sng" algn="ctr">
              <a:solidFill>
                <a:schemeClr val="accent4"/>
              </a:solidFill>
              <a:prstDash val="solid"/>
              <a:round/>
              <a:headEnd type="none" w="lg" len="med"/>
              <a:tailEnd type="arrow"/>
            </a:ln>
            <a:effectLst/>
          </p:spPr>
        </p:cxnSp>
        <p:sp>
          <p:nvSpPr>
            <p:cNvPr id="15" name="TextBox 14"/>
            <p:cNvSpPr txBox="1"/>
            <p:nvPr/>
          </p:nvSpPr>
          <p:spPr>
            <a:xfrm>
              <a:off x="1407380" y="2671638"/>
              <a:ext cx="364202" cy="523220"/>
            </a:xfrm>
            <a:prstGeom prst="rect">
              <a:avLst/>
            </a:prstGeom>
            <a:noFill/>
          </p:spPr>
          <p:txBody>
            <a:bodyPr wrap="none" rtlCol="0">
              <a:spAutoFit/>
            </a:bodyPr>
            <a:lstStyle/>
            <a:p>
              <a:r>
                <a:rPr lang="en-US" dirty="0">
                  <a:solidFill>
                    <a:schemeClr val="accent4"/>
                  </a:solidFill>
                </a:rPr>
                <a:t>0</a:t>
              </a:r>
            </a:p>
          </p:txBody>
        </p:sp>
      </p:grpSp>
      <p:sp>
        <p:nvSpPr>
          <p:cNvPr id="6" name="TextBox 5"/>
          <p:cNvSpPr txBox="1"/>
          <p:nvPr/>
        </p:nvSpPr>
        <p:spPr>
          <a:xfrm>
            <a:off x="5486400" y="1717531"/>
            <a:ext cx="3396343" cy="954107"/>
          </a:xfrm>
          <a:prstGeom prst="rect">
            <a:avLst/>
          </a:prstGeom>
          <a:noFill/>
        </p:spPr>
        <p:txBody>
          <a:bodyPr wrap="square" rtlCol="0">
            <a:spAutoFit/>
          </a:bodyPr>
          <a:lstStyle/>
          <a:p>
            <a:r>
              <a:rPr lang="en-US" dirty="0"/>
              <a:t>Integrated results giving h as f(t)</a:t>
            </a:r>
          </a:p>
        </p:txBody>
      </p:sp>
      <p:pic>
        <p:nvPicPr>
          <p:cNvPr id="18" name="Picture 2" descr="Sage or Guide">
            <a:hlinkClick r:id="rId9" action="ppaction://hlinkpres?slideindex=12&amp;slidetitle=TankDrainTime"/>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155810" y="3194858"/>
            <a:ext cx="4057521" cy="523220"/>
          </a:xfrm>
          <a:prstGeom prst="rect">
            <a:avLst/>
          </a:prstGeom>
          <a:noFill/>
        </p:spPr>
        <p:txBody>
          <a:bodyPr wrap="none" rtlCol="0">
            <a:spAutoFit/>
          </a:bodyPr>
          <a:lstStyle/>
          <a:p>
            <a:r>
              <a:rPr lang="en-US" dirty="0"/>
              <a:t>Empty the tank completely</a:t>
            </a:r>
          </a:p>
        </p:txBody>
      </p:sp>
      <p:pic>
        <p:nvPicPr>
          <p:cNvPr id="4" name="Picture 3">
            <a:extLst>
              <a:ext uri="{FF2B5EF4-FFF2-40B4-BE49-F238E27FC236}">
                <a16:creationId xmlns:a16="http://schemas.microsoft.com/office/drawing/2014/main" id="{41251A71-D60C-4BF9-AC6E-720B81E04E23}"/>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541579" y="1790936"/>
            <a:ext cx="3997670" cy="799935"/>
          </a:xfrm>
          <a:prstGeom prst="rect">
            <a:avLst/>
          </a:prstGeom>
        </p:spPr>
      </p:pic>
      <p:pic>
        <p:nvPicPr>
          <p:cNvPr id="8" name="Picture 7">
            <a:extLst>
              <a:ext uri="{FF2B5EF4-FFF2-40B4-BE49-F238E27FC236}">
                <a16:creationId xmlns:a16="http://schemas.microsoft.com/office/drawing/2014/main" id="{1A32CA06-FC1A-4CA9-A439-1C1B5D6F343F}"/>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99243" y="2985660"/>
            <a:ext cx="4773547" cy="799935"/>
          </a:xfrm>
          <a:prstGeom prst="rect">
            <a:avLst/>
          </a:prstGeom>
        </p:spPr>
      </p:pic>
      <p:pic>
        <p:nvPicPr>
          <p:cNvPr id="10" name="Picture 9">
            <a:extLst>
              <a:ext uri="{FF2B5EF4-FFF2-40B4-BE49-F238E27FC236}">
                <a16:creationId xmlns:a16="http://schemas.microsoft.com/office/drawing/2014/main" id="{42167729-814C-4045-A1A7-32CAC2531984}"/>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1060987" y="4088844"/>
            <a:ext cx="2700694" cy="742843"/>
          </a:xfrm>
          <a:prstGeom prst="rect">
            <a:avLst/>
          </a:prstGeom>
        </p:spPr>
      </p:pic>
      <p:pic>
        <p:nvPicPr>
          <p:cNvPr id="13" name="Picture 12">
            <a:extLst>
              <a:ext uri="{FF2B5EF4-FFF2-40B4-BE49-F238E27FC236}">
                <a16:creationId xmlns:a16="http://schemas.microsoft.com/office/drawing/2014/main" id="{9948CEBB-CBDC-4C35-84CA-B0888DCCAE6D}"/>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70932" y="5196644"/>
            <a:ext cx="5219707" cy="799935"/>
          </a:xfrm>
          <a:prstGeom prst="rect">
            <a:avLst/>
          </a:prstGeom>
        </p:spPr>
      </p:pic>
      <p:pic>
        <p:nvPicPr>
          <p:cNvPr id="24" name="Picture 23">
            <a:extLst>
              <a:ext uri="{FF2B5EF4-FFF2-40B4-BE49-F238E27FC236}">
                <a16:creationId xmlns:a16="http://schemas.microsoft.com/office/drawing/2014/main" id="{D1F9F342-5237-44D1-ABA4-1D3608901B48}"/>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9293824" y="2761549"/>
            <a:ext cx="2854095" cy="760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 Constant Flow</a:t>
            </a:r>
          </a:p>
        </p:txBody>
      </p:sp>
      <p:sp>
        <p:nvSpPr>
          <p:cNvPr id="3" name="Content Placeholder 2"/>
          <p:cNvSpPr>
            <a:spLocks noGrp="1"/>
          </p:cNvSpPr>
          <p:nvPr>
            <p:ph idx="1"/>
          </p:nvPr>
        </p:nvSpPr>
        <p:spPr/>
        <p:txBody>
          <a:bodyPr/>
          <a:lstStyle/>
          <a:p>
            <a:r>
              <a:rPr lang="en-US" dirty="0"/>
              <a:t>Why did the previous systems not provide constant flow of chlorine?</a:t>
            </a:r>
          </a:p>
          <a:p>
            <a:r>
              <a:rPr lang="en-US" dirty="0"/>
              <a:t>Why is this hard?</a:t>
            </a:r>
          </a:p>
          <a:p>
            <a:r>
              <a:rPr lang="en-US" dirty="0"/>
              <a:t>What are the desired properties of the device that meters chemicals into a water treatment plant?</a:t>
            </a:r>
          </a:p>
        </p:txBody>
      </p:sp>
    </p:spTree>
    <p:extLst>
      <p:ext uri="{BB962C8B-B14F-4D97-AF65-F5344CB8AC3E}">
        <p14:creationId xmlns:p14="http://schemas.microsoft.com/office/powerpoint/2010/main" val="281844360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What causes drag?</a:t>
            </a:r>
          </a:p>
          <a:p>
            <a:r>
              <a:rPr lang="en-US" dirty="0"/>
              <a:t>Best orientation to reduce drag?</a:t>
            </a:r>
          </a:p>
        </p:txBody>
      </p:sp>
      <p:pic>
        <p:nvPicPr>
          <p:cNvPr id="4" name="Picture 2" descr="Sage or Guide">
            <a:hlinkClick r:id="rId2" action="ppaction://hlinkpres?slideindex=2&amp;slidetitle=Bicyc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5199" y="1652930"/>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descr="Sage or Guide">
            <a:hlinkClick r:id="rId4" action="ppaction://hlinkpres?slideindex=3&amp;slidetit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017" y="2125176"/>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126812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457199" y="1600200"/>
            <a:ext cx="4046561" cy="4525963"/>
          </a:xfrm>
        </p:spPr>
        <p:txBody>
          <a:bodyPr/>
          <a:lstStyle/>
          <a:p>
            <a:r>
              <a:rPr lang="en-US" dirty="0">
                <a:solidFill>
                  <a:schemeClr val="bg2">
                    <a:lumMod val="60000"/>
                    <a:lumOff val="40000"/>
                  </a:schemeClr>
                </a:solidFill>
              </a:rPr>
              <a:t>Fluids Review</a:t>
            </a:r>
          </a:p>
          <a:p>
            <a:r>
              <a:rPr lang="en-US" dirty="0">
                <a:solidFill>
                  <a:schemeClr val="bg2">
                    <a:lumMod val="60000"/>
                    <a:lumOff val="40000"/>
                  </a:schemeClr>
                </a:solidFill>
              </a:rPr>
              <a:t>Applications of flow control</a:t>
            </a:r>
          </a:p>
          <a:p>
            <a:r>
              <a:rPr lang="en-US" dirty="0">
                <a:solidFill>
                  <a:schemeClr val="bg2">
                    <a:lumMod val="60000"/>
                    <a:lumOff val="40000"/>
                  </a:schemeClr>
                </a:solidFill>
              </a:rPr>
              <a:t>If you had electricity</a:t>
            </a:r>
          </a:p>
          <a:p>
            <a:r>
              <a:rPr lang="en-US" dirty="0"/>
              <a:t>Constant head devices</a:t>
            </a:r>
          </a:p>
          <a:p>
            <a:pPr lvl="1"/>
            <a:r>
              <a:rPr lang="en-US" dirty="0"/>
              <a:t>Overflow tanks</a:t>
            </a:r>
          </a:p>
          <a:p>
            <a:pPr lvl="1"/>
            <a:r>
              <a:rPr lang="en-US" dirty="0"/>
              <a:t>Marriot bottle</a:t>
            </a:r>
          </a:p>
          <a:p>
            <a:pPr lvl="1"/>
            <a:r>
              <a:rPr lang="en-US" dirty="0"/>
              <a:t>Float valve</a:t>
            </a:r>
          </a:p>
          <a:p>
            <a:pPr lvl="1"/>
            <a:r>
              <a:rPr lang="en-US" dirty="0"/>
              <a:t>Floating bowl</a:t>
            </a:r>
          </a:p>
          <a:p>
            <a:r>
              <a:rPr lang="en-US" dirty="0" err="1">
                <a:solidFill>
                  <a:schemeClr val="bg2">
                    <a:lumMod val="60000"/>
                    <a:lumOff val="40000"/>
                  </a:schemeClr>
                </a:solidFill>
              </a:rPr>
              <a:t>Hypochlorinators</a:t>
            </a:r>
            <a:br>
              <a:rPr lang="en-US" dirty="0">
                <a:solidFill>
                  <a:schemeClr val="bg2">
                    <a:lumMod val="60000"/>
                    <a:lumOff val="40000"/>
                  </a:schemeClr>
                </a:solidFill>
              </a:rPr>
            </a:br>
            <a:r>
              <a:rPr lang="en-US" dirty="0">
                <a:solidFill>
                  <a:schemeClr val="bg2">
                    <a:lumMod val="60000"/>
                    <a:lumOff val="40000"/>
                  </a:schemeClr>
                </a:solidFill>
              </a:rPr>
              <a:t>in Honduras</a:t>
            </a:r>
          </a:p>
        </p:txBody>
      </p:sp>
      <p:sp>
        <p:nvSpPr>
          <p:cNvPr id="89" name="Content Placeholder 88"/>
          <p:cNvSpPr>
            <a:spLocks noGrp="1"/>
          </p:cNvSpPr>
          <p:nvPr>
            <p:ph sz="half" idx="2"/>
          </p:nvPr>
        </p:nvSpPr>
        <p:spPr/>
        <p:txBody>
          <a:bodyPr/>
          <a:lstStyle/>
          <a:p>
            <a:r>
              <a:rPr lang="en-US" dirty="0">
                <a:solidFill>
                  <a:schemeClr val="bg2">
                    <a:lumMod val="60000"/>
                    <a:lumOff val="40000"/>
                  </a:schemeClr>
                </a:solidFill>
              </a:rPr>
              <a:t>AguaClara Flow Controller</a:t>
            </a:r>
          </a:p>
          <a:p>
            <a:r>
              <a:rPr lang="en-US" dirty="0">
                <a:solidFill>
                  <a:schemeClr val="bg2">
                    <a:lumMod val="60000"/>
                    <a:lumOff val="40000"/>
                  </a:schemeClr>
                </a:solidFill>
              </a:rPr>
              <a:t>Linear Flow Orifice Meter</a:t>
            </a:r>
          </a:p>
          <a:p>
            <a:r>
              <a:rPr lang="en-US" dirty="0">
                <a:solidFill>
                  <a:schemeClr val="bg2">
                    <a:lumMod val="60000"/>
                    <a:lumOff val="40000"/>
                  </a:schemeClr>
                </a:solidFill>
              </a:rPr>
              <a:t>AguaClara Linear</a:t>
            </a:r>
            <a:br>
              <a:rPr lang="en-US" dirty="0">
                <a:solidFill>
                  <a:schemeClr val="bg2">
                    <a:lumMod val="60000"/>
                    <a:lumOff val="40000"/>
                  </a:schemeClr>
                </a:solidFill>
              </a:rPr>
            </a:br>
            <a:r>
              <a:rPr lang="en-US" dirty="0">
                <a:solidFill>
                  <a:schemeClr val="bg2">
                    <a:lumMod val="60000"/>
                    <a:lumOff val="40000"/>
                  </a:schemeClr>
                </a:solidFill>
              </a:rPr>
              <a:t>Dose Controller</a:t>
            </a:r>
          </a:p>
          <a:p>
            <a:r>
              <a:rPr lang="en-US" dirty="0">
                <a:solidFill>
                  <a:schemeClr val="bg2">
                    <a:lumMod val="60000"/>
                    <a:lumOff val="40000"/>
                  </a:schemeClr>
                </a:solidFill>
              </a:rPr>
              <a:t>Extra</a:t>
            </a:r>
          </a:p>
          <a:p>
            <a:pPr lvl="1"/>
            <a:r>
              <a:rPr lang="en-US" dirty="0">
                <a:solidFill>
                  <a:schemeClr val="bg2">
                    <a:lumMod val="60000"/>
                    <a:lumOff val="40000"/>
                  </a:schemeClr>
                </a:solidFill>
              </a:rPr>
              <a:t>Orifices and surface tension</a:t>
            </a:r>
          </a:p>
          <a:p>
            <a:pPr lvl="1"/>
            <a:r>
              <a:rPr lang="en-US" dirty="0">
                <a:solidFill>
                  <a:schemeClr val="bg2">
                    <a:lumMod val="60000"/>
                    <a:lumOff val="40000"/>
                  </a:schemeClr>
                </a:solidFill>
              </a:rPr>
              <a:t>Viscosity</a:t>
            </a:r>
          </a:p>
          <a:p>
            <a:endParaRPr lang="en-US" dirty="0">
              <a:solidFill>
                <a:schemeClr val="bg2">
                  <a:lumMod val="60000"/>
                  <a:lumOff val="40000"/>
                </a:schemeClr>
              </a:solidFill>
            </a:endParaRPr>
          </a:p>
          <a:p>
            <a:endParaRPr lang="en-US" dirty="0">
              <a:solidFill>
                <a:schemeClr val="bg2">
                  <a:lumMod val="60000"/>
                  <a:lumOff val="40000"/>
                </a:schemeClr>
              </a:solidFill>
            </a:endParaRPr>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40799281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5" name="Freeform 2397"/>
          <p:cNvSpPr>
            <a:spLocks/>
          </p:cNvSpPr>
          <p:nvPr/>
        </p:nvSpPr>
        <p:spPr bwMode="auto">
          <a:xfrm>
            <a:off x="2616200" y="2817813"/>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2770" name="Rectangle 2"/>
          <p:cNvSpPr>
            <a:spLocks noGrp="1" noChangeArrowheads="1"/>
          </p:cNvSpPr>
          <p:nvPr>
            <p:ph type="title"/>
          </p:nvPr>
        </p:nvSpPr>
        <p:spPr/>
        <p:txBody>
          <a:bodyPr/>
          <a:lstStyle/>
          <a:p>
            <a:r>
              <a:rPr lang="en-US"/>
              <a:t>Constant Head: Floats</a:t>
            </a:r>
            <a:endParaRPr lang="en-US" dirty="0"/>
          </a:p>
        </p:txBody>
      </p:sp>
      <p:sp>
        <p:nvSpPr>
          <p:cNvPr id="45404" name="Freeform 2396"/>
          <p:cNvSpPr>
            <a:spLocks/>
          </p:cNvSpPr>
          <p:nvPr/>
        </p:nvSpPr>
        <p:spPr bwMode="auto">
          <a:xfrm>
            <a:off x="2616200" y="1995488"/>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407" name="Freeform 2399"/>
          <p:cNvSpPr>
            <a:spLocks/>
          </p:cNvSpPr>
          <p:nvPr/>
        </p:nvSpPr>
        <p:spPr bwMode="auto">
          <a:xfrm>
            <a:off x="3413125" y="2465388"/>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9" name="Freeform 2401"/>
          <p:cNvSpPr>
            <a:spLocks/>
          </p:cNvSpPr>
          <p:nvPr/>
        </p:nvSpPr>
        <p:spPr bwMode="auto">
          <a:xfrm>
            <a:off x="3413125" y="3046413"/>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8" name="Rectangle 2400"/>
          <p:cNvSpPr>
            <a:spLocks noChangeArrowheads="1"/>
          </p:cNvSpPr>
          <p:nvPr/>
        </p:nvSpPr>
        <p:spPr bwMode="auto">
          <a:xfrm>
            <a:off x="5894388" y="3367088"/>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45410" name="Line 2402"/>
          <p:cNvSpPr>
            <a:spLocks noChangeShapeType="1"/>
          </p:cNvSpPr>
          <p:nvPr/>
        </p:nvSpPr>
        <p:spPr bwMode="auto">
          <a:xfrm>
            <a:off x="7366000" y="2119313"/>
            <a:ext cx="0" cy="6937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1" name="Line 2403"/>
          <p:cNvSpPr>
            <a:spLocks noChangeShapeType="1"/>
          </p:cNvSpPr>
          <p:nvPr/>
        </p:nvSpPr>
        <p:spPr bwMode="auto">
          <a:xfrm rot="10800000">
            <a:off x="7375525" y="3028950"/>
            <a:ext cx="0" cy="69373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45435" name="Group 2427"/>
          <p:cNvGrpSpPr>
            <a:grpSpLocks/>
          </p:cNvGrpSpPr>
          <p:nvPr/>
        </p:nvGrpSpPr>
        <p:grpSpPr bwMode="auto">
          <a:xfrm>
            <a:off x="5956300" y="3532188"/>
            <a:ext cx="3014663" cy="1016000"/>
            <a:chOff x="3752" y="2225"/>
            <a:chExt cx="1899" cy="640"/>
          </a:xfrm>
        </p:grpSpPr>
        <p:sp>
          <p:nvSpPr>
            <p:cNvPr id="45412" name="Text Box 2404"/>
            <p:cNvSpPr txBox="1">
              <a:spLocks noChangeArrowheads="1"/>
            </p:cNvSpPr>
            <p:nvPr/>
          </p:nvSpPr>
          <p:spPr bwMode="auto">
            <a:xfrm>
              <a:off x="4951" y="2538"/>
              <a:ext cx="700" cy="327"/>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45413" name="Freeform 2405"/>
            <p:cNvSpPr>
              <a:spLocks/>
            </p:cNvSpPr>
            <p:nvPr/>
          </p:nvSpPr>
          <p:spPr bwMode="auto">
            <a:xfrm>
              <a:off x="3752" y="2225"/>
              <a:ext cx="1222" cy="518"/>
            </a:xfrm>
            <a:custGeom>
              <a:avLst/>
              <a:gdLst/>
              <a:ahLst/>
              <a:cxnLst>
                <a:cxn ang="0">
                  <a:pos x="1222" y="489"/>
                </a:cxn>
                <a:cxn ang="0">
                  <a:pos x="271" y="437"/>
                </a:cxn>
                <a:cxn ang="0">
                  <a:pos x="0" y="0"/>
                </a:cxn>
              </a:cxnLst>
              <a:rect l="0" t="0" r="r" b="b"/>
              <a:pathLst>
                <a:path w="1222" h="518">
                  <a:moveTo>
                    <a:pt x="1222" y="489"/>
                  </a:moveTo>
                  <a:cubicBezTo>
                    <a:pt x="848" y="503"/>
                    <a:pt x="475" y="518"/>
                    <a:pt x="271" y="437"/>
                  </a:cubicBezTo>
                  <a:cubicBezTo>
                    <a:pt x="67" y="356"/>
                    <a:pt x="33" y="178"/>
                    <a:pt x="0" y="0"/>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grpSp>
      <p:sp>
        <p:nvSpPr>
          <p:cNvPr id="45415" name="Rectangle 2407"/>
          <p:cNvSpPr>
            <a:spLocks noChangeArrowheads="1"/>
          </p:cNvSpPr>
          <p:nvPr/>
        </p:nvSpPr>
        <p:spPr bwMode="auto">
          <a:xfrm>
            <a:off x="4081463" y="3011488"/>
            <a:ext cx="215900" cy="36480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45420" name="Group 2412"/>
          <p:cNvGrpSpPr>
            <a:grpSpLocks/>
          </p:cNvGrpSpPr>
          <p:nvPr/>
        </p:nvGrpSpPr>
        <p:grpSpPr bwMode="auto">
          <a:xfrm>
            <a:off x="4049713" y="3084513"/>
            <a:ext cx="279400" cy="3379787"/>
            <a:chOff x="2281" y="1943"/>
            <a:chExt cx="167" cy="1474"/>
          </a:xfrm>
        </p:grpSpPr>
        <p:sp>
          <p:nvSpPr>
            <p:cNvPr id="45416" name="Line 2408"/>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5417" name="Line 2409"/>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5418" name="Line 2410"/>
          <p:cNvSpPr>
            <a:spLocks noChangeShapeType="1"/>
          </p:cNvSpPr>
          <p:nvPr/>
        </p:nvSpPr>
        <p:spPr bwMode="auto">
          <a:xfrm>
            <a:off x="4176713" y="4910138"/>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9" name="Freeform 2411"/>
          <p:cNvSpPr>
            <a:spLocks/>
          </p:cNvSpPr>
          <p:nvPr/>
        </p:nvSpPr>
        <p:spPr bwMode="auto">
          <a:xfrm>
            <a:off x="4229100" y="2951163"/>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422" name="Line 2414"/>
          <p:cNvSpPr>
            <a:spLocks noChangeShapeType="1"/>
          </p:cNvSpPr>
          <p:nvPr/>
        </p:nvSpPr>
        <p:spPr bwMode="auto">
          <a:xfrm>
            <a:off x="6511925" y="3021013"/>
            <a:ext cx="1079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5423" name="Line 2415"/>
          <p:cNvSpPr>
            <a:spLocks noChangeShapeType="1"/>
          </p:cNvSpPr>
          <p:nvPr/>
        </p:nvSpPr>
        <p:spPr bwMode="auto">
          <a:xfrm>
            <a:off x="6992938" y="2816225"/>
            <a:ext cx="5397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45434" name="Group 2426"/>
          <p:cNvGrpSpPr>
            <a:grpSpLocks/>
          </p:cNvGrpSpPr>
          <p:nvPr/>
        </p:nvGrpSpPr>
        <p:grpSpPr bwMode="auto">
          <a:xfrm>
            <a:off x="4364038" y="4659313"/>
            <a:ext cx="4779962" cy="1676400"/>
            <a:chOff x="2749" y="2935"/>
            <a:chExt cx="3011" cy="1056"/>
          </a:xfrm>
        </p:grpSpPr>
        <p:sp>
          <p:nvSpPr>
            <p:cNvPr id="45421" name="Text Box 2413"/>
            <p:cNvSpPr txBox="1">
              <a:spLocks noChangeArrowheads="1"/>
            </p:cNvSpPr>
            <p:nvPr/>
          </p:nvSpPr>
          <p:spPr bwMode="auto">
            <a:xfrm>
              <a:off x="3779" y="3664"/>
              <a:ext cx="1981" cy="327"/>
            </a:xfrm>
            <a:prstGeom prst="rect">
              <a:avLst/>
            </a:prstGeom>
            <a:noFill/>
            <a:ln w="12700">
              <a:noFill/>
              <a:miter lim="800000"/>
              <a:headEnd type="none" w="lg" len="med"/>
              <a:tailEnd type="none" w="lg" len="med"/>
            </a:ln>
            <a:effectLst/>
          </p:spPr>
          <p:txBody>
            <a:bodyPr wrap="none">
              <a:spAutoFit/>
            </a:bodyPr>
            <a:lstStyle/>
            <a:p>
              <a:r>
                <a:rPr lang="en-US"/>
                <a:t>VERY Flexible hose</a:t>
              </a:r>
            </a:p>
          </p:txBody>
        </p:sp>
        <p:sp>
          <p:nvSpPr>
            <p:cNvPr id="45424" name="Freeform 2416"/>
            <p:cNvSpPr>
              <a:spLocks/>
            </p:cNvSpPr>
            <p:nvPr/>
          </p:nvSpPr>
          <p:spPr bwMode="auto">
            <a:xfrm>
              <a:off x="2749" y="2935"/>
              <a:ext cx="1073" cy="930"/>
            </a:xfrm>
            <a:custGeom>
              <a:avLst/>
              <a:gdLst/>
              <a:ahLst/>
              <a:cxnLst>
                <a:cxn ang="0">
                  <a:pos x="558" y="1012"/>
                </a:cxn>
                <a:cxn ang="0">
                  <a:pos x="239" y="917"/>
                </a:cxn>
                <a:cxn ang="0">
                  <a:pos x="314" y="146"/>
                </a:cxn>
                <a:cxn ang="0">
                  <a:pos x="0" y="41"/>
                </a:cxn>
              </a:cxnLst>
              <a:rect l="0" t="0" r="r" b="b"/>
              <a:pathLst>
                <a:path w="558" h="1061">
                  <a:moveTo>
                    <a:pt x="558" y="1012"/>
                  </a:moveTo>
                  <a:cubicBezTo>
                    <a:pt x="433" y="1037"/>
                    <a:pt x="280" y="1061"/>
                    <a:pt x="239" y="917"/>
                  </a:cubicBezTo>
                  <a:cubicBezTo>
                    <a:pt x="198" y="773"/>
                    <a:pt x="354" y="292"/>
                    <a:pt x="314" y="146"/>
                  </a:cubicBezTo>
                  <a:cubicBezTo>
                    <a:pt x="274" y="0"/>
                    <a:pt x="65" y="63"/>
                    <a:pt x="0" y="41"/>
                  </a:cubicBezTo>
                </a:path>
              </a:pathLst>
            </a:custGeom>
            <a:noFill/>
            <a:ln w="12700" cap="flat" cmpd="sng">
              <a:solidFill>
                <a:schemeClr val="tx1"/>
              </a:solidFill>
              <a:prstDash val="solid"/>
              <a:round/>
              <a:headEnd type="none" w="lg" len="med"/>
              <a:tailEnd type="triangle" w="lg" len="med"/>
            </a:ln>
            <a:effectLst/>
          </p:spPr>
          <p:txBody>
            <a:bodyPr anchor="ctr">
              <a:spAutoFit/>
            </a:bodyPr>
            <a:lstStyle/>
            <a:p>
              <a:endParaRPr lang="en-US"/>
            </a:p>
          </p:txBody>
        </p:sp>
      </p:grpSp>
      <p:sp>
        <p:nvSpPr>
          <p:cNvPr id="45425" name="Text Box 2417"/>
          <p:cNvSpPr txBox="1">
            <a:spLocks noChangeArrowheads="1"/>
          </p:cNvSpPr>
          <p:nvPr/>
        </p:nvSpPr>
        <p:spPr bwMode="auto">
          <a:xfrm>
            <a:off x="142875" y="2379663"/>
            <a:ext cx="2260600" cy="2227262"/>
          </a:xfrm>
          <a:prstGeom prst="rect">
            <a:avLst/>
          </a:prstGeom>
          <a:noFill/>
          <a:ln w="12700">
            <a:noFill/>
            <a:miter lim="800000"/>
            <a:headEnd type="none" w="lg" len="med"/>
            <a:tailEnd type="none" w="lg" len="med"/>
          </a:ln>
          <a:effectLst/>
        </p:spPr>
        <p:txBody>
          <a:bodyPr>
            <a:spAutoFit/>
          </a:bodyPr>
          <a:lstStyle/>
          <a:p>
            <a:r>
              <a:rPr lang="en-US"/>
              <a:t>Head can be varied by changing buoyancy of float</a:t>
            </a:r>
          </a:p>
        </p:txBody>
      </p:sp>
      <p:grpSp>
        <p:nvGrpSpPr>
          <p:cNvPr id="45430" name="Group 2422"/>
          <p:cNvGrpSpPr>
            <a:grpSpLocks/>
          </p:cNvGrpSpPr>
          <p:nvPr/>
        </p:nvGrpSpPr>
        <p:grpSpPr bwMode="auto">
          <a:xfrm>
            <a:off x="142875" y="4627563"/>
            <a:ext cx="3986213" cy="1373187"/>
            <a:chOff x="90" y="2915"/>
            <a:chExt cx="2511" cy="865"/>
          </a:xfrm>
        </p:grpSpPr>
        <p:sp>
          <p:nvSpPr>
            <p:cNvPr id="45426" name="Text Box 2418"/>
            <p:cNvSpPr txBox="1">
              <a:spLocks noChangeArrowheads="1"/>
            </p:cNvSpPr>
            <p:nvPr/>
          </p:nvSpPr>
          <p:spPr bwMode="auto">
            <a:xfrm>
              <a:off x="90" y="2915"/>
              <a:ext cx="1475" cy="865"/>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Supercritical open channel flow!</a:t>
              </a:r>
            </a:p>
          </p:txBody>
        </p:sp>
        <p:sp>
          <p:nvSpPr>
            <p:cNvPr id="45427" name="Line 2419"/>
            <p:cNvSpPr>
              <a:spLocks noChangeShapeType="1"/>
            </p:cNvSpPr>
            <p:nvPr/>
          </p:nvSpPr>
          <p:spPr bwMode="auto">
            <a:xfrm flipV="1">
              <a:off x="1474" y="3003"/>
              <a:ext cx="1127" cy="96"/>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sp>
        <p:nvSpPr>
          <p:cNvPr id="45428" name="Line 2420"/>
          <p:cNvSpPr>
            <a:spLocks noChangeShapeType="1"/>
          </p:cNvSpPr>
          <p:nvPr/>
        </p:nvSpPr>
        <p:spPr bwMode="auto">
          <a:xfrm>
            <a:off x="42863" y="5113338"/>
            <a:ext cx="239553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1" name="Line 2423"/>
          <p:cNvSpPr>
            <a:spLocks noChangeShapeType="1"/>
          </p:cNvSpPr>
          <p:nvPr/>
        </p:nvSpPr>
        <p:spPr bwMode="auto">
          <a:xfrm>
            <a:off x="38100" y="5508625"/>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2" name="Line 2424"/>
          <p:cNvSpPr>
            <a:spLocks noChangeShapeType="1"/>
          </p:cNvSpPr>
          <p:nvPr/>
        </p:nvSpPr>
        <p:spPr bwMode="auto">
          <a:xfrm>
            <a:off x="47625" y="5918200"/>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3" name="Text Box 2425"/>
          <p:cNvSpPr txBox="1">
            <a:spLocks noChangeArrowheads="1"/>
          </p:cNvSpPr>
          <p:nvPr/>
        </p:nvSpPr>
        <p:spPr bwMode="auto">
          <a:xfrm>
            <a:off x="241300" y="6338888"/>
            <a:ext cx="5719763"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solidFill>
                  <a:schemeClr val="folHlink"/>
                </a:solidFill>
              </a:rPr>
              <a:t>Unaffected by downstream conditions!</a:t>
            </a:r>
          </a:p>
        </p:txBody>
      </p:sp>
      <p:graphicFrame>
        <p:nvGraphicFramePr>
          <p:cNvPr id="45437" name="Object 2429">
            <a:hlinkClick r:id="" action="ppaction://ole?verb=0"/>
          </p:cNvPr>
          <p:cNvGraphicFramePr>
            <a:graphicFrameLocks/>
          </p:cNvGraphicFramePr>
          <p:nvPr/>
        </p:nvGraphicFramePr>
        <p:xfrm>
          <a:off x="7627938" y="2759075"/>
          <a:ext cx="379412" cy="271463"/>
        </p:xfrm>
        <a:graphic>
          <a:graphicData uri="http://schemas.openxmlformats.org/presentationml/2006/ole">
            <mc:AlternateContent xmlns:mc="http://schemas.openxmlformats.org/markup-compatibility/2006">
              <mc:Choice xmlns:v="urn:schemas-microsoft-com:vml" Requires="v">
                <p:oleObj spid="_x0000_s45571" name="Equation" r:id="rId4" imgW="380880" imgH="279360" progId="Equation.DSMT4">
                  <p:embed/>
                </p:oleObj>
              </mc:Choice>
              <mc:Fallback>
                <p:oleObj name="Equation" r:id="rId4" imgW="380880" imgH="279360" progId="Equation.DSMT4">
                  <p:embed/>
                  <p:pic>
                    <p:nvPicPr>
                      <p:cNvPr id="0" name="Picture 24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938" y="2759075"/>
                        <a:ext cx="379412" cy="2714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5407"/>
                                        </p:tgtEl>
                                        <p:attrNameLst>
                                          <p:attrName>style.visibility</p:attrName>
                                        </p:attrNameLst>
                                      </p:cBhvr>
                                      <p:to>
                                        <p:strVal val="visible"/>
                                      </p:to>
                                    </p:set>
                                    <p:anim calcmode="lin" valueType="num">
                                      <p:cBhvr additive="base">
                                        <p:cTn id="7" dur="500" fill="hold"/>
                                        <p:tgtEl>
                                          <p:spTgt spid="45407"/>
                                        </p:tgtEl>
                                        <p:attrNameLst>
                                          <p:attrName>ppt_x</p:attrName>
                                        </p:attrNameLst>
                                      </p:cBhvr>
                                      <p:tavLst>
                                        <p:tav tm="0">
                                          <p:val>
                                            <p:strVal val="#ppt_x"/>
                                          </p:val>
                                        </p:tav>
                                        <p:tav tm="100000">
                                          <p:val>
                                            <p:strVal val="#ppt_x"/>
                                          </p:val>
                                        </p:tav>
                                      </p:tavLst>
                                    </p:anim>
                                    <p:anim calcmode="lin" valueType="num">
                                      <p:cBhvr additive="base">
                                        <p:cTn id="8" dur="500" fill="hold"/>
                                        <p:tgtEl>
                                          <p:spTgt spid="4540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5408"/>
                                        </p:tgtEl>
                                        <p:attrNameLst>
                                          <p:attrName>style.visibility</p:attrName>
                                        </p:attrNameLst>
                                      </p:cBhvr>
                                      <p:to>
                                        <p:strVal val="visible"/>
                                      </p:to>
                                    </p:set>
                                    <p:animEffect transition="in" filter="wipe(down)">
                                      <p:cBhvr>
                                        <p:cTn id="12" dur="500"/>
                                        <p:tgtEl>
                                          <p:spTgt spid="45408"/>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45409"/>
                                        </p:tgtEl>
                                        <p:attrNameLst>
                                          <p:attrName>style.visibility</p:attrName>
                                        </p:attrNameLst>
                                      </p:cBhvr>
                                      <p:to>
                                        <p:strVal val="visible"/>
                                      </p:to>
                                    </p:set>
                                    <p:animEffect transition="in" filter="wipe(down)">
                                      <p:cBhvr>
                                        <p:cTn id="16" dur="500"/>
                                        <p:tgtEl>
                                          <p:spTgt spid="45409"/>
                                        </p:tgtEl>
                                      </p:cBhvr>
                                    </p:animEffect>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45419"/>
                                        </p:tgtEl>
                                        <p:attrNameLst>
                                          <p:attrName>style.visibility</p:attrName>
                                        </p:attrNameLst>
                                      </p:cBhvr>
                                      <p:to>
                                        <p:strVal val="visible"/>
                                      </p:to>
                                    </p:set>
                                    <p:animEffect transition="in" filter="wipe(up)">
                                      <p:cBhvr>
                                        <p:cTn id="20" dur="500"/>
                                        <p:tgtEl>
                                          <p:spTgt spid="45419"/>
                                        </p:tgtEl>
                                      </p:cBhvr>
                                    </p:animEffect>
                                  </p:childTnLst>
                                </p:cTn>
                              </p:par>
                            </p:childTnLst>
                          </p:cTn>
                        </p:par>
                        <p:par>
                          <p:cTn id="21" fill="hold">
                            <p:stCondLst>
                              <p:cond delay="2000"/>
                            </p:stCondLst>
                            <p:childTnLst>
                              <p:par>
                                <p:cTn id="22" presetID="1" presetClass="entr" presetSubtype="0" fill="hold" grpId="1" nodeType="afterEffect">
                                  <p:stCondLst>
                                    <p:cond delay="0"/>
                                  </p:stCondLst>
                                  <p:childTnLst>
                                    <p:set>
                                      <p:cBhvr>
                                        <p:cTn id="23" dur="1" fill="hold">
                                          <p:stCondLst>
                                            <p:cond delay="0"/>
                                          </p:stCondLst>
                                        </p:cTn>
                                        <p:tgtEl>
                                          <p:spTgt spid="454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54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543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4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4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07" grpId="0" animBg="1"/>
      <p:bldP spid="45409" grpId="0" animBg="1"/>
      <p:bldP spid="45408" grpId="0" animBg="1"/>
      <p:bldP spid="45419" grpId="0" animBg="1"/>
      <p:bldP spid="45419" grpId="1" animBg="1"/>
      <p:bldP spid="4543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err="1"/>
              <a:t>Hypochlorinator</a:t>
            </a:r>
            <a:r>
              <a:rPr lang="en-US" sz="4000" dirty="0"/>
              <a:t> with float design</a:t>
            </a:r>
          </a:p>
        </p:txBody>
      </p:sp>
      <p:sp>
        <p:nvSpPr>
          <p:cNvPr id="105820" name="Text Box 2396"/>
          <p:cNvSpPr txBox="1">
            <a:spLocks noChangeArrowheads="1"/>
          </p:cNvSpPr>
          <p:nvPr/>
        </p:nvSpPr>
        <p:spPr bwMode="auto">
          <a:xfrm>
            <a:off x="0" y="1824038"/>
            <a:ext cx="3451225" cy="1552575"/>
          </a:xfrm>
          <a:prstGeom prst="rect">
            <a:avLst/>
          </a:prstGeom>
          <a:noFill/>
          <a:ln w="12700">
            <a:noFill/>
            <a:miter lim="800000"/>
            <a:headEnd type="none" w="lg" len="med"/>
            <a:tailEnd type="none" w="lg" len="med"/>
          </a:ln>
          <a:effectLst/>
        </p:spPr>
        <p:txBody>
          <a:bodyPr>
            <a:spAutoFit/>
          </a:bodyPr>
          <a:lstStyle/>
          <a:p>
            <a:r>
              <a:rPr lang="en-US" sz="2400"/>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105907" name="Group 2483"/>
          <p:cNvGrpSpPr>
            <a:grpSpLocks/>
          </p:cNvGrpSpPr>
          <p:nvPr/>
        </p:nvGrpSpPr>
        <p:grpSpPr bwMode="auto">
          <a:xfrm>
            <a:off x="3527425" y="2620963"/>
            <a:ext cx="3305175" cy="2217737"/>
            <a:chOff x="2222" y="1651"/>
            <a:chExt cx="2082" cy="1397"/>
          </a:xfrm>
        </p:grpSpPr>
        <p:sp>
          <p:nvSpPr>
            <p:cNvPr id="105826" name="Freeform 2402"/>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3" name="AutoShape 2409"/>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5862" name="Oval 2438"/>
            <p:cNvSpPr>
              <a:spLocks noChangeArrowheads="1"/>
            </p:cNvSpPr>
            <p:nvPr/>
          </p:nvSpPr>
          <p:spPr bwMode="auto">
            <a:xfrm>
              <a:off x="4016" y="1988"/>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sp>
          <p:nvSpPr>
            <p:cNvPr id="105872" name="Text Box 2448"/>
            <p:cNvSpPr txBox="1">
              <a:spLocks noChangeArrowheads="1"/>
            </p:cNvSpPr>
            <p:nvPr/>
          </p:nvSpPr>
          <p:spPr bwMode="auto">
            <a:xfrm>
              <a:off x="2654" y="1651"/>
              <a:ext cx="528"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Float</a:t>
              </a:r>
            </a:p>
          </p:txBody>
        </p:sp>
        <p:sp>
          <p:nvSpPr>
            <p:cNvPr id="105874" name="Text Box 2450"/>
            <p:cNvSpPr txBox="1">
              <a:spLocks noChangeArrowheads="1"/>
            </p:cNvSpPr>
            <p:nvPr/>
          </p:nvSpPr>
          <p:spPr bwMode="auto">
            <a:xfrm>
              <a:off x="2222" y="2390"/>
              <a:ext cx="960" cy="442"/>
            </a:xfrm>
            <a:prstGeom prst="rect">
              <a:avLst/>
            </a:prstGeom>
            <a:noFill/>
            <a:ln w="12700">
              <a:noFill/>
              <a:miter lim="800000"/>
              <a:headEnd type="none" w="lg" len="med"/>
              <a:tailEnd type="none" w="lg" len="med"/>
            </a:ln>
            <a:effectLst/>
          </p:spPr>
          <p:txBody>
            <a:bodyPr>
              <a:spAutoFit/>
            </a:bodyPr>
            <a:lstStyle/>
            <a:p>
              <a:pPr algn="r"/>
              <a:r>
                <a:rPr lang="en-US" sz="2000"/>
                <a:t>Transparent flexible tube</a:t>
              </a:r>
            </a:p>
          </p:txBody>
        </p:sp>
        <p:sp>
          <p:nvSpPr>
            <p:cNvPr id="105888" name="Text Box 2464"/>
            <p:cNvSpPr txBox="1">
              <a:spLocks noChangeArrowheads="1"/>
            </p:cNvSpPr>
            <p:nvPr/>
          </p:nvSpPr>
          <p:spPr bwMode="auto">
            <a:xfrm>
              <a:off x="2558" y="1897"/>
              <a:ext cx="624"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Orifice</a:t>
              </a:r>
            </a:p>
          </p:txBody>
        </p:sp>
        <p:sp>
          <p:nvSpPr>
            <p:cNvPr id="105894" name="Line 2470"/>
            <p:cNvSpPr>
              <a:spLocks noChangeShapeType="1"/>
            </p:cNvSpPr>
            <p:nvPr/>
          </p:nvSpPr>
          <p:spPr bwMode="auto">
            <a:xfrm>
              <a:off x="3203" y="1776"/>
              <a:ext cx="529" cy="109"/>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5" name="Line 2471"/>
            <p:cNvSpPr>
              <a:spLocks noChangeShapeType="1"/>
            </p:cNvSpPr>
            <p:nvPr/>
          </p:nvSpPr>
          <p:spPr bwMode="auto">
            <a:xfrm>
              <a:off x="3203" y="1994"/>
              <a:ext cx="783" cy="6"/>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8" name="Line 2474"/>
            <p:cNvSpPr>
              <a:spLocks noChangeShapeType="1"/>
            </p:cNvSpPr>
            <p:nvPr/>
          </p:nvSpPr>
          <p:spPr bwMode="auto">
            <a:xfrm>
              <a:off x="3203" y="2621"/>
              <a:ext cx="795" cy="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sz="4000"/>
              <a:t>Floating Bowl</a:t>
            </a:r>
          </a:p>
        </p:txBody>
      </p:sp>
      <p:sp>
        <p:nvSpPr>
          <p:cNvPr id="148483" name="Rectangle 3"/>
          <p:cNvSpPr>
            <a:spLocks noGrp="1" noChangeArrowheads="1"/>
          </p:cNvSpPr>
          <p:nvPr>
            <p:ph idx="1"/>
          </p:nvPr>
        </p:nvSpPr>
        <p:spPr>
          <a:xfrm>
            <a:off x="171450" y="1943100"/>
            <a:ext cx="7772400" cy="4114800"/>
          </a:xfrm>
        </p:spPr>
        <p:txBody>
          <a:bodyPr/>
          <a:lstStyle/>
          <a:p>
            <a:r>
              <a:rPr lang="en-US"/>
              <a:t>Adjust the flow by changing the rocks</a:t>
            </a:r>
          </a:p>
        </p:txBody>
      </p:sp>
      <p:pic>
        <p:nvPicPr>
          <p:cNvPr id="148484" name="Picture 4" descr="CedricSummer05-4 115"/>
          <p:cNvPicPr>
            <a:picLocks noChangeAspect="1" noChangeArrowheads="1"/>
          </p:cNvPicPr>
          <p:nvPr/>
        </p:nvPicPr>
        <p:blipFill>
          <a:blip r:embed="rId3" cstate="print"/>
          <a:srcRect/>
          <a:stretch>
            <a:fillRect/>
          </a:stretch>
        </p:blipFill>
        <p:spPr bwMode="auto">
          <a:xfrm>
            <a:off x="3451225" y="2589213"/>
            <a:ext cx="5691188" cy="4268787"/>
          </a:xfrm>
          <a:prstGeom prst="rect">
            <a:avLst/>
          </a:prstGeom>
          <a:noFill/>
        </p:spPr>
      </p:pic>
      <p:pic>
        <p:nvPicPr>
          <p:cNvPr id="148485" name="Picture 5" descr="CedricSummer05-4 116"/>
          <p:cNvPicPr>
            <a:picLocks noChangeAspect="1" noChangeArrowheads="1"/>
          </p:cNvPicPr>
          <p:nvPr/>
        </p:nvPicPr>
        <p:blipFill>
          <a:blip r:embed="rId4" cstate="print"/>
          <a:srcRect/>
          <a:stretch>
            <a:fillRect/>
          </a:stretch>
        </p:blipFill>
        <p:spPr bwMode="auto">
          <a:xfrm>
            <a:off x="3459163" y="2606675"/>
            <a:ext cx="5661025" cy="4244975"/>
          </a:xfrm>
          <a:prstGeom prst="rect">
            <a:avLst/>
          </a:prstGeom>
          <a:noFill/>
        </p:spPr>
      </p:pic>
      <p:pic>
        <p:nvPicPr>
          <p:cNvPr id="148486" name="Picture 6" descr="CedricSummer05-4 117"/>
          <p:cNvPicPr>
            <a:picLocks noChangeAspect="1" noChangeArrowheads="1"/>
          </p:cNvPicPr>
          <p:nvPr/>
        </p:nvPicPr>
        <p:blipFill>
          <a:blip r:embed="rId5" cstate="print"/>
          <a:srcRect/>
          <a:stretch>
            <a:fillRect/>
          </a:stretch>
        </p:blipFill>
        <p:spPr bwMode="auto">
          <a:xfrm>
            <a:off x="3451225" y="2589213"/>
            <a:ext cx="5692775" cy="4268787"/>
          </a:xfrm>
          <a:prstGeom prst="rect">
            <a:avLst/>
          </a:prstGeom>
          <a:noFill/>
        </p:spPr>
      </p:pic>
      <p:sp>
        <p:nvSpPr>
          <p:cNvPr id="148487" name="Rectangle 7"/>
          <p:cNvSpPr>
            <a:spLocks noChangeArrowheads="1"/>
          </p:cNvSpPr>
          <p:nvPr/>
        </p:nvSpPr>
        <p:spPr bwMode="auto">
          <a:xfrm>
            <a:off x="206375" y="2522538"/>
            <a:ext cx="3175000" cy="2917825"/>
          </a:xfrm>
          <a:prstGeom prst="rect">
            <a:avLst/>
          </a:prstGeom>
          <a:noFill/>
          <a:ln w="9525">
            <a:noFill/>
            <a:miter lim="800000"/>
            <a:headEnd/>
            <a:tailEnd/>
          </a:ln>
          <a:effectLst/>
        </p:spPr>
        <p:txBody>
          <a:bodyPr lIns="92075" tIns="46038" rIns="92075" bIns="46038"/>
          <a:lstStyle/>
          <a:p>
            <a:pPr marL="342900" indent="-342900">
              <a:spcBef>
                <a:spcPct val="20000"/>
              </a:spcBef>
              <a:buClr>
                <a:schemeClr val="accent1"/>
              </a:buClr>
              <a:buFont typeface="Wingdings" pitchFamily="2" charset="2"/>
              <a:buChar char="Ø"/>
            </a:pPr>
            <a:r>
              <a:rPr lang="en-US" sz="3200"/>
              <a:t>Need to make adjustments (INSIDE) the chemical tank</a:t>
            </a:r>
          </a:p>
          <a:p>
            <a:pPr marL="342900" indent="-342900">
              <a:spcBef>
                <a:spcPct val="20000"/>
              </a:spcBef>
              <a:buClr>
                <a:schemeClr val="accent1"/>
              </a:buClr>
              <a:buFont typeface="Wingdings" pitchFamily="2" charset="2"/>
              <a:buChar char="Ø"/>
            </a:pPr>
            <a:r>
              <a:rPr lang="en-US" sz="3200"/>
              <a:t>Rocks are submerged in the chemical</a:t>
            </a:r>
          </a:p>
          <a:p>
            <a:pPr marL="342900" indent="-342900">
              <a:spcBef>
                <a:spcPct val="20000"/>
              </a:spcBef>
              <a:buClr>
                <a:schemeClr val="accent1"/>
              </a:buClr>
              <a:buFont typeface="Wingdings" pitchFamily="2" charset="2"/>
              <a:buChar char="Ø"/>
            </a:pPr>
            <a:r>
              <a:rPr lang="en-US" sz="3200"/>
              <a:t>Safety issues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485"/>
                                        </p:tgtEl>
                                        <p:attrNameLst>
                                          <p:attrName>style.visibility</p:attrName>
                                        </p:attrNameLst>
                                      </p:cBhvr>
                                      <p:to>
                                        <p:strVal val="visible"/>
                                      </p:to>
                                    </p:set>
                                    <p:animEffect transition="in" filter="fade">
                                      <p:cBhvr>
                                        <p:cTn id="7" dur="500"/>
                                        <p:tgtEl>
                                          <p:spTgt spid="148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486"/>
                                        </p:tgtEl>
                                        <p:attrNameLst>
                                          <p:attrName>style.visibility</p:attrName>
                                        </p:attrNameLst>
                                      </p:cBhvr>
                                      <p:to>
                                        <p:strVal val="visible"/>
                                      </p:to>
                                    </p:set>
                                    <p:animEffect transition="in" filter="fade">
                                      <p:cBhvr>
                                        <p:cTn id="12" dur="500"/>
                                        <p:tgtEl>
                                          <p:spTgt spid="148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1" name="Freeform 41"/>
          <p:cNvSpPr>
            <a:spLocks/>
          </p:cNvSpPr>
          <p:nvPr/>
        </p:nvSpPr>
        <p:spPr bwMode="auto">
          <a:xfrm>
            <a:off x="1773238" y="3282950"/>
            <a:ext cx="4448175" cy="704850"/>
          </a:xfrm>
          <a:custGeom>
            <a:avLst/>
            <a:gdLst/>
            <a:ahLst/>
            <a:cxnLst>
              <a:cxn ang="0">
                <a:pos x="2802" y="253"/>
              </a:cxn>
              <a:cxn ang="0">
                <a:pos x="1588" y="402"/>
              </a:cxn>
              <a:cxn ang="0">
                <a:pos x="0" y="0"/>
              </a:cxn>
            </a:cxnLst>
            <a:rect l="0" t="0" r="r" b="b"/>
            <a:pathLst>
              <a:path w="2802" h="444">
                <a:moveTo>
                  <a:pt x="2802" y="253"/>
                </a:moveTo>
                <a:cubicBezTo>
                  <a:pt x="2600" y="278"/>
                  <a:pt x="2055" y="444"/>
                  <a:pt x="1588" y="402"/>
                </a:cubicBezTo>
                <a:cubicBezTo>
                  <a:pt x="1121" y="360"/>
                  <a:pt x="331" y="84"/>
                  <a:pt x="0" y="0"/>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30757" name="Freeform 37"/>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2" name="Rectangle 2"/>
          <p:cNvSpPr>
            <a:spLocks noGrp="1" noChangeArrowheads="1"/>
          </p:cNvSpPr>
          <p:nvPr>
            <p:ph type="title"/>
          </p:nvPr>
        </p:nvSpPr>
        <p:spPr/>
        <p:txBody>
          <a:bodyPr/>
          <a:lstStyle/>
          <a:p>
            <a:r>
              <a:rPr lang="en-US" dirty="0"/>
              <a:t>Constant Head: Overflow Tanks</a:t>
            </a:r>
            <a:endParaRPr lang="en-US" sz="4000" dirty="0"/>
          </a:p>
        </p:txBody>
      </p:sp>
      <p:sp>
        <p:nvSpPr>
          <p:cNvPr id="30724" name="Freeform 4"/>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8" name="Rectangle 8"/>
          <p:cNvSpPr>
            <a:spLocks noChangeArrowheads="1"/>
          </p:cNvSpPr>
          <p:nvPr/>
        </p:nvSpPr>
        <p:spPr bwMode="auto">
          <a:xfrm>
            <a:off x="1082675" y="1795463"/>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30" name="Rectangle 10"/>
          <p:cNvSpPr>
            <a:spLocks noChangeArrowheads="1"/>
          </p:cNvSpPr>
          <p:nvPr/>
        </p:nvSpPr>
        <p:spPr bwMode="auto">
          <a:xfrm>
            <a:off x="3638550" y="2125663"/>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0731" name="Line 11"/>
          <p:cNvSpPr>
            <a:spLocks noChangeShapeType="1"/>
          </p:cNvSpPr>
          <p:nvPr/>
        </p:nvSpPr>
        <p:spPr bwMode="auto">
          <a:xfrm>
            <a:off x="3621088"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2" name="Line 12"/>
          <p:cNvSpPr>
            <a:spLocks noChangeShapeType="1"/>
          </p:cNvSpPr>
          <p:nvPr/>
        </p:nvSpPr>
        <p:spPr bwMode="auto">
          <a:xfrm>
            <a:off x="3886200"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4" name="Rectangle 14"/>
          <p:cNvSpPr>
            <a:spLocks noChangeArrowheads="1"/>
          </p:cNvSpPr>
          <p:nvPr/>
        </p:nvSpPr>
        <p:spPr bwMode="auto">
          <a:xfrm>
            <a:off x="5699125" y="3189288"/>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35" name="Line 15"/>
          <p:cNvSpPr>
            <a:spLocks noChangeShapeType="1"/>
          </p:cNvSpPr>
          <p:nvPr/>
        </p:nvSpPr>
        <p:spPr bwMode="auto">
          <a:xfrm>
            <a:off x="5686425"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6" name="Line 16"/>
          <p:cNvSpPr>
            <a:spLocks noChangeShapeType="1"/>
          </p:cNvSpPr>
          <p:nvPr/>
        </p:nvSpPr>
        <p:spPr bwMode="auto">
          <a:xfrm>
            <a:off x="5859463"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7" name="Line 17"/>
          <p:cNvSpPr>
            <a:spLocks noChangeShapeType="1"/>
          </p:cNvSpPr>
          <p:nvPr/>
        </p:nvSpPr>
        <p:spPr bwMode="auto">
          <a:xfrm flipV="1">
            <a:off x="5780088" y="4751388"/>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38" name="Line 18"/>
          <p:cNvSpPr>
            <a:spLocks noChangeShapeType="1"/>
          </p:cNvSpPr>
          <p:nvPr/>
        </p:nvSpPr>
        <p:spPr bwMode="auto">
          <a:xfrm>
            <a:off x="3733800" y="4024313"/>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0" name="Rectangle 20"/>
          <p:cNvSpPr>
            <a:spLocks noChangeArrowheads="1"/>
          </p:cNvSpPr>
          <p:nvPr/>
        </p:nvSpPr>
        <p:spPr bwMode="auto">
          <a:xfrm>
            <a:off x="1447800" y="3219450"/>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41" name="Freeform 21"/>
          <p:cNvSpPr>
            <a:spLocks/>
          </p:cNvSpPr>
          <p:nvPr/>
        </p:nvSpPr>
        <p:spPr bwMode="auto">
          <a:xfrm>
            <a:off x="6096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2" name="Freeform 22"/>
          <p:cNvSpPr>
            <a:spLocks/>
          </p:cNvSpPr>
          <p:nvPr/>
        </p:nvSpPr>
        <p:spPr bwMode="auto">
          <a:xfrm>
            <a:off x="6096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0747" name="Group 27"/>
          <p:cNvGrpSpPr>
            <a:grpSpLocks/>
          </p:cNvGrpSpPr>
          <p:nvPr/>
        </p:nvGrpSpPr>
        <p:grpSpPr bwMode="auto">
          <a:xfrm>
            <a:off x="5230813" y="5614988"/>
            <a:ext cx="631825" cy="871537"/>
            <a:chOff x="2308" y="3372"/>
            <a:chExt cx="232" cy="320"/>
          </a:xfrm>
        </p:grpSpPr>
        <p:sp>
          <p:nvSpPr>
            <p:cNvPr id="30748" name="Oval 28"/>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30749" name="AutoShape 29"/>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30751" name="Group 31"/>
          <p:cNvGrpSpPr>
            <a:grpSpLocks/>
          </p:cNvGrpSpPr>
          <p:nvPr/>
        </p:nvGrpSpPr>
        <p:grpSpPr bwMode="auto">
          <a:xfrm rot="5400000">
            <a:off x="4606926" y="5075237"/>
            <a:ext cx="158750" cy="1781175"/>
            <a:chOff x="3663" y="2007"/>
            <a:chExt cx="144" cy="1488"/>
          </a:xfrm>
        </p:grpSpPr>
        <p:sp>
          <p:nvSpPr>
            <p:cNvPr id="30752" name="Rectangle 32"/>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53" name="Line 33"/>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4" name="Line 34"/>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5" name="Line 35"/>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30745" name="Freeform 25"/>
          <p:cNvSpPr>
            <a:spLocks/>
          </p:cNvSpPr>
          <p:nvPr/>
        </p:nvSpPr>
        <p:spPr bwMode="auto">
          <a:xfrm>
            <a:off x="29718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6" name="Freeform 26"/>
          <p:cNvSpPr>
            <a:spLocks/>
          </p:cNvSpPr>
          <p:nvPr/>
        </p:nvSpPr>
        <p:spPr bwMode="auto">
          <a:xfrm>
            <a:off x="29718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56" name="Freeform 36"/>
          <p:cNvSpPr>
            <a:spLocks/>
          </p:cNvSpPr>
          <p:nvPr/>
        </p:nvSpPr>
        <p:spPr bwMode="auto">
          <a:xfrm>
            <a:off x="3786188" y="2065338"/>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30725" name="Oval 5"/>
          <p:cNvSpPr>
            <a:spLocks noChangeArrowheads="1"/>
          </p:cNvSpPr>
          <p:nvPr/>
        </p:nvSpPr>
        <p:spPr bwMode="auto">
          <a:xfrm>
            <a:off x="1419225" y="3033713"/>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0758" name="Text Box 38"/>
          <p:cNvSpPr txBox="1">
            <a:spLocks noChangeArrowheads="1"/>
          </p:cNvSpPr>
          <p:nvPr/>
        </p:nvSpPr>
        <p:spPr bwMode="auto">
          <a:xfrm>
            <a:off x="6321425" y="3403600"/>
            <a:ext cx="2544763" cy="946150"/>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Surface tension effects here</a:t>
            </a:r>
          </a:p>
        </p:txBody>
      </p:sp>
      <p:sp>
        <p:nvSpPr>
          <p:cNvPr id="30759" name="Line 39"/>
          <p:cNvSpPr>
            <a:spLocks noChangeShapeType="1"/>
          </p:cNvSpPr>
          <p:nvPr/>
        </p:nvSpPr>
        <p:spPr bwMode="auto">
          <a:xfrm>
            <a:off x="6470650" y="3849688"/>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0" name="Line 40"/>
          <p:cNvSpPr>
            <a:spLocks noChangeShapeType="1"/>
          </p:cNvSpPr>
          <p:nvPr/>
        </p:nvSpPr>
        <p:spPr bwMode="auto">
          <a:xfrm>
            <a:off x="6451600" y="4273550"/>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2" name="Text Box 42"/>
          <p:cNvSpPr txBox="1">
            <a:spLocks noChangeArrowheads="1"/>
          </p:cNvSpPr>
          <p:nvPr/>
        </p:nvSpPr>
        <p:spPr bwMode="auto">
          <a:xfrm>
            <a:off x="6391275" y="4624388"/>
            <a:ext cx="2452688" cy="946150"/>
          </a:xfrm>
          <a:prstGeom prst="rect">
            <a:avLst/>
          </a:prstGeom>
          <a:noFill/>
          <a:ln w="12700">
            <a:noFill/>
            <a:miter lim="800000"/>
            <a:headEnd type="none" w="lg" len="med"/>
            <a:tailEnd type="none" w="lg" len="med"/>
          </a:ln>
          <a:effectLst/>
        </p:spPr>
        <p:txBody>
          <a:bodyPr>
            <a:spAutoFit/>
          </a:bodyPr>
          <a:lstStyle/>
          <a:p>
            <a:r>
              <a:rPr lang="en-US"/>
              <a:t>What controls the flow?</a:t>
            </a:r>
          </a:p>
        </p:txBody>
      </p:sp>
      <p:grpSp>
        <p:nvGrpSpPr>
          <p:cNvPr id="30768" name="Group 48"/>
          <p:cNvGrpSpPr>
            <a:grpSpLocks/>
          </p:cNvGrpSpPr>
          <p:nvPr/>
        </p:nvGrpSpPr>
        <p:grpSpPr bwMode="auto">
          <a:xfrm>
            <a:off x="166688" y="2147888"/>
            <a:ext cx="747712" cy="1093787"/>
            <a:chOff x="105" y="1353"/>
            <a:chExt cx="471" cy="689"/>
          </a:xfrm>
        </p:grpSpPr>
        <p:sp>
          <p:nvSpPr>
            <p:cNvPr id="30763" name="Line 43"/>
            <p:cNvSpPr>
              <a:spLocks noChangeShapeType="1"/>
            </p:cNvSpPr>
            <p:nvPr/>
          </p:nvSpPr>
          <p:spPr bwMode="auto">
            <a:xfrm flipH="1">
              <a:off x="105" y="1353"/>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4" name="Line 44"/>
            <p:cNvSpPr>
              <a:spLocks noChangeShapeType="1"/>
            </p:cNvSpPr>
            <p:nvPr/>
          </p:nvSpPr>
          <p:spPr bwMode="auto">
            <a:xfrm flipH="1">
              <a:off x="105" y="2042"/>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5" name="Line 45"/>
            <p:cNvSpPr>
              <a:spLocks noChangeShapeType="1"/>
            </p:cNvSpPr>
            <p:nvPr/>
          </p:nvSpPr>
          <p:spPr bwMode="auto">
            <a:xfrm flipV="1">
              <a:off x="297" y="1353"/>
              <a:ext cx="0" cy="680"/>
            </a:xfrm>
            <a:prstGeom prst="line">
              <a:avLst/>
            </a:prstGeom>
            <a:noFill/>
            <a:ln w="12700">
              <a:solidFill>
                <a:schemeClr val="folHlink"/>
              </a:solidFill>
              <a:round/>
              <a:headEnd type="triangle" w="lg" len="med"/>
              <a:tailEnd type="triangle" w="lg" len="med"/>
            </a:ln>
            <a:effectLst/>
          </p:spPr>
          <p:txBody>
            <a:bodyPr wrap="none" anchor="ctr">
              <a:spAutoFit/>
            </a:bodyPr>
            <a:lstStyle/>
            <a:p>
              <a:endParaRPr lang="en-US"/>
            </a:p>
          </p:txBody>
        </p:sp>
      </p:grpSp>
      <p:sp>
        <p:nvSpPr>
          <p:cNvPr id="30770" name="Line 50"/>
          <p:cNvSpPr>
            <a:spLocks noChangeShapeType="1"/>
          </p:cNvSpPr>
          <p:nvPr/>
        </p:nvSpPr>
        <p:spPr bwMode="auto">
          <a:xfrm flipH="1" flipV="1">
            <a:off x="1703388" y="3408363"/>
            <a:ext cx="292100" cy="428625"/>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771" name="Line 51"/>
          <p:cNvSpPr>
            <a:spLocks noChangeShapeType="1"/>
          </p:cNvSpPr>
          <p:nvPr/>
        </p:nvSpPr>
        <p:spPr bwMode="auto">
          <a:xfrm>
            <a:off x="2076450" y="4100513"/>
            <a:ext cx="677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3" name="Picture 2">
            <a:extLst>
              <a:ext uri="{FF2B5EF4-FFF2-40B4-BE49-F238E27FC236}">
                <a16:creationId xmlns:a16="http://schemas.microsoft.com/office/drawing/2014/main" id="{F95C721B-B47E-4B62-B1FD-E206ECA8DCC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33202" y="2510400"/>
            <a:ext cx="338286" cy="184381"/>
          </a:xfrm>
          <a:prstGeom prst="rect">
            <a:avLst/>
          </a:prstGeom>
        </p:spPr>
      </p:pic>
      <p:pic>
        <p:nvPicPr>
          <p:cNvPr id="5" name="Picture 4">
            <a:extLst>
              <a:ext uri="{FF2B5EF4-FFF2-40B4-BE49-F238E27FC236}">
                <a16:creationId xmlns:a16="http://schemas.microsoft.com/office/drawing/2014/main" id="{44044EB5-E993-4E0C-8AA5-8D3CBADE23F6}"/>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8742" y="3798598"/>
            <a:ext cx="373333" cy="220952"/>
          </a:xfrm>
          <a:prstGeom prst="rect">
            <a:avLst/>
          </a:prstGeom>
        </p:spPr>
      </p:pic>
      <p:pic>
        <p:nvPicPr>
          <p:cNvPr id="7" name="Picture 6">
            <a:extLst>
              <a:ext uri="{FF2B5EF4-FFF2-40B4-BE49-F238E27FC236}">
                <a16:creationId xmlns:a16="http://schemas.microsoft.com/office/drawing/2014/main" id="{C9525024-8F62-4E43-AC77-6311076DEBC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96663" y="6448444"/>
            <a:ext cx="2194286" cy="30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34"/>
                                        </p:tgtEl>
                                        <p:attrNameLst>
                                          <p:attrName>style.visibility</p:attrName>
                                        </p:attrNameLst>
                                      </p:cBhvr>
                                      <p:to>
                                        <p:strVal val="visible"/>
                                      </p:to>
                                    </p:set>
                                    <p:animEffect transition="in" filter="wipe(down)">
                                      <p:cBhvr>
                                        <p:cTn id="7" dur="500"/>
                                        <p:tgtEl>
                                          <p:spTgt spid="307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0724"/>
                                        </p:tgtEl>
                                        <p:attrNameLst>
                                          <p:attrName>style.visibility</p:attrName>
                                        </p:attrNameLst>
                                      </p:cBhvr>
                                      <p:to>
                                        <p:strVal val="visible"/>
                                      </p:to>
                                    </p:set>
                                    <p:animEffect transition="in" filter="wipe(down)">
                                      <p:cBhvr>
                                        <p:cTn id="11" dur="2000"/>
                                        <p:tgtEl>
                                          <p:spTgt spid="3072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0725"/>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childTnLst>
                                    <p:animMotion origin="layout" path="M 3.88889E-6 -4.81481E-6 L 3.88889E-6 0.41158 " pathEditMode="relative" rAng="0" ptsTypes="AA">
                                      <p:cBhvr>
                                        <p:cTn id="15" dur="1000" fill="hold"/>
                                        <p:tgtEl>
                                          <p:spTgt spid="30725"/>
                                        </p:tgtEl>
                                        <p:attrNameLst>
                                          <p:attrName>ppt_x</p:attrName>
                                          <p:attrName>ppt_y</p:attrName>
                                        </p:attrNameLst>
                                      </p:cBhvr>
                                      <p:rCtr x="0" y="206"/>
                                    </p:animMotion>
                                  </p:childTnLst>
                                </p:cTn>
                              </p:par>
                              <p:par>
                                <p:cTn id="16" presetID="22" presetClass="entr" presetSubtype="4" fill="hold" grpId="0" nodeType="withEffect">
                                  <p:stCondLst>
                                    <p:cond delay="0"/>
                                  </p:stCondLst>
                                  <p:childTnLst>
                                    <p:set>
                                      <p:cBhvr>
                                        <p:cTn id="17" dur="1" fill="hold">
                                          <p:stCondLst>
                                            <p:cond delay="0"/>
                                          </p:stCondLst>
                                        </p:cTn>
                                        <p:tgtEl>
                                          <p:spTgt spid="30742"/>
                                        </p:tgtEl>
                                        <p:attrNameLst>
                                          <p:attrName>style.visibility</p:attrName>
                                        </p:attrNameLst>
                                      </p:cBhvr>
                                      <p:to>
                                        <p:strVal val="visible"/>
                                      </p:to>
                                    </p:set>
                                    <p:animEffect transition="in" filter="wipe(down)">
                                      <p:cBhvr>
                                        <p:cTn id="18" dur="5000"/>
                                        <p:tgtEl>
                                          <p:spTgt spid="30742"/>
                                        </p:tgtEl>
                                      </p:cBhvr>
                                    </p:animEffect>
                                  </p:childTnLst>
                                </p:cTn>
                              </p:par>
                              <p:par>
                                <p:cTn id="19" presetID="22" presetClass="entr" presetSubtype="1" fill="hold" grpId="0" nodeType="withEffect">
                                  <p:stCondLst>
                                    <p:cond delay="2000"/>
                                  </p:stCondLst>
                                  <p:childTnLst>
                                    <p:set>
                                      <p:cBhvr>
                                        <p:cTn id="20" dur="1" fill="hold">
                                          <p:stCondLst>
                                            <p:cond delay="0"/>
                                          </p:stCondLst>
                                        </p:cTn>
                                        <p:tgtEl>
                                          <p:spTgt spid="30756"/>
                                        </p:tgtEl>
                                        <p:attrNameLst>
                                          <p:attrName>style.visibility</p:attrName>
                                        </p:attrNameLst>
                                      </p:cBhvr>
                                      <p:to>
                                        <p:strVal val="visible"/>
                                      </p:to>
                                    </p:set>
                                    <p:animEffect transition="in" filter="wipe(up)">
                                      <p:cBhvr>
                                        <p:cTn id="21" dur="500"/>
                                        <p:tgtEl>
                                          <p:spTgt spid="30756"/>
                                        </p:tgtEl>
                                      </p:cBhvr>
                                    </p:animEffect>
                                  </p:childTnLst>
                                </p:cTn>
                              </p:par>
                              <p:par>
                                <p:cTn id="22" presetID="1" presetClass="entr" presetSubtype="0" fill="hold" grpId="1" nodeType="withEffect">
                                  <p:stCondLst>
                                    <p:cond delay="2000"/>
                                  </p:stCondLst>
                                  <p:childTnLst>
                                    <p:set>
                                      <p:cBhvr>
                                        <p:cTn id="23" dur="1" fill="hold">
                                          <p:stCondLst>
                                            <p:cond delay="0"/>
                                          </p:stCondLst>
                                        </p:cTn>
                                        <p:tgtEl>
                                          <p:spTgt spid="3075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7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76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7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75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0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1" grpId="0" animBg="1"/>
      <p:bldP spid="30724" grpId="0" animBg="1"/>
      <p:bldP spid="30734" grpId="0" animBg="1"/>
      <p:bldP spid="30742" grpId="0" animBg="1"/>
      <p:bldP spid="30756" grpId="0" animBg="1"/>
      <p:bldP spid="30756" grpId="1" animBg="1"/>
      <p:bldP spid="30725" grpId="0" animBg="1"/>
      <p:bldP spid="30725" grpId="1" animBg="1"/>
      <p:bldP spid="30758" grpId="0"/>
      <p:bldP spid="30762" grpId="0"/>
      <p:bldP spid="3077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2A770A-AB48-4983-8BF4-61EFF5217B47}"/>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543667" y="6032609"/>
            <a:ext cx="7098557" cy="638234"/>
          </a:xfrm>
          <a:prstGeom prst="rect">
            <a:avLst/>
          </a:prstGeom>
        </p:spPr>
      </p:pic>
      <p:sp>
        <p:nvSpPr>
          <p:cNvPr id="41" name="Rectangle 40"/>
          <p:cNvSpPr/>
          <p:nvPr/>
        </p:nvSpPr>
        <p:spPr bwMode="auto">
          <a:xfrm>
            <a:off x="0" y="1227878"/>
            <a:ext cx="4326340"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787" name="Rectangle 43"/>
          <p:cNvSpPr>
            <a:spLocks noGrp="1" noChangeArrowheads="1"/>
          </p:cNvSpPr>
          <p:nvPr>
            <p:ph type="title"/>
          </p:nvPr>
        </p:nvSpPr>
        <p:spPr>
          <a:xfrm>
            <a:off x="3609975" y="304800"/>
            <a:ext cx="4057650" cy="1143000"/>
          </a:xfrm>
        </p:spPr>
        <p:txBody>
          <a:bodyPr/>
          <a:lstStyle/>
          <a:p>
            <a:pPr algn="r"/>
            <a:r>
              <a:rPr lang="en-US" sz="4000"/>
              <a:t>Constant Head: Marriot bottle</a:t>
            </a:r>
          </a:p>
        </p:txBody>
      </p:sp>
      <p:sp>
        <p:nvSpPr>
          <p:cNvPr id="31789" name="Rectangle 45"/>
          <p:cNvSpPr>
            <a:spLocks noGrp="1" noChangeArrowheads="1"/>
          </p:cNvSpPr>
          <p:nvPr>
            <p:ph sz="half" idx="1"/>
          </p:nvPr>
        </p:nvSpPr>
        <p:spPr>
          <a:xfrm>
            <a:off x="4030663" y="1981200"/>
            <a:ext cx="4813086" cy="4114800"/>
          </a:xfrm>
        </p:spPr>
        <p:txBody>
          <a:bodyPr/>
          <a:lstStyle/>
          <a:p>
            <a:pPr>
              <a:lnSpc>
                <a:spcPct val="90000"/>
              </a:lnSpc>
            </a:pPr>
            <a:r>
              <a:rPr lang="en-US" dirty="0"/>
              <a:t>A simple constant head device</a:t>
            </a:r>
          </a:p>
          <a:p>
            <a:pPr>
              <a:lnSpc>
                <a:spcPct val="90000"/>
              </a:lnSpc>
            </a:pPr>
            <a:r>
              <a:rPr lang="en-US" dirty="0"/>
              <a:t>Why is pressure at the top of the filter independent of water level in the Marriot bottle?</a:t>
            </a:r>
          </a:p>
          <a:p>
            <a:pPr>
              <a:lnSpc>
                <a:spcPct val="90000"/>
              </a:lnSpc>
            </a:pPr>
            <a:r>
              <a:rPr lang="en-US" dirty="0"/>
              <a:t>What is the head loss for this filter?</a:t>
            </a:r>
          </a:p>
          <a:p>
            <a:pPr>
              <a:lnSpc>
                <a:spcPct val="90000"/>
              </a:lnSpc>
            </a:pPr>
            <a:r>
              <a:rPr lang="en-US" dirty="0"/>
              <a:t>Disadvantage? ___________</a:t>
            </a:r>
          </a:p>
          <a:p>
            <a:pPr>
              <a:lnSpc>
                <a:spcPct val="90000"/>
              </a:lnSpc>
            </a:pPr>
            <a:endParaRPr lang="en-US" dirty="0"/>
          </a:p>
        </p:txBody>
      </p:sp>
      <p:sp>
        <p:nvSpPr>
          <p:cNvPr id="31750" name="Rectangle 6"/>
          <p:cNvSpPr>
            <a:spLocks noChangeArrowheads="1"/>
          </p:cNvSpPr>
          <p:nvPr/>
        </p:nvSpPr>
        <p:spPr bwMode="auto">
          <a:xfrm>
            <a:off x="1427163" y="849313"/>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1" name="Rectangle 7"/>
          <p:cNvSpPr>
            <a:spLocks noChangeArrowheads="1"/>
          </p:cNvSpPr>
          <p:nvPr/>
        </p:nvSpPr>
        <p:spPr bwMode="auto">
          <a:xfrm>
            <a:off x="3179763" y="1751013"/>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2" name="AutoShape 8"/>
          <p:cNvSpPr>
            <a:spLocks noChangeArrowheads="1"/>
          </p:cNvSpPr>
          <p:nvPr/>
        </p:nvSpPr>
        <p:spPr bwMode="auto">
          <a:xfrm>
            <a:off x="2868613" y="3052763"/>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31790" name="Rectangle 46"/>
          <p:cNvSpPr>
            <a:spLocks noChangeArrowheads="1"/>
          </p:cNvSpPr>
          <p:nvPr/>
        </p:nvSpPr>
        <p:spPr bwMode="auto">
          <a:xfrm>
            <a:off x="2881313" y="2962275"/>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753" name="Rectangle 9"/>
          <p:cNvSpPr>
            <a:spLocks noChangeArrowheads="1"/>
          </p:cNvSpPr>
          <p:nvPr/>
        </p:nvSpPr>
        <p:spPr bwMode="auto">
          <a:xfrm>
            <a:off x="2873375" y="2227263"/>
            <a:ext cx="977900" cy="1046162"/>
          </a:xfrm>
          <a:prstGeom prst="rect">
            <a:avLst/>
          </a:prstGeom>
          <a:solidFill>
            <a:schemeClr val="hlink"/>
          </a:solidFill>
          <a:ln w="12700">
            <a:noFill/>
            <a:miter lim="800000"/>
            <a:headEnd/>
            <a:tailEnd/>
          </a:ln>
          <a:effectLst/>
        </p:spPr>
        <p:txBody>
          <a:bodyPr wrap="none" anchor="ctr"/>
          <a:lstStyle/>
          <a:p>
            <a:endParaRPr lang="en-US"/>
          </a:p>
        </p:txBody>
      </p:sp>
      <p:sp>
        <p:nvSpPr>
          <p:cNvPr id="31754" name="AutoShape 10"/>
          <p:cNvSpPr>
            <a:spLocks noChangeArrowheads="1"/>
          </p:cNvSpPr>
          <p:nvPr/>
        </p:nvSpPr>
        <p:spPr bwMode="auto">
          <a:xfrm>
            <a:off x="2874963" y="2043113"/>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31755" name="Rectangle 11"/>
          <p:cNvSpPr>
            <a:spLocks noChangeArrowheads="1"/>
          </p:cNvSpPr>
          <p:nvPr/>
        </p:nvSpPr>
        <p:spPr bwMode="auto">
          <a:xfrm>
            <a:off x="3408363" y="1306513"/>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6" name="Rectangle 12"/>
          <p:cNvSpPr>
            <a:spLocks noChangeArrowheads="1"/>
          </p:cNvSpPr>
          <p:nvPr/>
        </p:nvSpPr>
        <p:spPr bwMode="auto">
          <a:xfrm>
            <a:off x="3255963" y="1458913"/>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7" name="Rectangle 13"/>
          <p:cNvSpPr>
            <a:spLocks noChangeArrowheads="1"/>
          </p:cNvSpPr>
          <p:nvPr/>
        </p:nvSpPr>
        <p:spPr bwMode="auto">
          <a:xfrm>
            <a:off x="3097213" y="3281363"/>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31758" name="Oval 14"/>
          <p:cNvSpPr>
            <a:spLocks noChangeArrowheads="1"/>
          </p:cNvSpPr>
          <p:nvPr/>
        </p:nvSpPr>
        <p:spPr bwMode="auto">
          <a:xfrm>
            <a:off x="3411538" y="3225800"/>
            <a:ext cx="63500" cy="63500"/>
          </a:xfrm>
          <a:prstGeom prst="ellipse">
            <a:avLst/>
          </a:prstGeom>
          <a:solidFill>
            <a:schemeClr val="bg1"/>
          </a:solidFill>
          <a:ln w="12700">
            <a:noFill/>
            <a:round/>
            <a:headEnd/>
            <a:tailEnd/>
          </a:ln>
          <a:effectLst/>
        </p:spPr>
        <p:txBody>
          <a:bodyPr wrap="none" anchor="ctr"/>
          <a:lstStyle/>
          <a:p>
            <a:endParaRPr lang="en-US"/>
          </a:p>
        </p:txBody>
      </p:sp>
      <p:sp>
        <p:nvSpPr>
          <p:cNvPr id="31763" name="AutoShape 19"/>
          <p:cNvSpPr>
            <a:spLocks noChangeArrowheads="1"/>
          </p:cNvSpPr>
          <p:nvPr/>
        </p:nvSpPr>
        <p:spPr bwMode="auto">
          <a:xfrm rot="-10800000" flipH="1" flipV="1">
            <a:off x="3103563" y="1687513"/>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grpSp>
        <p:nvGrpSpPr>
          <p:cNvPr id="31782" name="Group 38"/>
          <p:cNvGrpSpPr>
            <a:grpSpLocks/>
          </p:cNvGrpSpPr>
          <p:nvPr/>
        </p:nvGrpSpPr>
        <p:grpSpPr bwMode="auto">
          <a:xfrm>
            <a:off x="2405063" y="842963"/>
            <a:ext cx="922337" cy="679450"/>
            <a:chOff x="3846" y="1124"/>
            <a:chExt cx="581" cy="428"/>
          </a:xfrm>
        </p:grpSpPr>
        <p:sp>
          <p:nvSpPr>
            <p:cNvPr id="31765" name="Arc 21"/>
            <p:cNvSpPr>
              <a:spLocks/>
            </p:cNvSpPr>
            <p:nvPr/>
          </p:nvSpPr>
          <p:spPr bwMode="auto">
            <a:xfrm rot="10800000">
              <a:off x="3855" y="1124"/>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66" name="Arc 22"/>
            <p:cNvSpPr>
              <a:spLocks/>
            </p:cNvSpPr>
            <p:nvPr/>
          </p:nvSpPr>
          <p:spPr bwMode="auto">
            <a:xfrm rot="10800000">
              <a:off x="3846" y="1172"/>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67" name="Rectangle 23"/>
          <p:cNvSpPr>
            <a:spLocks noChangeArrowheads="1"/>
          </p:cNvSpPr>
          <p:nvPr/>
        </p:nvSpPr>
        <p:spPr bwMode="auto">
          <a:xfrm>
            <a:off x="3325813" y="1223963"/>
            <a:ext cx="228600" cy="152400"/>
          </a:xfrm>
          <a:prstGeom prst="rect">
            <a:avLst/>
          </a:prstGeom>
          <a:solidFill>
            <a:schemeClr val="bg1"/>
          </a:solidFill>
          <a:ln w="12700">
            <a:noFill/>
            <a:miter lim="800000"/>
            <a:headEnd/>
            <a:tailEnd/>
          </a:ln>
          <a:effectLst/>
        </p:spPr>
        <p:txBody>
          <a:bodyPr wrap="none" anchor="ctr"/>
          <a:lstStyle/>
          <a:p>
            <a:endParaRPr lang="en-US"/>
          </a:p>
        </p:txBody>
      </p:sp>
      <p:grpSp>
        <p:nvGrpSpPr>
          <p:cNvPr id="31781" name="Group 37"/>
          <p:cNvGrpSpPr>
            <a:grpSpLocks/>
          </p:cNvGrpSpPr>
          <p:nvPr/>
        </p:nvGrpSpPr>
        <p:grpSpPr bwMode="auto">
          <a:xfrm>
            <a:off x="582613" y="842963"/>
            <a:ext cx="922337" cy="679450"/>
            <a:chOff x="2698" y="1124"/>
            <a:chExt cx="581" cy="428"/>
          </a:xfrm>
        </p:grpSpPr>
        <p:sp>
          <p:nvSpPr>
            <p:cNvPr id="31769" name="Arc 25"/>
            <p:cNvSpPr>
              <a:spLocks/>
            </p:cNvSpPr>
            <p:nvPr/>
          </p:nvSpPr>
          <p:spPr bwMode="auto">
            <a:xfrm rot="10800000">
              <a:off x="2698" y="1124"/>
              <a:ext cx="572" cy="4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70" name="Arc 26"/>
            <p:cNvSpPr>
              <a:spLocks/>
            </p:cNvSpPr>
            <p:nvPr/>
          </p:nvSpPr>
          <p:spPr bwMode="auto">
            <a:xfrm rot="10800000">
              <a:off x="2755" y="1172"/>
              <a:ext cx="524" cy="38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71" name="Rectangle 27"/>
          <p:cNvSpPr>
            <a:spLocks noChangeArrowheads="1"/>
          </p:cNvSpPr>
          <p:nvPr/>
        </p:nvSpPr>
        <p:spPr bwMode="auto">
          <a:xfrm>
            <a:off x="322263" y="1509713"/>
            <a:ext cx="596900" cy="28829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72" name="Rectangle 28" descr="Large confetti"/>
          <p:cNvSpPr>
            <a:spLocks noChangeArrowheads="1"/>
          </p:cNvSpPr>
          <p:nvPr/>
        </p:nvSpPr>
        <p:spPr bwMode="auto">
          <a:xfrm>
            <a:off x="322263" y="1662113"/>
            <a:ext cx="596900" cy="2578100"/>
          </a:xfrm>
          <a:prstGeom prst="rect">
            <a:avLst/>
          </a:prstGeom>
          <a:pattFill prst="lgConfetti">
            <a:fgClr>
              <a:schemeClr val="tx1"/>
            </a:fgClr>
            <a:bgClr>
              <a:schemeClr val="hlink"/>
            </a:bgClr>
          </a:pattFill>
          <a:ln w="12700">
            <a:solidFill>
              <a:schemeClr val="tx1"/>
            </a:solidFill>
            <a:miter lim="800000"/>
            <a:headEnd/>
            <a:tailEnd/>
          </a:ln>
          <a:effectLst/>
        </p:spPr>
        <p:txBody>
          <a:bodyPr wrap="none" anchor="ctr"/>
          <a:lstStyle/>
          <a:p>
            <a:endParaRPr lang="en-US"/>
          </a:p>
        </p:txBody>
      </p:sp>
      <p:grpSp>
        <p:nvGrpSpPr>
          <p:cNvPr id="31780" name="Group 36"/>
          <p:cNvGrpSpPr>
            <a:grpSpLocks/>
          </p:cNvGrpSpPr>
          <p:nvPr/>
        </p:nvGrpSpPr>
        <p:grpSpPr bwMode="auto">
          <a:xfrm>
            <a:off x="577850" y="4397375"/>
            <a:ext cx="922338" cy="693738"/>
            <a:chOff x="2695" y="3363"/>
            <a:chExt cx="581" cy="437"/>
          </a:xfrm>
        </p:grpSpPr>
        <p:sp>
          <p:nvSpPr>
            <p:cNvPr id="31774" name="Arc 30"/>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noFill/>
              <a:round/>
              <a:headEnd/>
              <a:tailEnd/>
            </a:ln>
            <a:effectLst/>
          </p:spPr>
          <p:txBody>
            <a:bodyPr wrap="none" anchor="ctr"/>
            <a:lstStyle/>
            <a:p>
              <a:endParaRPr lang="en-US"/>
            </a:p>
          </p:txBody>
        </p:sp>
        <p:sp>
          <p:nvSpPr>
            <p:cNvPr id="31775" name="Arc 31"/>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noFill/>
              <a:round/>
              <a:headEnd/>
              <a:tailEnd/>
            </a:ln>
            <a:effectLst/>
          </p:spPr>
          <p:txBody>
            <a:bodyPr wrap="none" anchor="ctr"/>
            <a:lstStyle/>
            <a:p>
              <a:endParaRPr lang="en-US"/>
            </a:p>
          </p:txBody>
        </p:sp>
      </p:grpSp>
      <p:sp>
        <p:nvSpPr>
          <p:cNvPr id="31776" name="Oval 32"/>
          <p:cNvSpPr>
            <a:spLocks noChangeArrowheads="1"/>
          </p:cNvSpPr>
          <p:nvPr/>
        </p:nvSpPr>
        <p:spPr bwMode="auto">
          <a:xfrm>
            <a:off x="1420813" y="5000625"/>
            <a:ext cx="98425" cy="92075"/>
          </a:xfrm>
          <a:prstGeom prst="ellipse">
            <a:avLst/>
          </a:prstGeom>
          <a:solidFill>
            <a:schemeClr val="hlink"/>
          </a:solidFill>
          <a:ln w="12700">
            <a:noFill/>
            <a:round/>
            <a:headEnd/>
            <a:tailEnd/>
          </a:ln>
          <a:effectLst/>
        </p:spPr>
        <p:txBody>
          <a:bodyPr wrap="none" anchor="ctr"/>
          <a:lstStyle/>
          <a:p>
            <a:endParaRPr lang="en-US"/>
          </a:p>
        </p:txBody>
      </p:sp>
      <p:sp>
        <p:nvSpPr>
          <p:cNvPr id="31779" name="AutoShape 35"/>
          <p:cNvSpPr>
            <a:spLocks noChangeArrowheads="1"/>
          </p:cNvSpPr>
          <p:nvPr/>
        </p:nvSpPr>
        <p:spPr bwMode="auto">
          <a:xfrm rot="-10800000" flipH="1" flipV="1">
            <a:off x="1274763" y="5319713"/>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31791" name="Line 47"/>
          <p:cNvSpPr>
            <a:spLocks noChangeShapeType="1"/>
          </p:cNvSpPr>
          <p:nvPr/>
        </p:nvSpPr>
        <p:spPr bwMode="auto">
          <a:xfrm flipH="1">
            <a:off x="1427163" y="3311525"/>
            <a:ext cx="1370012"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2" name="Line 48"/>
          <p:cNvSpPr>
            <a:spLocks noChangeShapeType="1"/>
          </p:cNvSpPr>
          <p:nvPr/>
        </p:nvSpPr>
        <p:spPr bwMode="auto">
          <a:xfrm flipH="1">
            <a:off x="1522413" y="5057775"/>
            <a:ext cx="70485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3" name="Line 49"/>
          <p:cNvSpPr>
            <a:spLocks noChangeShapeType="1"/>
          </p:cNvSpPr>
          <p:nvPr/>
        </p:nvSpPr>
        <p:spPr bwMode="auto">
          <a:xfrm rot="16200000" flipH="1">
            <a:off x="1108075" y="4197350"/>
            <a:ext cx="1758950" cy="0"/>
          </a:xfrm>
          <a:prstGeom prst="line">
            <a:avLst/>
          </a:prstGeom>
          <a:noFill/>
          <a:ln w="38100">
            <a:solidFill>
              <a:schemeClr val="folHlink"/>
            </a:solidFill>
            <a:round/>
            <a:headEnd type="triangle" w="lg" len="med"/>
            <a:tailEnd type="triangle" w="lg" len="med"/>
          </a:ln>
          <a:effectLst/>
        </p:spPr>
        <p:txBody>
          <a:bodyPr anchor="ctr">
            <a:spAutoFit/>
          </a:bodyPr>
          <a:lstStyle/>
          <a:p>
            <a:endParaRPr lang="en-US"/>
          </a:p>
        </p:txBody>
      </p:sp>
      <p:sp>
        <p:nvSpPr>
          <p:cNvPr id="31795" name="Line 51"/>
          <p:cNvSpPr>
            <a:spLocks noChangeShapeType="1"/>
          </p:cNvSpPr>
          <p:nvPr/>
        </p:nvSpPr>
        <p:spPr bwMode="auto">
          <a:xfrm flipH="1">
            <a:off x="581025" y="60960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6" name="Line 52"/>
          <p:cNvSpPr>
            <a:spLocks noChangeShapeType="1"/>
          </p:cNvSpPr>
          <p:nvPr/>
        </p:nvSpPr>
        <p:spPr bwMode="auto">
          <a:xfrm flipH="1">
            <a:off x="3839125" y="610196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7" name="Line 53"/>
          <p:cNvSpPr>
            <a:spLocks noChangeShapeType="1"/>
          </p:cNvSpPr>
          <p:nvPr/>
        </p:nvSpPr>
        <p:spPr bwMode="auto">
          <a:xfrm flipH="1">
            <a:off x="2230932" y="609145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8" name="Line 54"/>
          <p:cNvSpPr>
            <a:spLocks noChangeShapeType="1"/>
          </p:cNvSpPr>
          <p:nvPr/>
        </p:nvSpPr>
        <p:spPr bwMode="auto">
          <a:xfrm flipH="1">
            <a:off x="5893791" y="607717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9" name="Line 55"/>
          <p:cNvSpPr>
            <a:spLocks noChangeShapeType="1"/>
          </p:cNvSpPr>
          <p:nvPr/>
        </p:nvSpPr>
        <p:spPr bwMode="auto">
          <a:xfrm flipH="1">
            <a:off x="3030485" y="6077169"/>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0" name="Line 56"/>
          <p:cNvSpPr>
            <a:spLocks noChangeShapeType="1"/>
          </p:cNvSpPr>
          <p:nvPr/>
        </p:nvSpPr>
        <p:spPr bwMode="auto">
          <a:xfrm flipH="1">
            <a:off x="6619005" y="610038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graphicFrame>
        <p:nvGraphicFramePr>
          <p:cNvPr id="31801" name="Object 57"/>
          <p:cNvGraphicFramePr>
            <a:graphicFrameLocks noChangeAspect="1"/>
          </p:cNvGraphicFramePr>
          <p:nvPr/>
        </p:nvGraphicFramePr>
        <p:xfrm>
          <a:off x="1801813" y="3932238"/>
          <a:ext cx="342900" cy="341312"/>
        </p:xfrm>
        <a:graphic>
          <a:graphicData uri="http://schemas.openxmlformats.org/presentationml/2006/ole">
            <mc:AlternateContent xmlns:mc="http://schemas.openxmlformats.org/markup-compatibility/2006">
              <mc:Choice xmlns:v="urn:schemas-microsoft-com:vml" Requires="v">
                <p:oleObj spid="_x0000_s32062" name="Equation" r:id="rId6" imgW="291960" imgH="380880" progId="Equation.DSMT4">
                  <p:embed/>
                </p:oleObj>
              </mc:Choice>
              <mc:Fallback>
                <p:oleObj name="Equation" r:id="rId6" imgW="291960" imgH="380880" progId="Equation.DSMT4">
                  <p:embed/>
                  <p:pic>
                    <p:nvPicPr>
                      <p:cNvPr id="0" name="Picture 5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01813" y="3932238"/>
                        <a:ext cx="342900" cy="34131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1803" name="Text Box 59"/>
          <p:cNvSpPr txBox="1">
            <a:spLocks noChangeArrowheads="1"/>
          </p:cNvSpPr>
          <p:nvPr/>
        </p:nvSpPr>
        <p:spPr bwMode="auto">
          <a:xfrm>
            <a:off x="6605588" y="5262563"/>
            <a:ext cx="2027237"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batch system</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fill="hold" grpId="0" nodeType="withEffect">
                                  <p:stCondLst>
                                    <p:cond delay="0"/>
                                  </p:stCondLst>
                                  <p:childTnLst>
                                    <p:animMotion origin="layout" path="M 5.E-6 1.48148E-6 C 0.00035 0.00208 -0.00034 0.01065 0.00157 0.0118 C 0.00348 0.01296 0.00851 0.01829 0.01129 0.00648 C 0.01407 -0.00533 0.01789 -0.04167 0.01823 -0.05949 C 0.01858 -0.07732 0.01372 -0.08982 0.01337 -0.10093 C 0.01303 -0.11204 0.01702 -0.11921 0.0165 -0.12616 C 0.01598 -0.1331 0.01042 -0.13796 0.01042 -0.14329 C 0.01042 -0.14861 0.01546 -0.15463 0.01667 -0.15764 " pathEditMode="relative" rAng="0" ptsTypes="aaaaaaaa">
                                      <p:cBhvr>
                                        <p:cTn id="6" dur="2000" fill="hold"/>
                                        <p:tgtEl>
                                          <p:spTgt spid="31758"/>
                                        </p:tgtEl>
                                        <p:attrNameLst>
                                          <p:attrName>ppt_x</p:attrName>
                                          <p:attrName>ppt_y</p:attrName>
                                        </p:attrNameLst>
                                      </p:cBhvr>
                                      <p:rCtr x="900" y="-7000"/>
                                    </p:animMotion>
                                  </p:childTnLst>
                                </p:cTn>
                              </p:par>
                              <p:par>
                                <p:cTn id="7" presetID="0" presetClass="path" presetSubtype="0" repeatCount="indefinite" accel="50000" fill="hold" grpId="0" nodeType="withEffect">
                                  <p:stCondLst>
                                    <p:cond delay="0"/>
                                  </p:stCondLst>
                                  <p:childTnLst>
                                    <p:animMotion origin="layout" path="M 0.00017 -0.00023 C 0.00208 0.00116 0.00937 -0.00209 0.01163 0.0081 C 0.01389 0.01829 0.01336 0.05 0.01371 0.06088 " pathEditMode="relative" rAng="0" ptsTypes="aaa">
                                      <p:cBhvr>
                                        <p:cTn id="8" dur="2000" fill="hold"/>
                                        <p:tgtEl>
                                          <p:spTgt spid="31776"/>
                                        </p:tgtEl>
                                        <p:attrNameLst>
                                          <p:attrName>ppt_x</p:attrName>
                                          <p:attrName>ppt_y</p:attrName>
                                        </p:attrNameLst>
                                      </p:cBhvr>
                                      <p:rCtr x="700" y="3000"/>
                                    </p:animMotion>
                                  </p:childTnLst>
                                </p:cTn>
                              </p:par>
                            </p:childTnLst>
                          </p:cTn>
                        </p:par>
                        <p:par>
                          <p:cTn id="9" fill="hold">
                            <p:stCondLst>
                              <p:cond delay="2000"/>
                            </p:stCondLst>
                            <p:childTnLst>
                              <p:par>
                                <p:cTn id="10" presetID="22" presetClass="exit" presetSubtype="1" fill="hold" grpId="0" nodeType="afterEffect">
                                  <p:stCondLst>
                                    <p:cond delay="0"/>
                                  </p:stCondLst>
                                  <p:childTnLst>
                                    <p:animEffect transition="out" filter="wipe(up)">
                                      <p:cBhvr>
                                        <p:cTn id="11" dur="60000"/>
                                        <p:tgtEl>
                                          <p:spTgt spid="31753"/>
                                        </p:tgtEl>
                                      </p:cBhvr>
                                    </p:animEffect>
                                    <p:set>
                                      <p:cBhvr>
                                        <p:cTn id="12" dur="1" fill="hold">
                                          <p:stCondLst>
                                            <p:cond delay="59999"/>
                                          </p:stCondLst>
                                        </p:cTn>
                                        <p:tgtEl>
                                          <p:spTgt spid="3175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7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7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7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7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7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7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7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8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7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499"/>
                                          </p:stCondLst>
                                        </p:cTn>
                                        <p:tgtEl>
                                          <p:spTgt spid="3180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1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animBg="1"/>
      <p:bldP spid="31758" grpId="0" animBg="1"/>
      <p:bldP spid="31776" grpId="0" animBg="1"/>
      <p:bldP spid="31791" grpId="0" animBg="1"/>
      <p:bldP spid="31792" grpId="0" animBg="1"/>
      <p:bldP spid="31793" grpId="0" animBg="1"/>
      <p:bldP spid="31795" grpId="0" animBg="1"/>
      <p:bldP spid="31796" grpId="0" animBg="1"/>
      <p:bldP spid="31797" grpId="0" animBg="1"/>
      <p:bldP spid="31798" grpId="0" animBg="1"/>
      <p:bldP spid="31799" grpId="0" animBg="1"/>
      <p:bldP spid="31800" grpId="0" animBg="1"/>
      <p:bldP spid="3180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37" name="Freeform 45"/>
          <p:cNvSpPr>
            <a:spLocks/>
          </p:cNvSpPr>
          <p:nvPr/>
        </p:nvSpPr>
        <p:spPr bwMode="auto">
          <a:xfrm>
            <a:off x="261938" y="-2700338"/>
            <a:ext cx="4322762" cy="254952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4" name="Rectangle 2"/>
          <p:cNvSpPr>
            <a:spLocks noGrp="1" noChangeArrowheads="1"/>
          </p:cNvSpPr>
          <p:nvPr>
            <p:ph type="title"/>
          </p:nvPr>
        </p:nvSpPr>
        <p:spPr/>
        <p:txBody>
          <a:bodyPr/>
          <a:lstStyle/>
          <a:p>
            <a:r>
              <a:rPr lang="en-US"/>
              <a:t>Constant Head: Float Valve</a:t>
            </a:r>
          </a:p>
        </p:txBody>
      </p:sp>
      <p:sp>
        <p:nvSpPr>
          <p:cNvPr id="33796" name="Freeform 4"/>
          <p:cNvSpPr>
            <a:spLocks/>
          </p:cNvSpPr>
          <p:nvPr/>
        </p:nvSpPr>
        <p:spPr bwMode="auto">
          <a:xfrm>
            <a:off x="261938" y="1900238"/>
            <a:ext cx="4322762" cy="129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7" name="Freeform 5"/>
          <p:cNvSpPr>
            <a:spLocks/>
          </p:cNvSpPr>
          <p:nvPr/>
        </p:nvSpPr>
        <p:spPr bwMode="auto">
          <a:xfrm>
            <a:off x="261938" y="1801813"/>
            <a:ext cx="4322762" cy="13874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20" name="Rectangle 28"/>
          <p:cNvSpPr>
            <a:spLocks noChangeArrowheads="1"/>
          </p:cNvSpPr>
          <p:nvPr/>
        </p:nvSpPr>
        <p:spPr bwMode="auto">
          <a:xfrm>
            <a:off x="2343150" y="3121025"/>
            <a:ext cx="160338" cy="15716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33831" name="Group 39"/>
          <p:cNvGrpSpPr>
            <a:grpSpLocks/>
          </p:cNvGrpSpPr>
          <p:nvPr/>
        </p:nvGrpSpPr>
        <p:grpSpPr bwMode="auto">
          <a:xfrm>
            <a:off x="1806575" y="4268788"/>
            <a:ext cx="1260475" cy="2867025"/>
            <a:chOff x="1138" y="2095"/>
            <a:chExt cx="794" cy="1806"/>
          </a:xfrm>
        </p:grpSpPr>
        <p:sp>
          <p:nvSpPr>
            <p:cNvPr id="33818" name="Freeform 26"/>
            <p:cNvSpPr>
              <a:spLocks/>
            </p:cNvSpPr>
            <p:nvPr/>
          </p:nvSpPr>
          <p:spPr bwMode="auto">
            <a:xfrm>
              <a:off x="1138" y="2643"/>
              <a:ext cx="794" cy="125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3829" name="Group 37"/>
            <p:cNvGrpSpPr>
              <a:grpSpLocks/>
            </p:cNvGrpSpPr>
            <p:nvPr/>
          </p:nvGrpSpPr>
          <p:grpSpPr bwMode="auto">
            <a:xfrm>
              <a:off x="1161" y="2095"/>
              <a:ext cx="742" cy="957"/>
              <a:chOff x="1161" y="2095"/>
              <a:chExt cx="742" cy="957"/>
            </a:xfrm>
          </p:grpSpPr>
          <p:sp>
            <p:nvSpPr>
              <p:cNvPr id="33827" name="Freeform 35"/>
              <p:cNvSpPr>
                <a:spLocks/>
              </p:cNvSpPr>
              <p:nvPr/>
            </p:nvSpPr>
            <p:spPr bwMode="auto">
              <a:xfrm>
                <a:off x="1161" y="2814"/>
                <a:ext cx="742" cy="23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grpSp>
            <p:nvGrpSpPr>
              <p:cNvPr id="33826" name="Group 34"/>
              <p:cNvGrpSpPr>
                <a:grpSpLocks/>
              </p:cNvGrpSpPr>
              <p:nvPr/>
            </p:nvGrpSpPr>
            <p:grpSpPr bwMode="auto">
              <a:xfrm>
                <a:off x="1188" y="2095"/>
                <a:ext cx="681" cy="884"/>
                <a:chOff x="1188" y="2095"/>
                <a:chExt cx="681" cy="884"/>
              </a:xfrm>
            </p:grpSpPr>
            <p:sp>
              <p:nvSpPr>
                <p:cNvPr id="33822" name="AutoShape 30"/>
                <p:cNvSpPr>
                  <a:spLocks noChangeArrowheads="1"/>
                </p:cNvSpPr>
                <p:nvPr/>
              </p:nvSpPr>
              <p:spPr bwMode="auto">
                <a:xfrm>
                  <a:off x="1188" y="2273"/>
                  <a:ext cx="681" cy="70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sp>
              <p:nvSpPr>
                <p:cNvPr id="33823" name="AutoShape 31"/>
                <p:cNvSpPr>
                  <a:spLocks noChangeArrowheads="1"/>
                </p:cNvSpPr>
                <p:nvPr/>
              </p:nvSpPr>
              <p:spPr bwMode="auto">
                <a:xfrm>
                  <a:off x="1476" y="2095"/>
                  <a:ext cx="87" cy="174"/>
                </a:xfrm>
                <a:prstGeom prst="triangle">
                  <a:avLst>
                    <a:gd name="adj" fmla="val 50000"/>
                  </a:avLst>
                </a:prstGeom>
                <a:solidFill>
                  <a:schemeClr val="accent2"/>
                </a:solidFill>
                <a:ln w="12700">
                  <a:solidFill>
                    <a:schemeClr val="tx1"/>
                  </a:solidFill>
                  <a:miter lim="800000"/>
                  <a:headEnd type="none" w="lg" len="med"/>
                  <a:tailEnd type="none" w="lg" len="med"/>
                </a:ln>
                <a:effectLst/>
              </p:spPr>
              <p:txBody>
                <a:bodyPr wrap="none" anchor="ctr">
                  <a:spAutoFit/>
                </a:bodyPr>
                <a:lstStyle/>
                <a:p>
                  <a:endParaRPr lang="en-US"/>
                </a:p>
              </p:txBody>
            </p:sp>
          </p:grpSp>
        </p:grpSp>
      </p:grpSp>
      <p:sp>
        <p:nvSpPr>
          <p:cNvPr id="33824" name="Rectangle 32"/>
          <p:cNvSpPr>
            <a:spLocks noChangeArrowheads="1"/>
          </p:cNvSpPr>
          <p:nvPr/>
        </p:nvSpPr>
        <p:spPr bwMode="auto">
          <a:xfrm>
            <a:off x="2371725" y="5657850"/>
            <a:ext cx="160338" cy="7461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3825" name="Oval 33 1"/>
          <p:cNvSpPr>
            <a:spLocks noChangeArrowheads="1"/>
          </p:cNvSpPr>
          <p:nvPr/>
        </p:nvSpPr>
        <p:spPr bwMode="auto">
          <a:xfrm>
            <a:off x="2347913" y="313372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3819" name="Freeform 27"/>
          <p:cNvSpPr>
            <a:spLocks/>
          </p:cNvSpPr>
          <p:nvPr/>
        </p:nvSpPr>
        <p:spPr bwMode="auto">
          <a:xfrm>
            <a:off x="1806575" y="337026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32" name="Rectangle 40"/>
          <p:cNvSpPr>
            <a:spLocks noChangeArrowheads="1"/>
          </p:cNvSpPr>
          <p:nvPr/>
        </p:nvSpPr>
        <p:spPr bwMode="auto">
          <a:xfrm>
            <a:off x="1703388" y="5721350"/>
            <a:ext cx="1482725" cy="2049463"/>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3833" name="Text Box 41"/>
          <p:cNvSpPr txBox="1">
            <a:spLocks noChangeArrowheads="1"/>
          </p:cNvSpPr>
          <p:nvPr/>
        </p:nvSpPr>
        <p:spPr bwMode="auto">
          <a:xfrm>
            <a:off x="5827713" y="1757363"/>
            <a:ext cx="3035300" cy="3081337"/>
          </a:xfrm>
          <a:prstGeom prst="rect">
            <a:avLst/>
          </a:prstGeom>
          <a:noFill/>
          <a:ln w="12700">
            <a:noFill/>
            <a:miter lim="800000"/>
            <a:headEnd type="none" w="lg" len="med"/>
            <a:tailEnd type="none" w="lg" len="med"/>
          </a:ln>
          <a:effectLst/>
        </p:spPr>
        <p:txBody>
          <a:bodyPr>
            <a:spAutoFit/>
          </a:bodyPr>
          <a:lstStyle/>
          <a:p>
            <a:r>
              <a:rPr lang="en-US"/>
              <a:t>Float adjusts opening to maintain relatively constant water level in lower tank (independent of upper tank level)</a:t>
            </a:r>
          </a:p>
          <a:p>
            <a:r>
              <a:rPr lang="en-US"/>
              <a:t>NOT Flow Control!</a:t>
            </a:r>
          </a:p>
        </p:txBody>
      </p:sp>
      <p:sp>
        <p:nvSpPr>
          <p:cNvPr id="33834" name="Line 42"/>
          <p:cNvSpPr>
            <a:spLocks noChangeShapeType="1"/>
          </p:cNvSpPr>
          <p:nvPr/>
        </p:nvSpPr>
        <p:spPr bwMode="auto">
          <a:xfrm>
            <a:off x="1454150" y="1163638"/>
            <a:ext cx="334010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835" name="Text Box 43"/>
          <p:cNvSpPr txBox="1">
            <a:spLocks noChangeArrowheads="1"/>
          </p:cNvSpPr>
          <p:nvPr/>
        </p:nvSpPr>
        <p:spPr bwMode="auto">
          <a:xfrm>
            <a:off x="8712200" y="4186238"/>
            <a:ext cx="431800" cy="762000"/>
          </a:xfrm>
          <a:prstGeom prst="rect">
            <a:avLst/>
          </a:prstGeom>
          <a:noFill/>
          <a:ln w="12700">
            <a:noFill/>
            <a:miter lim="800000"/>
            <a:headEnd type="none" w="lg" len="med"/>
            <a:tailEnd type="none" w="lg" len="med"/>
          </a:ln>
          <a:effectLst/>
        </p:spPr>
        <p:txBody>
          <a:bodyPr wrap="none">
            <a:spAutoFit/>
          </a:bodyPr>
          <a:lstStyle/>
          <a:p>
            <a:r>
              <a:rPr lang="en-US" sz="4400">
                <a:solidFill>
                  <a:schemeClr val="folHlink"/>
                </a:solidFill>
              </a:rPr>
              <a:t>?</a:t>
            </a:r>
          </a:p>
        </p:txBody>
      </p:sp>
      <p:sp>
        <p:nvSpPr>
          <p:cNvPr id="33836" name="Text Box 44"/>
          <p:cNvSpPr txBox="1">
            <a:spLocks noChangeArrowheads="1"/>
          </p:cNvSpPr>
          <p:nvPr/>
        </p:nvSpPr>
        <p:spPr bwMode="auto">
          <a:xfrm>
            <a:off x="4713288" y="4899025"/>
            <a:ext cx="4364037" cy="519113"/>
          </a:xfrm>
          <a:prstGeom prst="rect">
            <a:avLst/>
          </a:prstGeom>
          <a:noFill/>
          <a:ln w="12700">
            <a:noFill/>
            <a:miter lim="800000"/>
            <a:headEnd type="none" w="lg" len="med"/>
            <a:tailEnd type="none" w="lg" len="med"/>
          </a:ln>
          <a:effectLst/>
        </p:spPr>
        <p:txBody>
          <a:bodyPr wrap="none">
            <a:spAutoFit/>
          </a:bodyPr>
          <a:lstStyle/>
          <a:p>
            <a:r>
              <a:rPr lang="en-US"/>
              <a:t>Force balance on float valve?</a:t>
            </a:r>
          </a:p>
        </p:txBody>
      </p:sp>
      <p:sp>
        <p:nvSpPr>
          <p:cNvPr id="33841" name="Text Box 49"/>
          <p:cNvSpPr txBox="1">
            <a:spLocks noChangeArrowheads="1"/>
          </p:cNvSpPr>
          <p:nvPr/>
        </p:nvSpPr>
        <p:spPr bwMode="auto">
          <a:xfrm>
            <a:off x="376238" y="3330575"/>
            <a:ext cx="990600" cy="519113"/>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grpSp>
        <p:nvGrpSpPr>
          <p:cNvPr id="33846" name="Group 54"/>
          <p:cNvGrpSpPr>
            <a:grpSpLocks/>
          </p:cNvGrpSpPr>
          <p:nvPr/>
        </p:nvGrpSpPr>
        <p:grpSpPr bwMode="auto">
          <a:xfrm>
            <a:off x="1779588" y="5800725"/>
            <a:ext cx="1284287" cy="519113"/>
            <a:chOff x="1121" y="3654"/>
            <a:chExt cx="809" cy="327"/>
          </a:xfrm>
        </p:grpSpPr>
        <p:sp>
          <p:nvSpPr>
            <p:cNvPr id="33842" name="Line 50"/>
            <p:cNvSpPr>
              <a:spLocks noChangeShapeType="1"/>
            </p:cNvSpPr>
            <p:nvPr/>
          </p:nvSpPr>
          <p:spPr bwMode="auto">
            <a:xfrm>
              <a:off x="1121" y="3884"/>
              <a:ext cx="809" cy="0"/>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40" name="Text Box 48"/>
            <p:cNvSpPr txBox="1">
              <a:spLocks noChangeArrowheads="1"/>
            </p:cNvSpPr>
            <p:nvPr/>
          </p:nvSpPr>
          <p:spPr bwMode="auto">
            <a:xfrm>
              <a:off x="1304" y="3654"/>
              <a:ext cx="506" cy="327"/>
            </a:xfrm>
            <a:prstGeom prst="rect">
              <a:avLst/>
            </a:prstGeom>
            <a:solidFill>
              <a:schemeClr val="bg1"/>
            </a:solidFill>
            <a:ln w="12700">
              <a:noFill/>
              <a:miter lim="800000"/>
              <a:headEnd type="none" w="lg" len="med"/>
              <a:tailEnd type="none" w="lg" len="med"/>
            </a:ln>
            <a:effectLst/>
          </p:spPr>
          <p:txBody>
            <a:bodyPr wrap="none">
              <a:spAutoFit/>
            </a:bodyPr>
            <a:lstStyle/>
            <a:p>
              <a:r>
                <a:rPr lang="en-US" dirty="0" err="1"/>
                <a:t>d</a:t>
              </a:r>
              <a:r>
                <a:rPr lang="en-US" baseline="-25000" dirty="0" err="1"/>
                <a:t>float</a:t>
              </a:r>
              <a:endParaRPr lang="en-US" dirty="0"/>
            </a:p>
          </p:txBody>
        </p:sp>
      </p:grpSp>
      <p:grpSp>
        <p:nvGrpSpPr>
          <p:cNvPr id="33845" name="Group 53"/>
          <p:cNvGrpSpPr>
            <a:grpSpLocks/>
          </p:cNvGrpSpPr>
          <p:nvPr/>
        </p:nvGrpSpPr>
        <p:grpSpPr bwMode="auto">
          <a:xfrm>
            <a:off x="3181350" y="3760788"/>
            <a:ext cx="1419225" cy="642937"/>
            <a:chOff x="2004" y="3193"/>
            <a:chExt cx="894" cy="405"/>
          </a:xfrm>
        </p:grpSpPr>
        <p:sp>
          <p:nvSpPr>
            <p:cNvPr id="33843" name="Line 51"/>
            <p:cNvSpPr>
              <a:spLocks noChangeShapeType="1"/>
            </p:cNvSpPr>
            <p:nvPr/>
          </p:nvSpPr>
          <p:spPr bwMode="auto">
            <a:xfrm rot="5400000">
              <a:off x="2138" y="3427"/>
              <a:ext cx="342"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3844" name="Rectangle 52"/>
            <p:cNvSpPr>
              <a:spLocks noChangeArrowheads="1"/>
            </p:cNvSpPr>
            <p:nvPr/>
          </p:nvSpPr>
          <p:spPr bwMode="auto">
            <a:xfrm>
              <a:off x="2242" y="3355"/>
              <a:ext cx="155" cy="163"/>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3839" name="Text Box 47"/>
            <p:cNvSpPr txBox="1">
              <a:spLocks noChangeArrowheads="1"/>
            </p:cNvSpPr>
            <p:nvPr/>
          </p:nvSpPr>
          <p:spPr bwMode="auto">
            <a:xfrm>
              <a:off x="2004" y="3193"/>
              <a:ext cx="894" cy="327"/>
            </a:xfrm>
            <a:prstGeom prst="rect">
              <a:avLst/>
            </a:prstGeom>
            <a:noFill/>
            <a:ln w="12700">
              <a:noFill/>
              <a:miter lim="800000"/>
              <a:headEnd type="none" w="lg" len="med"/>
              <a:tailEnd type="none" w="lg" len="med"/>
            </a:ln>
            <a:effectLst/>
          </p:spPr>
          <p:txBody>
            <a:bodyPr wrap="none">
              <a:spAutoFit/>
            </a:bodyPr>
            <a:lstStyle/>
            <a:p>
              <a:r>
                <a:rPr lang="en-US" dirty="0" err="1"/>
                <a:t>h</a:t>
              </a:r>
              <a:r>
                <a:rPr lang="en-US" baseline="-25000" dirty="0" err="1"/>
                <a:t>submerged</a:t>
              </a:r>
              <a:endParaRPr lang="en-US" dirty="0"/>
            </a:p>
          </p:txBody>
        </p:sp>
      </p:grpSp>
      <p:grpSp>
        <p:nvGrpSpPr>
          <p:cNvPr id="33848" name="Group 56"/>
          <p:cNvGrpSpPr>
            <a:grpSpLocks/>
          </p:cNvGrpSpPr>
          <p:nvPr/>
        </p:nvGrpSpPr>
        <p:grpSpPr bwMode="auto">
          <a:xfrm>
            <a:off x="4738688" y="1939925"/>
            <a:ext cx="776287" cy="1309688"/>
            <a:chOff x="2985" y="1222"/>
            <a:chExt cx="489" cy="825"/>
          </a:xfrm>
        </p:grpSpPr>
        <p:sp>
          <p:nvSpPr>
            <p:cNvPr id="33847" name="Line 55"/>
            <p:cNvSpPr>
              <a:spLocks noChangeShapeType="1"/>
            </p:cNvSpPr>
            <p:nvPr/>
          </p:nvSpPr>
          <p:spPr bwMode="auto">
            <a:xfrm>
              <a:off x="3176" y="1222"/>
              <a:ext cx="0" cy="825"/>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38" name="Text Box 46"/>
            <p:cNvSpPr txBox="1">
              <a:spLocks noChangeArrowheads="1"/>
            </p:cNvSpPr>
            <p:nvPr/>
          </p:nvSpPr>
          <p:spPr bwMode="auto">
            <a:xfrm>
              <a:off x="2985" y="1413"/>
              <a:ext cx="489" cy="327"/>
            </a:xfrm>
            <a:prstGeom prst="rect">
              <a:avLst/>
            </a:prstGeom>
            <a:solidFill>
              <a:schemeClr val="bg1"/>
            </a:solidFill>
            <a:ln w="12700">
              <a:noFill/>
              <a:miter lim="800000"/>
              <a:headEnd type="none" w="lg" len="med"/>
              <a:tailEnd type="none" w="lg" len="med"/>
            </a:ln>
            <a:effectLst/>
          </p:spPr>
          <p:txBody>
            <a:bodyPr wrap="none">
              <a:spAutoFit/>
            </a:bodyPr>
            <a:lstStyle/>
            <a:p>
              <a:r>
                <a:rPr lang="en-US" dirty="0" err="1"/>
                <a:t>h</a:t>
              </a:r>
              <a:r>
                <a:rPr lang="en-US" baseline="-25000" dirty="0" err="1"/>
                <a:t>tank</a:t>
              </a:r>
              <a:endParaRPr lang="en-US" dirty="0"/>
            </a:p>
          </p:txBody>
        </p:sp>
      </p:grpSp>
      <p:sp>
        <p:nvSpPr>
          <p:cNvPr id="33849" name="Line 57"/>
          <p:cNvSpPr>
            <a:spLocks noChangeShapeType="1"/>
          </p:cNvSpPr>
          <p:nvPr/>
        </p:nvSpPr>
        <p:spPr bwMode="auto">
          <a:xfrm flipV="1">
            <a:off x="1322388" y="3311525"/>
            <a:ext cx="1087437" cy="258763"/>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6" name="Rectangle 20"/>
          <p:cNvSpPr>
            <a:spLocks noChangeArrowheads="1"/>
          </p:cNvSpPr>
          <p:nvPr/>
        </p:nvSpPr>
        <p:spPr bwMode="auto">
          <a:xfrm>
            <a:off x="2885943" y="5671337"/>
            <a:ext cx="221400" cy="57824"/>
          </a:xfrm>
          <a:prstGeom prst="rect">
            <a:avLst/>
          </a:prstGeom>
          <a:solidFill>
            <a:schemeClr val="bg1"/>
          </a:solidFill>
          <a:ln w="12700">
            <a:noFill/>
            <a:miter lim="800000"/>
            <a:headEnd type="none" w="lg" len="med"/>
            <a:tailEnd type="none" w="lg" len="med"/>
          </a:ln>
          <a:effectLst/>
        </p:spPr>
        <p:txBody>
          <a:bodyPr wrap="square" anchor="ctr">
            <a:noAutofit/>
          </a:bodyPr>
          <a:lstStyle/>
          <a:p>
            <a:endParaRPr lang="en-US"/>
          </a:p>
        </p:txBody>
      </p:sp>
      <p:sp>
        <p:nvSpPr>
          <p:cNvPr id="38" name="Oval 33 2"/>
          <p:cNvSpPr>
            <a:spLocks noChangeArrowheads="1"/>
          </p:cNvSpPr>
          <p:nvPr/>
        </p:nvSpPr>
        <p:spPr bwMode="auto">
          <a:xfrm>
            <a:off x="2896823" y="559235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pic>
        <p:nvPicPr>
          <p:cNvPr id="3" name="Picture 2">
            <a:extLst>
              <a:ext uri="{FF2B5EF4-FFF2-40B4-BE49-F238E27FC236}">
                <a16:creationId xmlns:a16="http://schemas.microsoft.com/office/drawing/2014/main" id="{12D2C09B-43D2-4614-B354-83C74B77F22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145655" y="5509813"/>
            <a:ext cx="3800381" cy="323048"/>
          </a:xfrm>
          <a:prstGeom prst="rect">
            <a:avLst/>
          </a:prstGeom>
        </p:spPr>
      </p:pic>
      <p:pic>
        <p:nvPicPr>
          <p:cNvPr id="5" name="Picture 4">
            <a:extLst>
              <a:ext uri="{FF2B5EF4-FFF2-40B4-BE49-F238E27FC236}">
                <a16:creationId xmlns:a16="http://schemas.microsoft.com/office/drawing/2014/main" id="{498E8A32-2E1D-4749-9F03-8304E6C8AA4F}"/>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906662" y="5968600"/>
            <a:ext cx="2334476" cy="702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25"/>
                                        </p:tgtEl>
                                        <p:attrNameLst>
                                          <p:attrName>style.visibility</p:attrName>
                                        </p:attrNameLst>
                                      </p:cBhvr>
                                      <p:to>
                                        <p:strVal val="visible"/>
                                      </p:to>
                                    </p:set>
                                  </p:childTnLst>
                                </p:cTn>
                              </p:par>
                              <p:par>
                                <p:cTn id="7"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8" dur="1000" fill="hold"/>
                                        <p:tgtEl>
                                          <p:spTgt spid="33825"/>
                                        </p:tgtEl>
                                        <p:attrNameLst>
                                          <p:attrName>ppt_x</p:attrName>
                                          <p:attrName>ppt_y</p:attrName>
                                        </p:attrNameLst>
                                      </p:cBhvr>
                                      <p:rCtr x="0" y="159"/>
                                    </p:animMotion>
                                  </p:childTnLst>
                                </p:cTn>
                              </p:par>
                            </p:childTnLst>
                          </p:cTn>
                        </p:par>
                        <p:par>
                          <p:cTn id="9" fill="hold">
                            <p:stCondLst>
                              <p:cond delay="1000"/>
                            </p:stCondLst>
                            <p:childTnLst>
                              <p:par>
                                <p:cTn id="10" presetID="64" presetClass="path" presetSubtype="0" accel="50000" decel="50000" fill="hold" nodeType="afterEffect">
                                  <p:stCondLst>
                                    <p:cond delay="0"/>
                                  </p:stCondLst>
                                  <p:childTnLst>
                                    <p:animMotion origin="layout" path="M 5.E-6 1.48148E-6 L 5.E-6 -0.18171 " pathEditMode="relative" rAng="0" ptsTypes="AA">
                                      <p:cBhvr>
                                        <p:cTn id="11" dur="2000" fill="hold"/>
                                        <p:tgtEl>
                                          <p:spTgt spid="33831"/>
                                        </p:tgtEl>
                                        <p:attrNameLst>
                                          <p:attrName>ppt_x</p:attrName>
                                          <p:attrName>ppt_y</p:attrName>
                                        </p:attrNameLst>
                                      </p:cBhvr>
                                      <p:rCtr x="0" y="-91"/>
                                    </p:animMotion>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15" dur="1000" fill="hold"/>
                                        <p:tgtEl>
                                          <p:spTgt spid="38"/>
                                        </p:tgtEl>
                                        <p:attrNameLst>
                                          <p:attrName>ppt_x</p:attrName>
                                          <p:attrName>ppt_y</p:attrName>
                                        </p:attrNameLst>
                                      </p:cBhvr>
                                      <p:rCtr x="0" y="15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8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38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0.0 0.0  L 0.0 0.33333  E" pathEditMode="relative" ptsTypes="">
                                      <p:cBhvr>
                                        <p:cTn id="27" dur="2000" fill="hold"/>
                                        <p:tgtEl>
                                          <p:spTgt spid="33837"/>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8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383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384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384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384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384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7" grpId="0" animBg="1"/>
      <p:bldP spid="33837" grpId="1" animBg="1"/>
      <p:bldP spid="33825" grpId="0" animBg="1"/>
      <p:bldP spid="33825" grpId="1" animBg="1"/>
      <p:bldP spid="33834" grpId="0" animBg="1"/>
      <p:bldP spid="33835" grpId="0"/>
      <p:bldP spid="33836" grpId="0"/>
      <p:bldP spid="33841" grpId="0"/>
      <p:bldP spid="38" grpId="0" animBg="1"/>
      <p:bldP spid="38"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Our goal is to adjust the flowrate and then maintain constant flow</a:t>
            </a:r>
          </a:p>
        </p:txBody>
      </p:sp>
      <p:sp>
        <p:nvSpPr>
          <p:cNvPr id="117763" name="Rectangle 3"/>
          <p:cNvSpPr>
            <a:spLocks noGrp="1" noChangeArrowheads="1"/>
          </p:cNvSpPr>
          <p:nvPr>
            <p:ph idx="1"/>
          </p:nvPr>
        </p:nvSpPr>
        <p:spPr/>
        <p:txBody>
          <a:bodyPr/>
          <a:lstStyle/>
          <a:p>
            <a:r>
              <a:rPr lang="en-US" sz="2800" dirty="0"/>
              <a:t>Head (or available energy to push fluid through the flow resistance) (voltage drop)</a:t>
            </a:r>
          </a:p>
          <a:p>
            <a:r>
              <a:rPr lang="en-US" sz="2800" dirty="0"/>
              <a:t>Flow resistance (resistor)</a:t>
            </a:r>
          </a:p>
          <a:p>
            <a:pPr lvl="1"/>
            <a:r>
              <a:rPr lang="en-US" sz="2400" dirty="0"/>
              <a:t>____________________________________</a:t>
            </a:r>
          </a:p>
          <a:p>
            <a:pPr lvl="1"/>
            <a:r>
              <a:rPr lang="en-US" sz="2400" dirty="0"/>
              <a:t>____________________________________</a:t>
            </a:r>
          </a:p>
          <a:p>
            <a:pPr lvl="1"/>
            <a:r>
              <a:rPr lang="en-US" sz="2400" dirty="0"/>
              <a:t>____________________________________</a:t>
            </a:r>
          </a:p>
          <a:p>
            <a:r>
              <a:rPr lang="en-US" sz="2800" dirty="0"/>
              <a:t>Vary either the head or the flow resistance to vary the flow rate (current)</a:t>
            </a:r>
          </a:p>
          <a:p>
            <a:pPr lvl="1"/>
            <a:r>
              <a:rPr lang="en-US" sz="2400" dirty="0"/>
              <a:t>Vary head by adjusting the constant head tank elevation or the outlet elevation of a flexible tube</a:t>
            </a:r>
          </a:p>
          <a:p>
            <a:pPr lvl="1"/>
            <a:r>
              <a:rPr lang="en-US" sz="2400" dirty="0"/>
              <a:t>Vary orifice size by adjusting a valve</a:t>
            </a:r>
          </a:p>
        </p:txBody>
      </p:sp>
      <p:sp>
        <p:nvSpPr>
          <p:cNvPr id="7" name="Rectangle 4"/>
          <p:cNvSpPr>
            <a:spLocks noChangeArrowheads="1"/>
          </p:cNvSpPr>
          <p:nvPr/>
        </p:nvSpPr>
        <p:spPr bwMode="auto">
          <a:xfrm>
            <a:off x="1177226" y="2984146"/>
            <a:ext cx="5184775"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Orifice i.e. small hole or restriction</a:t>
            </a:r>
          </a:p>
        </p:txBody>
      </p:sp>
      <p:sp>
        <p:nvSpPr>
          <p:cNvPr id="8" name="Rectangle 5"/>
          <p:cNvSpPr>
            <a:spLocks noChangeArrowheads="1"/>
          </p:cNvSpPr>
          <p:nvPr/>
        </p:nvSpPr>
        <p:spPr bwMode="auto">
          <a:xfrm>
            <a:off x="1177226" y="3878682"/>
            <a:ext cx="5024132"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Long straight small diameter tube</a:t>
            </a:r>
          </a:p>
        </p:txBody>
      </p:sp>
      <p:sp>
        <p:nvSpPr>
          <p:cNvPr id="9" name="Rectangle 6"/>
          <p:cNvSpPr>
            <a:spLocks noChangeArrowheads="1"/>
          </p:cNvSpPr>
          <p:nvPr/>
        </p:nvSpPr>
        <p:spPr bwMode="auto">
          <a:xfrm>
            <a:off x="1177226" y="3431414"/>
            <a:ext cx="21288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Porous media</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76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77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bldLvl="2"/>
      <p:bldP spid="7" grpId="0"/>
      <p:bldP spid="8" grpId="0"/>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2" name="Rectangle 4"/>
          <p:cNvSpPr>
            <a:spLocks noGrp="1" noChangeArrowheads="1"/>
          </p:cNvSpPr>
          <p:nvPr>
            <p:ph type="title"/>
          </p:nvPr>
        </p:nvSpPr>
        <p:spPr/>
        <p:txBody>
          <a:bodyPr/>
          <a:lstStyle/>
          <a:p>
            <a:r>
              <a:rPr lang="en-US" dirty="0"/>
              <a:t>Variable Orifice</a:t>
            </a:r>
          </a:p>
        </p:txBody>
      </p:sp>
      <p:pic>
        <p:nvPicPr>
          <p:cNvPr id="130053" name="Picture 5"/>
          <p:cNvPicPr>
            <a:picLocks noChangeAspect="1" noChangeArrowheads="1"/>
          </p:cNvPicPr>
          <p:nvPr/>
        </p:nvPicPr>
        <p:blipFill>
          <a:blip r:embed="rId3" cstate="print"/>
          <a:srcRect/>
          <a:stretch>
            <a:fillRect/>
          </a:stretch>
        </p:blipFill>
        <p:spPr bwMode="auto">
          <a:xfrm>
            <a:off x="0" y="1878013"/>
            <a:ext cx="3543300" cy="4724400"/>
          </a:xfrm>
          <a:prstGeom prst="rect">
            <a:avLst/>
          </a:prstGeom>
          <a:noFill/>
          <a:ln w="9525">
            <a:noFill/>
            <a:miter lim="800000"/>
            <a:headEnd/>
            <a:tailEnd/>
          </a:ln>
        </p:spPr>
      </p:pic>
      <p:pic>
        <p:nvPicPr>
          <p:cNvPr id="130136" name="Picture 88"/>
          <p:cNvPicPr>
            <a:picLocks noChangeAspect="1" noChangeArrowheads="1"/>
          </p:cNvPicPr>
          <p:nvPr/>
        </p:nvPicPr>
        <p:blipFill>
          <a:blip r:embed="rId4" cstate="print"/>
          <a:srcRect/>
          <a:stretch>
            <a:fillRect/>
          </a:stretch>
        </p:blipFill>
        <p:spPr bwMode="auto">
          <a:xfrm>
            <a:off x="4568825" y="1155020"/>
            <a:ext cx="4575175" cy="5527675"/>
          </a:xfrm>
          <a:prstGeom prst="rect">
            <a:avLst/>
          </a:prstGeom>
          <a:noFill/>
          <a:ln w="12700">
            <a:noFill/>
            <a:miter lim="800000"/>
            <a:headEnd type="none" w="lg" len="med"/>
            <a:tailEnd type="none" w="lg" len="med"/>
          </a:ln>
          <a:effectLst/>
        </p:spPr>
      </p:pic>
      <p:sp>
        <p:nvSpPr>
          <p:cNvPr id="5" name="TextBox 4"/>
          <p:cNvSpPr txBox="1"/>
          <p:nvPr/>
        </p:nvSpPr>
        <p:spPr>
          <a:xfrm>
            <a:off x="3657600" y="1733107"/>
            <a:ext cx="1733107" cy="2031325"/>
          </a:xfrm>
          <a:prstGeom prst="rect">
            <a:avLst/>
          </a:prstGeom>
          <a:noFill/>
        </p:spPr>
        <p:txBody>
          <a:bodyPr wrap="square" rtlCol="0">
            <a:spAutoFit/>
          </a:bodyPr>
          <a:lstStyle/>
          <a:p>
            <a:r>
              <a:rPr lang="en-US" sz="1800" dirty="0"/>
              <a:t>Variable head or variable resistance?</a:t>
            </a:r>
          </a:p>
          <a:p>
            <a:r>
              <a:rPr lang="en-US" sz="1800" dirty="0"/>
              <a:t>How is flow varied?</a:t>
            </a:r>
          </a:p>
          <a:p>
            <a:r>
              <a:rPr lang="en-US" sz="1800" dirty="0">
                <a:solidFill>
                  <a:schemeClr val="accent4"/>
                </a:solidFill>
              </a:rPr>
              <a:t>Variable orifice area</a:t>
            </a:r>
          </a:p>
        </p:txBody>
      </p:sp>
      <p:sp>
        <p:nvSpPr>
          <p:cNvPr id="6" name="Line 51"/>
          <p:cNvSpPr>
            <a:spLocks noChangeShapeType="1"/>
          </p:cNvSpPr>
          <p:nvPr/>
        </p:nvSpPr>
        <p:spPr bwMode="auto">
          <a:xfrm flipH="1" flipV="1">
            <a:off x="3749526" y="2581421"/>
            <a:ext cx="981961" cy="0"/>
          </a:xfrm>
          <a:prstGeom prst="line">
            <a:avLst/>
          </a:prstGeom>
          <a:noFill/>
          <a:ln w="38100">
            <a:solidFill>
              <a:schemeClr val="folHlink"/>
            </a:solidFill>
            <a:round/>
            <a:headEnd type="none" w="lg" len="med"/>
            <a:tailEnd type="none" w="lg" len="med"/>
          </a:ln>
          <a:effectLst/>
        </p:spPr>
        <p:txBody>
          <a:bodyPr wrap="square" anchor="ctr">
            <a:spAutoFit/>
          </a:bodyPr>
          <a:lstStyle/>
          <a:p>
            <a:endParaRPr lang="en-US"/>
          </a:p>
        </p:txBody>
      </p:sp>
      <p:sp>
        <p:nvSpPr>
          <p:cNvPr id="2" name="TextBox 1"/>
          <p:cNvSpPr txBox="1"/>
          <p:nvPr/>
        </p:nvSpPr>
        <p:spPr>
          <a:xfrm>
            <a:off x="3573244" y="6462219"/>
            <a:ext cx="5570756" cy="369332"/>
          </a:xfrm>
          <a:prstGeom prst="rect">
            <a:avLst/>
          </a:prstGeom>
          <a:noFill/>
        </p:spPr>
        <p:txBody>
          <a:bodyPr wrap="none" rtlCol="0">
            <a:spAutoFit/>
          </a:bodyPr>
          <a:lstStyle/>
          <a:p>
            <a:r>
              <a:rPr lang="en-US" sz="1800" dirty="0"/>
              <a:t>How would you figure out the required size of the orifice?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animBg="1"/>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E3CAE5E-1C5C-415C-8FD6-1224F2179A1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82967" y="5487936"/>
            <a:ext cx="7098557" cy="638234"/>
          </a:xfrm>
          <a:prstGeom prst="rect">
            <a:avLst/>
          </a:prstGeom>
        </p:spPr>
      </p:pic>
      <p:sp>
        <p:nvSpPr>
          <p:cNvPr id="157698" name="Oval 2"/>
          <p:cNvSpPr>
            <a:spLocks noChangeArrowheads="1"/>
          </p:cNvSpPr>
          <p:nvPr/>
        </p:nvSpPr>
        <p:spPr bwMode="auto">
          <a:xfrm>
            <a:off x="4038600" y="2971800"/>
            <a:ext cx="76200" cy="76200"/>
          </a:xfrm>
          <a:prstGeom prst="ellipse">
            <a:avLst/>
          </a:prstGeom>
          <a:solidFill>
            <a:srgbClr val="3366FF"/>
          </a:solidFill>
          <a:ln w="9525">
            <a:solidFill>
              <a:srgbClr val="3366FF"/>
            </a:solidFill>
            <a:round/>
            <a:headEnd/>
            <a:tailEnd/>
          </a:ln>
          <a:effectLst/>
        </p:spPr>
        <p:txBody>
          <a:bodyPr wrap="none" anchor="ctr"/>
          <a:lstStyle/>
          <a:p>
            <a:endParaRPr lang="en-US"/>
          </a:p>
        </p:txBody>
      </p:sp>
      <p:sp>
        <p:nvSpPr>
          <p:cNvPr id="157699" name="Rectangle 3"/>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57700" name="Oval 4"/>
          <p:cNvSpPr>
            <a:spLocks noChangeArrowheads="1"/>
          </p:cNvSpPr>
          <p:nvPr/>
        </p:nvSpPr>
        <p:spPr bwMode="auto">
          <a:xfrm>
            <a:off x="4038600" y="2743200"/>
            <a:ext cx="914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157701" name="Oval 5"/>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157702" name="Line 6"/>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157703" name="Line 7"/>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grpSp>
        <p:nvGrpSpPr>
          <p:cNvPr id="157704" name="Group 8"/>
          <p:cNvGrpSpPr>
            <a:grpSpLocks/>
          </p:cNvGrpSpPr>
          <p:nvPr/>
        </p:nvGrpSpPr>
        <p:grpSpPr bwMode="auto">
          <a:xfrm rot="721273">
            <a:off x="3962400" y="3048000"/>
            <a:ext cx="533400" cy="685800"/>
            <a:chOff x="2352" y="1344"/>
            <a:chExt cx="336" cy="432"/>
          </a:xfrm>
        </p:grpSpPr>
        <p:sp>
          <p:nvSpPr>
            <p:cNvPr id="157705" name="Line 9"/>
            <p:cNvSpPr>
              <a:spLocks noChangeShapeType="1"/>
            </p:cNvSpPr>
            <p:nvPr/>
          </p:nvSpPr>
          <p:spPr bwMode="auto">
            <a:xfrm>
              <a:off x="2352" y="1344"/>
              <a:ext cx="288" cy="1"/>
            </a:xfrm>
            <a:prstGeom prst="line">
              <a:avLst/>
            </a:prstGeom>
            <a:noFill/>
            <a:ln w="28575">
              <a:solidFill>
                <a:srgbClr val="666633"/>
              </a:solidFill>
              <a:round/>
              <a:headEnd/>
              <a:tailEnd/>
            </a:ln>
            <a:effectLst/>
          </p:spPr>
          <p:txBody>
            <a:bodyPr/>
            <a:lstStyle/>
            <a:p>
              <a:endParaRPr lang="en-US"/>
            </a:p>
          </p:txBody>
        </p:sp>
        <p:sp>
          <p:nvSpPr>
            <p:cNvPr id="157706" name="Line 10"/>
            <p:cNvSpPr>
              <a:spLocks noChangeShapeType="1"/>
            </p:cNvSpPr>
            <p:nvPr/>
          </p:nvSpPr>
          <p:spPr bwMode="auto">
            <a:xfrm>
              <a:off x="2640" y="1344"/>
              <a:ext cx="1" cy="192"/>
            </a:xfrm>
            <a:prstGeom prst="line">
              <a:avLst/>
            </a:prstGeom>
            <a:noFill/>
            <a:ln w="28575">
              <a:solidFill>
                <a:srgbClr val="666633"/>
              </a:solidFill>
              <a:round/>
              <a:headEnd/>
              <a:tailEnd/>
            </a:ln>
            <a:effectLst/>
          </p:spPr>
          <p:txBody>
            <a:bodyPr/>
            <a:lstStyle/>
            <a:p>
              <a:endParaRPr lang="en-US"/>
            </a:p>
          </p:txBody>
        </p:sp>
        <p:sp>
          <p:nvSpPr>
            <p:cNvPr id="157707" name="Oval 11"/>
            <p:cNvSpPr>
              <a:spLocks noChangeArrowheads="1"/>
            </p:cNvSpPr>
            <p:nvPr/>
          </p:nvSpPr>
          <p:spPr bwMode="auto">
            <a:xfrm>
              <a:off x="2592" y="1536"/>
              <a:ext cx="96" cy="240"/>
            </a:xfrm>
            <a:prstGeom prst="ellipse">
              <a:avLst/>
            </a:prstGeom>
            <a:solidFill>
              <a:schemeClr val="bg2"/>
            </a:solidFill>
            <a:ln w="9525">
              <a:solidFill>
                <a:schemeClr val="tx1"/>
              </a:solidFill>
              <a:round/>
              <a:headEnd/>
              <a:tailEnd/>
            </a:ln>
            <a:effectLst/>
          </p:spPr>
          <p:txBody>
            <a:bodyPr wrap="none" anchor="ctr"/>
            <a:lstStyle/>
            <a:p>
              <a:endParaRPr lang="en-US"/>
            </a:p>
          </p:txBody>
        </p:sp>
      </p:grpSp>
      <p:sp>
        <p:nvSpPr>
          <p:cNvPr id="157708" name="Rectangle 12"/>
          <p:cNvSpPr>
            <a:spLocks noChangeArrowheads="1"/>
          </p:cNvSpPr>
          <p:nvPr/>
        </p:nvSpPr>
        <p:spPr bwMode="auto">
          <a:xfrm>
            <a:off x="3962400" y="2895600"/>
            <a:ext cx="152400" cy="2286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157709" name="Text Box 13"/>
          <p:cNvSpPr txBox="1">
            <a:spLocks noChangeArrowheads="1"/>
          </p:cNvSpPr>
          <p:nvPr/>
        </p:nvSpPr>
        <p:spPr bwMode="auto">
          <a:xfrm>
            <a:off x="3429000" y="2295525"/>
            <a:ext cx="1954213"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Flow control device</a:t>
            </a:r>
          </a:p>
        </p:txBody>
      </p:sp>
      <p:sp>
        <p:nvSpPr>
          <p:cNvPr id="157710" name="Line 14"/>
          <p:cNvSpPr>
            <a:spLocks noChangeShapeType="1"/>
          </p:cNvSpPr>
          <p:nvPr/>
        </p:nvSpPr>
        <p:spPr bwMode="auto">
          <a:xfrm flipH="1">
            <a:off x="6060557" y="3966368"/>
            <a:ext cx="464067" cy="224631"/>
          </a:xfrm>
          <a:prstGeom prst="line">
            <a:avLst/>
          </a:prstGeom>
          <a:noFill/>
          <a:ln w="19050">
            <a:solidFill>
              <a:schemeClr val="tx1"/>
            </a:solidFill>
            <a:round/>
            <a:headEnd/>
            <a:tailEnd type="triangle" w="med" len="med"/>
          </a:ln>
          <a:effectLst/>
        </p:spPr>
        <p:txBody>
          <a:bodyPr/>
          <a:lstStyle/>
          <a:p>
            <a:endParaRPr lang="en-US"/>
          </a:p>
        </p:txBody>
      </p:sp>
      <p:sp>
        <p:nvSpPr>
          <p:cNvPr id="157711" name="Text Box 15"/>
          <p:cNvSpPr txBox="1">
            <a:spLocks noChangeArrowheads="1"/>
          </p:cNvSpPr>
          <p:nvPr/>
        </p:nvSpPr>
        <p:spPr bwMode="auto">
          <a:xfrm>
            <a:off x="5416550" y="3599657"/>
            <a:ext cx="2216150" cy="366712"/>
          </a:xfrm>
          <a:prstGeom prst="rect">
            <a:avLst/>
          </a:prstGeom>
          <a:noFill/>
          <a:ln w="9525">
            <a:noFill/>
            <a:miter lim="800000"/>
            <a:headEnd/>
            <a:tailEnd/>
          </a:ln>
          <a:effectLst/>
        </p:spPr>
        <p:txBody>
          <a:bodyPr wrap="none">
            <a:spAutoFit/>
          </a:bodyPr>
          <a:lstStyle/>
          <a:p>
            <a:pPr eaLnBrk="1" hangingPunct="1"/>
            <a:r>
              <a:rPr lang="en-US" sz="1800" dirty="0">
                <a:latin typeface="Baskerville Old Face" pitchFamily="18" charset="0"/>
              </a:rPr>
              <a:t>Small diameter tubing</a:t>
            </a:r>
          </a:p>
        </p:txBody>
      </p:sp>
      <p:sp>
        <p:nvSpPr>
          <p:cNvPr id="157712" name="Rectangle 16"/>
          <p:cNvSpPr>
            <a:spLocks noGrp="1" noChangeArrowheads="1"/>
          </p:cNvSpPr>
          <p:nvPr>
            <p:ph type="title"/>
          </p:nvPr>
        </p:nvSpPr>
        <p:spPr>
          <a:xfrm>
            <a:off x="2925025" y="458788"/>
            <a:ext cx="5956300" cy="1143000"/>
          </a:xfrm>
        </p:spPr>
        <p:txBody>
          <a:bodyPr/>
          <a:lstStyle/>
          <a:p>
            <a:r>
              <a:rPr lang="en-US" sz="4000" dirty="0"/>
              <a:t>Float valve and small tube variable head</a:t>
            </a:r>
          </a:p>
        </p:txBody>
      </p:sp>
      <p:sp>
        <p:nvSpPr>
          <p:cNvPr id="157713" name="Freeform 17"/>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714" name="Line 18"/>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157715" name="Line 19"/>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57716" name="Text Box 20"/>
          <p:cNvSpPr txBox="1">
            <a:spLocks noChangeArrowheads="1"/>
          </p:cNvSpPr>
          <p:nvPr/>
        </p:nvSpPr>
        <p:spPr bwMode="auto">
          <a:xfrm>
            <a:off x="7918450" y="3783013"/>
            <a:ext cx="4972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i="1" dirty="0" err="1"/>
              <a:t>h</a:t>
            </a:r>
            <a:r>
              <a:rPr lang="en-US" i="1" baseline="-25000" dirty="0" err="1"/>
              <a:t>L</a:t>
            </a:r>
            <a:endParaRPr lang="en-US" i="1" dirty="0"/>
          </a:p>
        </p:txBody>
      </p:sp>
      <p:sp>
        <p:nvSpPr>
          <p:cNvPr id="157719" name="Rectangle 23"/>
          <p:cNvSpPr>
            <a:spLocks noChangeArrowheads="1"/>
          </p:cNvSpPr>
          <p:nvPr/>
        </p:nvSpPr>
        <p:spPr bwMode="auto">
          <a:xfrm>
            <a:off x="282575" y="1030288"/>
            <a:ext cx="2589213" cy="1763712"/>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57720" name="Freeform 24"/>
          <p:cNvSpPr>
            <a:spLocks/>
          </p:cNvSpPr>
          <p:nvPr/>
        </p:nvSpPr>
        <p:spPr bwMode="auto">
          <a:xfrm>
            <a:off x="295275" y="733425"/>
            <a:ext cx="2576513" cy="2060575"/>
          </a:xfrm>
          <a:custGeom>
            <a:avLst/>
            <a:gdLst/>
            <a:ahLst/>
            <a:cxnLst>
              <a:cxn ang="0">
                <a:pos x="0" y="0"/>
              </a:cxn>
              <a:cxn ang="0">
                <a:pos x="0" y="1298"/>
              </a:cxn>
              <a:cxn ang="0">
                <a:pos x="1225" y="1298"/>
              </a:cxn>
              <a:cxn ang="0">
                <a:pos x="1225" y="0"/>
              </a:cxn>
            </a:cxnLst>
            <a:rect l="0" t="0" r="r" b="b"/>
            <a:pathLst>
              <a:path w="1225" h="1298">
                <a:moveTo>
                  <a:pt x="0" y="0"/>
                </a:moveTo>
                <a:lnTo>
                  <a:pt x="0" y="1298"/>
                </a:lnTo>
                <a:lnTo>
                  <a:pt x="1225" y="1298"/>
                </a:lnTo>
                <a:lnTo>
                  <a:pt x="122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57721" name="Text Box 25"/>
          <p:cNvSpPr txBox="1">
            <a:spLocks noChangeArrowheads="1"/>
          </p:cNvSpPr>
          <p:nvPr/>
        </p:nvSpPr>
        <p:spPr bwMode="auto">
          <a:xfrm>
            <a:off x="649288" y="1752600"/>
            <a:ext cx="2000250"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chemical stock tank</a:t>
            </a:r>
          </a:p>
        </p:txBody>
      </p:sp>
      <p:sp>
        <p:nvSpPr>
          <p:cNvPr id="157722" name="Freeform 26"/>
          <p:cNvSpPr>
            <a:spLocks/>
          </p:cNvSpPr>
          <p:nvPr/>
        </p:nvSpPr>
        <p:spPr bwMode="auto">
          <a:xfrm>
            <a:off x="2819400" y="2667000"/>
            <a:ext cx="1219200" cy="596900"/>
          </a:xfrm>
          <a:custGeom>
            <a:avLst/>
            <a:gdLst/>
            <a:ahLst/>
            <a:cxnLst>
              <a:cxn ang="0">
                <a:pos x="0" y="0"/>
              </a:cxn>
              <a:cxn ang="0">
                <a:pos x="288" y="96"/>
              </a:cxn>
              <a:cxn ang="0">
                <a:pos x="384" y="336"/>
              </a:cxn>
              <a:cxn ang="0">
                <a:pos x="576" y="336"/>
              </a:cxn>
              <a:cxn ang="0">
                <a:pos x="768" y="240"/>
              </a:cxn>
            </a:cxnLst>
            <a:rect l="0" t="0" r="r" b="b"/>
            <a:pathLst>
              <a:path w="768" h="376">
                <a:moveTo>
                  <a:pt x="0" y="0"/>
                </a:moveTo>
                <a:cubicBezTo>
                  <a:pt x="112" y="20"/>
                  <a:pt x="224" y="40"/>
                  <a:pt x="288" y="96"/>
                </a:cubicBezTo>
                <a:cubicBezTo>
                  <a:pt x="352" y="152"/>
                  <a:pt x="336" y="296"/>
                  <a:pt x="384" y="336"/>
                </a:cubicBezTo>
                <a:cubicBezTo>
                  <a:pt x="432" y="376"/>
                  <a:pt x="512" y="352"/>
                  <a:pt x="576" y="336"/>
                </a:cubicBezTo>
                <a:cubicBezTo>
                  <a:pt x="640" y="320"/>
                  <a:pt x="696" y="240"/>
                  <a:pt x="768" y="240"/>
                </a:cubicBezTo>
              </a:path>
            </a:pathLst>
          </a:custGeom>
          <a:noFill/>
          <a:ln w="57150" cmpd="sng">
            <a:solidFill>
              <a:srgbClr val="FFCC00"/>
            </a:solidFill>
            <a:round/>
            <a:headEnd/>
            <a:tailEnd/>
          </a:ln>
          <a:effectLst/>
        </p:spPr>
        <p:txBody>
          <a:bodyPr/>
          <a:lstStyle/>
          <a:p>
            <a:endParaRPr lang="en-US"/>
          </a:p>
        </p:txBody>
      </p:sp>
      <p:sp>
        <p:nvSpPr>
          <p:cNvPr id="157723" name="Text Box 27"/>
          <p:cNvSpPr txBox="1">
            <a:spLocks noChangeArrowheads="1"/>
          </p:cNvSpPr>
          <p:nvPr/>
        </p:nvSpPr>
        <p:spPr bwMode="auto">
          <a:xfrm>
            <a:off x="263525" y="2979738"/>
            <a:ext cx="2455863" cy="519112"/>
          </a:xfrm>
          <a:prstGeom prst="rect">
            <a:avLst/>
          </a:prstGeom>
          <a:noFill/>
          <a:ln w="12700">
            <a:noFill/>
            <a:miter lim="800000"/>
            <a:headEnd type="none" w="lg" len="med"/>
            <a:tailEnd type="none" w="lg" len="med"/>
          </a:ln>
          <a:effectLst/>
        </p:spPr>
        <p:txBody>
          <a:bodyPr wrap="none">
            <a:spAutoFit/>
          </a:bodyPr>
          <a:lstStyle/>
          <a:p>
            <a:r>
              <a:rPr lang="en-US"/>
              <a:t>If laminar flow!</a:t>
            </a:r>
          </a:p>
        </p:txBody>
      </p:sp>
      <p:sp>
        <p:nvSpPr>
          <p:cNvPr id="157725" name="Line 29"/>
          <p:cNvSpPr>
            <a:spLocks noChangeShapeType="1"/>
          </p:cNvSpPr>
          <p:nvPr/>
        </p:nvSpPr>
        <p:spPr bwMode="auto">
          <a:xfrm>
            <a:off x="4038600" y="34163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6" name="Line 30"/>
          <p:cNvSpPr>
            <a:spLocks noChangeShapeType="1"/>
          </p:cNvSpPr>
          <p:nvPr/>
        </p:nvSpPr>
        <p:spPr bwMode="auto">
          <a:xfrm>
            <a:off x="8229600" y="49022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7" name="Line 31"/>
          <p:cNvSpPr>
            <a:spLocks noChangeShapeType="1"/>
          </p:cNvSpPr>
          <p:nvPr/>
        </p:nvSpPr>
        <p:spPr bwMode="auto">
          <a:xfrm flipV="1">
            <a:off x="673100" y="552450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8" name="Line 32"/>
          <p:cNvSpPr>
            <a:spLocks noChangeShapeType="1"/>
          </p:cNvSpPr>
          <p:nvPr/>
        </p:nvSpPr>
        <p:spPr bwMode="auto">
          <a:xfrm flipV="1">
            <a:off x="3799514"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9" name="Line 33"/>
          <p:cNvSpPr>
            <a:spLocks noChangeShapeType="1"/>
          </p:cNvSpPr>
          <p:nvPr/>
        </p:nvSpPr>
        <p:spPr bwMode="auto">
          <a:xfrm flipV="1">
            <a:off x="2154238"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0" name="Line 34"/>
          <p:cNvSpPr>
            <a:spLocks noChangeShapeType="1"/>
          </p:cNvSpPr>
          <p:nvPr/>
        </p:nvSpPr>
        <p:spPr bwMode="auto">
          <a:xfrm flipV="1">
            <a:off x="2964240"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1" name="Line 35"/>
          <p:cNvSpPr>
            <a:spLocks noChangeShapeType="1"/>
          </p:cNvSpPr>
          <p:nvPr/>
        </p:nvSpPr>
        <p:spPr bwMode="auto">
          <a:xfrm flipV="1">
            <a:off x="6617532" y="557448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3" name="Line 37"/>
          <p:cNvSpPr>
            <a:spLocks noChangeShapeType="1"/>
          </p:cNvSpPr>
          <p:nvPr/>
        </p:nvSpPr>
        <p:spPr bwMode="auto">
          <a:xfrm flipV="1">
            <a:off x="5771446"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4" name="Text Box 38"/>
          <p:cNvSpPr txBox="1">
            <a:spLocks noChangeArrowheads="1"/>
          </p:cNvSpPr>
          <p:nvPr/>
        </p:nvSpPr>
        <p:spPr bwMode="auto">
          <a:xfrm>
            <a:off x="2209096" y="4388886"/>
            <a:ext cx="3616325" cy="519113"/>
          </a:xfrm>
          <a:prstGeom prst="rect">
            <a:avLst/>
          </a:prstGeom>
          <a:noFill/>
          <a:ln w="12700">
            <a:noFill/>
            <a:miter lim="800000"/>
            <a:headEnd type="none" w="lg" len="med"/>
            <a:tailEnd type="none" w="lg" len="med"/>
          </a:ln>
          <a:effectLst/>
        </p:spPr>
        <p:txBody>
          <a:bodyPr wrap="none">
            <a:spAutoFit/>
          </a:bodyPr>
          <a:lstStyle/>
          <a:p>
            <a:r>
              <a:rPr lang="en-US"/>
              <a:t>Neglecting minor losses</a:t>
            </a:r>
          </a:p>
        </p:txBody>
      </p:sp>
      <p:sp>
        <p:nvSpPr>
          <p:cNvPr id="39" name="Rounded Rectangle 38"/>
          <p:cNvSpPr/>
          <p:nvPr/>
        </p:nvSpPr>
        <p:spPr bwMode="auto">
          <a:xfrm>
            <a:off x="2085892" y="4374226"/>
            <a:ext cx="3753015" cy="532737"/>
          </a:xfrm>
          <a:prstGeom prst="roundRect">
            <a:avLst/>
          </a:prstGeom>
          <a:noFill/>
          <a:ln w="12700" cap="flat" cmpd="sng" algn="ctr">
            <a:solidFill>
              <a:schemeClr val="accent4"/>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4" name="Group 3"/>
          <p:cNvGrpSpPr/>
          <p:nvPr/>
        </p:nvGrpSpPr>
        <p:grpSpPr>
          <a:xfrm>
            <a:off x="7014633" y="0"/>
            <a:ext cx="1260281" cy="1244240"/>
            <a:chOff x="7014633" y="0"/>
            <a:chExt cx="1260281" cy="1244240"/>
          </a:xfrm>
        </p:grpSpPr>
        <p:sp>
          <p:nvSpPr>
            <p:cNvPr id="2" name="Rectangle 1"/>
            <p:cNvSpPr/>
            <p:nvPr/>
          </p:nvSpPr>
          <p:spPr>
            <a:xfrm>
              <a:off x="7014633" y="0"/>
              <a:ext cx="1260281" cy="523220"/>
            </a:xfrm>
            <a:prstGeom prst="rect">
              <a:avLst/>
            </a:prstGeom>
          </p:spPr>
          <p:txBody>
            <a:bodyPr wrap="none">
              <a:spAutoFit/>
            </a:bodyPr>
            <a:lstStyle/>
            <a:p>
              <a:r>
                <a:rPr lang="en-US" dirty="0">
                  <a:solidFill>
                    <a:schemeClr val="accent4"/>
                  </a:solidFill>
                </a:rPr>
                <a:t>straight</a:t>
              </a:r>
            </a:p>
          </p:txBody>
        </p:sp>
        <p:sp>
          <p:nvSpPr>
            <p:cNvPr id="3" name="Rectangle 2"/>
            <p:cNvSpPr/>
            <p:nvPr/>
          </p:nvSpPr>
          <p:spPr>
            <a:xfrm>
              <a:off x="7498741" y="721020"/>
              <a:ext cx="352982" cy="523220"/>
            </a:xfrm>
            <a:prstGeom prst="rect">
              <a:avLst/>
            </a:prstGeom>
          </p:spPr>
          <p:txBody>
            <a:bodyPr wrap="none">
              <a:spAutoFit/>
            </a:bodyPr>
            <a:lstStyle/>
            <a:p>
              <a:r>
                <a:rPr lang="en-US" dirty="0">
                  <a:solidFill>
                    <a:schemeClr val="accent4"/>
                  </a:solidFill>
                </a:rPr>
                <a:t>^</a:t>
              </a:r>
            </a:p>
          </p:txBody>
        </p:sp>
      </p:grpSp>
      <p:sp>
        <p:nvSpPr>
          <p:cNvPr id="5" name="Freeform 4"/>
          <p:cNvSpPr/>
          <p:nvPr/>
        </p:nvSpPr>
        <p:spPr bwMode="auto">
          <a:xfrm>
            <a:off x="78242" y="4699591"/>
            <a:ext cx="814893" cy="1711842"/>
          </a:xfrm>
          <a:custGeom>
            <a:avLst/>
            <a:gdLst>
              <a:gd name="connsiteX0" fmla="*/ 187572 w 814893"/>
              <a:gd name="connsiteY0" fmla="*/ 1711842 h 1711842"/>
              <a:gd name="connsiteX1" fmla="*/ 38716 w 814893"/>
              <a:gd name="connsiteY1" fmla="*/ 956930 h 1711842"/>
              <a:gd name="connsiteX2" fmla="*/ 814893 w 814893"/>
              <a:gd name="connsiteY2" fmla="*/ 0 h 1711842"/>
            </a:gdLst>
            <a:ahLst/>
            <a:cxnLst>
              <a:cxn ang="0">
                <a:pos x="connsiteX0" y="connsiteY0"/>
              </a:cxn>
              <a:cxn ang="0">
                <a:pos x="connsiteX1" y="connsiteY1"/>
              </a:cxn>
              <a:cxn ang="0">
                <a:pos x="connsiteX2" y="connsiteY2"/>
              </a:cxn>
            </a:cxnLst>
            <a:rect l="l" t="t" r="r" b="b"/>
            <a:pathLst>
              <a:path w="814893" h="1711842">
                <a:moveTo>
                  <a:pt x="187572" y="1711842"/>
                </a:moveTo>
                <a:cubicBezTo>
                  <a:pt x="60867" y="1477039"/>
                  <a:pt x="-65837" y="1242237"/>
                  <a:pt x="38716" y="956930"/>
                </a:cubicBezTo>
                <a:cubicBezTo>
                  <a:pt x="143269" y="671623"/>
                  <a:pt x="479081" y="335811"/>
                  <a:pt x="814893" y="0"/>
                </a:cubicBezTo>
              </a:path>
            </a:pathLst>
          </a:cu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3C40AE85-81A9-42EE-9EF8-E825D413F3A1}"/>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62736" y="3506391"/>
            <a:ext cx="2763052" cy="596693"/>
          </a:xfrm>
          <a:prstGeom prst="rect">
            <a:avLst/>
          </a:prstGeom>
        </p:spPr>
      </p:pic>
      <p:pic>
        <p:nvPicPr>
          <p:cNvPr id="9" name="Picture 8">
            <a:extLst>
              <a:ext uri="{FF2B5EF4-FFF2-40B4-BE49-F238E27FC236}">
                <a16:creationId xmlns:a16="http://schemas.microsoft.com/office/drawing/2014/main" id="{F119A31C-C550-44E0-9334-7F103B84A940}"/>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75942" y="4374226"/>
            <a:ext cx="1623384" cy="651466"/>
          </a:xfrm>
          <a:prstGeom prst="rect">
            <a:avLst/>
          </a:prstGeom>
        </p:spPr>
      </p:pic>
      <p:pic>
        <p:nvPicPr>
          <p:cNvPr id="11" name="Picture 10">
            <a:extLst>
              <a:ext uri="{FF2B5EF4-FFF2-40B4-BE49-F238E27FC236}">
                <a16:creationId xmlns:a16="http://schemas.microsoft.com/office/drawing/2014/main" id="{C2DA0BFE-73C1-4C07-831F-40D972B12A2F}"/>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466177" y="6395521"/>
            <a:ext cx="1662476" cy="21485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57699"/>
                                        </p:tgtEl>
                                        <p:attrNameLst>
                                          <p:attrName>style.visibility</p:attrName>
                                        </p:attrNameLst>
                                      </p:cBhvr>
                                      <p:to>
                                        <p:strVal val="visible"/>
                                      </p:to>
                                    </p:set>
                                    <p:animEffect transition="in" filter="wipe(down)">
                                      <p:cBhvr>
                                        <p:cTn id="11" dur="5000"/>
                                        <p:tgtEl>
                                          <p:spTgt spid="157699"/>
                                        </p:tgtEl>
                                      </p:cBhvr>
                                    </p:animEffect>
                                  </p:childTnLst>
                                </p:cTn>
                              </p:par>
                              <p:par>
                                <p:cTn id="12" presetID="0" presetClass="path" presetSubtype="0" repeatCount="10000" accel="50000" fill="hold" grpId="0" nodeType="withEffect">
                                  <p:stCondLst>
                                    <p:cond delay="0"/>
                                  </p:stCondLst>
                                  <p:childTnLst>
                                    <p:animMotion origin="layout" path="M 0 3.08813E-6 C 0.00399 0.00439 0.00833 0.00948 0.01024 0.03655 C 0.0125 0.06338 0.01198 0.13208 0.01198 0.161 " pathEditMode="relative" rAng="0" ptsTypes="aaA">
                                      <p:cBhvr>
                                        <p:cTn id="13" dur="1000" fill="hold"/>
                                        <p:tgtEl>
                                          <p:spTgt spid="157698"/>
                                        </p:tgtEl>
                                        <p:attrNameLst>
                                          <p:attrName>ppt_x</p:attrName>
                                          <p:attrName>ppt_y</p:attrName>
                                        </p:attrNameLst>
                                      </p:cBhvr>
                                      <p:rCtr x="600" y="8000"/>
                                    </p:animMotion>
                                  </p:childTnLst>
                                </p:cTn>
                              </p:par>
                              <p:par>
                                <p:cTn id="14" presetID="8" presetClass="emph" presetSubtype="0" fill="hold" nodeType="withEffect">
                                  <p:stCondLst>
                                    <p:cond delay="3000"/>
                                  </p:stCondLst>
                                  <p:childTnLst>
                                    <p:animRot by="-780000">
                                      <p:cBhvr>
                                        <p:cTn id="15" dur="2000" fill="hold"/>
                                        <p:tgtEl>
                                          <p:spTgt spid="157704"/>
                                        </p:tgtEl>
                                        <p:attrNameLst>
                                          <p:attrName>r</p:attrName>
                                        </p:attrNameLst>
                                      </p:cBhvr>
                                    </p:animRot>
                                  </p:childTnLst>
                                </p:cTn>
                              </p:par>
                              <p:par>
                                <p:cTn id="16" presetID="63" presetClass="path" presetSubtype="0" accel="50000" decel="50000" fill="hold" nodeType="withEffect">
                                  <p:stCondLst>
                                    <p:cond delay="3000"/>
                                  </p:stCondLst>
                                  <p:childTnLst>
                                    <p:animMotion origin="layout" path="M 5.55112E-17 -3.91395E-6 L 0.0125 -0.00555 " pathEditMode="relative" rAng="0" ptsTypes="AA">
                                      <p:cBhvr>
                                        <p:cTn id="17" dur="2000" fill="hold"/>
                                        <p:tgtEl>
                                          <p:spTgt spid="157704"/>
                                        </p:tgtEl>
                                        <p:attrNameLst>
                                          <p:attrName>ppt_x</p:attrName>
                                          <p:attrName>ppt_y</p:attrName>
                                        </p:attrNameLst>
                                      </p:cBhvr>
                                      <p:rCtr x="600" y="-30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77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77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77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77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77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77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773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77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nimBg="1"/>
      <p:bldP spid="157699" grpId="0" animBg="1"/>
      <p:bldP spid="157725" grpId="0" animBg="1"/>
      <p:bldP spid="157726" grpId="0" animBg="1"/>
      <p:bldP spid="157727" grpId="0" animBg="1"/>
      <p:bldP spid="157728" grpId="0" animBg="1"/>
      <p:bldP spid="157729" grpId="0" animBg="1"/>
      <p:bldP spid="157730" grpId="0" animBg="1"/>
      <p:bldP spid="157731" grpId="0" animBg="1"/>
      <p:bldP spid="157733" grpId="0" animBg="1"/>
      <p:bldP spid="3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Streamlines</a:t>
            </a:r>
          </a:p>
        </p:txBody>
      </p:sp>
      <p:sp>
        <p:nvSpPr>
          <p:cNvPr id="3" name="Content Placeholder 2"/>
          <p:cNvSpPr>
            <a:spLocks noGrp="1"/>
          </p:cNvSpPr>
          <p:nvPr>
            <p:ph idx="1"/>
          </p:nvPr>
        </p:nvSpPr>
        <p:spPr/>
        <p:txBody>
          <a:bodyPr/>
          <a:lstStyle/>
          <a:p>
            <a:r>
              <a:rPr lang="en-US" dirty="0"/>
              <a:t>Draw the streamlines that begin on the upstream side of the object for these two cases</a:t>
            </a:r>
          </a:p>
          <a:p>
            <a:r>
              <a:rPr lang="en-US" dirty="0"/>
              <a:t>Which object has the larger wake?</a:t>
            </a:r>
          </a:p>
          <a:p>
            <a:r>
              <a:rPr lang="en-US" dirty="0"/>
              <a:t>Which object has the lower pressure in the wake? (if streamlines are bending hard at the point of separation, then the streamlines will be close together…)</a:t>
            </a:r>
          </a:p>
        </p:txBody>
      </p:sp>
      <p:grpSp>
        <p:nvGrpSpPr>
          <p:cNvPr id="4" name="Group 3"/>
          <p:cNvGrpSpPr/>
          <p:nvPr/>
        </p:nvGrpSpPr>
        <p:grpSpPr>
          <a:xfrm>
            <a:off x="1328753" y="5816717"/>
            <a:ext cx="1957131" cy="914400"/>
            <a:chOff x="7002783" y="4190999"/>
            <a:chExt cx="1957131" cy="914400"/>
          </a:xfrm>
        </p:grpSpPr>
        <p:grpSp>
          <p:nvGrpSpPr>
            <p:cNvPr id="5" name="Group 4"/>
            <p:cNvGrpSpPr/>
            <p:nvPr/>
          </p:nvGrpSpPr>
          <p:grpSpPr>
            <a:xfrm>
              <a:off x="7002783" y="4342598"/>
              <a:ext cx="838200" cy="609600"/>
              <a:chOff x="7002783" y="4342598"/>
              <a:chExt cx="838200" cy="609600"/>
            </a:xfrm>
          </p:grpSpPr>
          <p:cxnSp>
            <p:nvCxnSpPr>
              <p:cNvPr id="7" name="Straight Arrow Connector 6"/>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6" name="Chord 5"/>
            <p:cNvSpPr/>
            <p:nvPr/>
          </p:nvSpPr>
          <p:spPr>
            <a:xfrm>
              <a:off x="8077200" y="4190999"/>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 name="Group 11"/>
          <p:cNvGrpSpPr/>
          <p:nvPr/>
        </p:nvGrpSpPr>
        <p:grpSpPr>
          <a:xfrm>
            <a:off x="5799995" y="5836550"/>
            <a:ext cx="1668174" cy="914400"/>
            <a:chOff x="6713826" y="5410200"/>
            <a:chExt cx="1668174" cy="914400"/>
          </a:xfrm>
        </p:grpSpPr>
        <p:grpSp>
          <p:nvGrpSpPr>
            <p:cNvPr id="13" name="Group 12"/>
            <p:cNvGrpSpPr/>
            <p:nvPr/>
          </p:nvGrpSpPr>
          <p:grpSpPr>
            <a:xfrm>
              <a:off x="6713826" y="5561799"/>
              <a:ext cx="838200" cy="609600"/>
              <a:chOff x="7002783" y="4342598"/>
              <a:chExt cx="838200" cy="609600"/>
            </a:xfrm>
          </p:grpSpPr>
          <p:cxnSp>
            <p:nvCxnSpPr>
              <p:cNvPr id="15" name="Straight Arrow Connector 14"/>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4" name="Chord 13"/>
            <p:cNvSpPr/>
            <p:nvPr/>
          </p:nvSpPr>
          <p:spPr>
            <a:xfrm flipH="1">
              <a:off x="7499286" y="5410200"/>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Tree>
    <p:extLst>
      <p:ext uri="{BB962C8B-B14F-4D97-AF65-F5344CB8AC3E}">
        <p14:creationId xmlns:p14="http://schemas.microsoft.com/office/powerpoint/2010/main" val="410707761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457199" y="1600200"/>
            <a:ext cx="4046561" cy="4525963"/>
          </a:xfrm>
        </p:spPr>
        <p:txBody>
          <a:bodyPr/>
          <a:lstStyle/>
          <a:p>
            <a:r>
              <a:rPr lang="en-US" dirty="0">
                <a:solidFill>
                  <a:schemeClr val="bg2">
                    <a:lumMod val="60000"/>
                    <a:lumOff val="40000"/>
                  </a:schemeClr>
                </a:solidFill>
              </a:rPr>
              <a:t>Fluids Review</a:t>
            </a:r>
          </a:p>
          <a:p>
            <a:r>
              <a:rPr lang="en-US" dirty="0">
                <a:solidFill>
                  <a:schemeClr val="bg2">
                    <a:lumMod val="60000"/>
                    <a:lumOff val="40000"/>
                  </a:schemeClr>
                </a:solidFill>
              </a:rPr>
              <a:t>Applications of flow control</a:t>
            </a:r>
          </a:p>
          <a:p>
            <a:r>
              <a:rPr lang="en-US" dirty="0">
                <a:solidFill>
                  <a:schemeClr val="bg2">
                    <a:lumMod val="60000"/>
                    <a:lumOff val="40000"/>
                  </a:schemeClr>
                </a:solidFill>
              </a:rPr>
              <a:t>If you had electricity</a:t>
            </a:r>
          </a:p>
          <a:p>
            <a:r>
              <a:rPr lang="en-US" dirty="0">
                <a:solidFill>
                  <a:schemeClr val="bg2">
                    <a:lumMod val="60000"/>
                    <a:lumOff val="40000"/>
                  </a:schemeClr>
                </a:solidFill>
              </a:rPr>
              <a:t>Constant head devices</a:t>
            </a:r>
          </a:p>
          <a:p>
            <a:pPr lvl="1"/>
            <a:r>
              <a:rPr lang="en-US" dirty="0">
                <a:solidFill>
                  <a:schemeClr val="bg2">
                    <a:lumMod val="60000"/>
                    <a:lumOff val="40000"/>
                  </a:schemeClr>
                </a:solidFill>
              </a:rPr>
              <a:t>Overflow tanks</a:t>
            </a:r>
          </a:p>
          <a:p>
            <a:pPr lvl="1"/>
            <a:r>
              <a:rPr lang="en-US" dirty="0">
                <a:solidFill>
                  <a:schemeClr val="bg2">
                    <a:lumMod val="60000"/>
                    <a:lumOff val="40000"/>
                  </a:schemeClr>
                </a:solidFill>
              </a:rPr>
              <a:t>Marriot bottle</a:t>
            </a:r>
          </a:p>
          <a:p>
            <a:pPr lvl="1"/>
            <a:r>
              <a:rPr lang="en-US" dirty="0">
                <a:solidFill>
                  <a:schemeClr val="bg2">
                    <a:lumMod val="60000"/>
                    <a:lumOff val="40000"/>
                  </a:schemeClr>
                </a:solidFill>
              </a:rPr>
              <a:t>Float valve</a:t>
            </a:r>
          </a:p>
          <a:p>
            <a:pPr lvl="1"/>
            <a:r>
              <a:rPr lang="en-US" dirty="0">
                <a:solidFill>
                  <a:schemeClr val="bg2">
                    <a:lumMod val="60000"/>
                    <a:lumOff val="40000"/>
                  </a:schemeClr>
                </a:solidFill>
              </a:rPr>
              <a:t>Floating bowl</a:t>
            </a:r>
          </a:p>
          <a:p>
            <a:r>
              <a:rPr lang="en-US" dirty="0" err="1"/>
              <a:t>Hypochlorinators</a:t>
            </a:r>
            <a:br>
              <a:rPr lang="en-US" dirty="0"/>
            </a:br>
            <a:r>
              <a:rPr lang="en-US" dirty="0"/>
              <a:t>in Honduras</a:t>
            </a:r>
          </a:p>
        </p:txBody>
      </p:sp>
      <p:sp>
        <p:nvSpPr>
          <p:cNvPr id="89" name="Content Placeholder 88"/>
          <p:cNvSpPr>
            <a:spLocks noGrp="1"/>
          </p:cNvSpPr>
          <p:nvPr>
            <p:ph sz="half" idx="2"/>
          </p:nvPr>
        </p:nvSpPr>
        <p:spPr/>
        <p:txBody>
          <a:bodyPr/>
          <a:lstStyle/>
          <a:p>
            <a:r>
              <a:rPr lang="en-US" dirty="0">
                <a:solidFill>
                  <a:schemeClr val="bg2">
                    <a:lumMod val="60000"/>
                    <a:lumOff val="40000"/>
                  </a:schemeClr>
                </a:solidFill>
              </a:rPr>
              <a:t>AguaClara Flow Controller</a:t>
            </a:r>
          </a:p>
          <a:p>
            <a:r>
              <a:rPr lang="en-US" dirty="0">
                <a:solidFill>
                  <a:schemeClr val="bg2">
                    <a:lumMod val="60000"/>
                    <a:lumOff val="40000"/>
                  </a:schemeClr>
                </a:solidFill>
              </a:rPr>
              <a:t>Linear Flow Orifice Meter</a:t>
            </a:r>
          </a:p>
          <a:p>
            <a:r>
              <a:rPr lang="en-US" dirty="0">
                <a:solidFill>
                  <a:schemeClr val="bg2">
                    <a:lumMod val="60000"/>
                    <a:lumOff val="40000"/>
                  </a:schemeClr>
                </a:solidFill>
              </a:rPr>
              <a:t>AguaClara Linear</a:t>
            </a:r>
            <a:br>
              <a:rPr lang="en-US" dirty="0">
                <a:solidFill>
                  <a:schemeClr val="bg2">
                    <a:lumMod val="60000"/>
                    <a:lumOff val="40000"/>
                  </a:schemeClr>
                </a:solidFill>
              </a:rPr>
            </a:br>
            <a:r>
              <a:rPr lang="en-US" dirty="0">
                <a:solidFill>
                  <a:schemeClr val="bg2">
                    <a:lumMod val="60000"/>
                    <a:lumOff val="40000"/>
                  </a:schemeClr>
                </a:solidFill>
              </a:rPr>
              <a:t>Dose Controller</a:t>
            </a:r>
          </a:p>
          <a:p>
            <a:r>
              <a:rPr lang="en-US" dirty="0">
                <a:solidFill>
                  <a:schemeClr val="bg2">
                    <a:lumMod val="60000"/>
                    <a:lumOff val="40000"/>
                  </a:schemeClr>
                </a:solidFill>
              </a:rPr>
              <a:t>Extra</a:t>
            </a:r>
          </a:p>
          <a:p>
            <a:pPr lvl="1"/>
            <a:r>
              <a:rPr lang="en-US" dirty="0">
                <a:solidFill>
                  <a:schemeClr val="bg2">
                    <a:lumMod val="60000"/>
                    <a:lumOff val="40000"/>
                  </a:schemeClr>
                </a:solidFill>
              </a:rPr>
              <a:t>Orifices and surface tension</a:t>
            </a:r>
          </a:p>
          <a:p>
            <a:pPr lvl="1"/>
            <a:r>
              <a:rPr lang="en-US" dirty="0">
                <a:solidFill>
                  <a:schemeClr val="bg2">
                    <a:lumMod val="60000"/>
                    <a:lumOff val="40000"/>
                  </a:schemeClr>
                </a:solidFill>
              </a:rPr>
              <a:t>Viscosity</a:t>
            </a:r>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248299037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t>Hypochorinator Fix</a:t>
            </a:r>
          </a:p>
        </p:txBody>
      </p:sp>
      <p:pic>
        <p:nvPicPr>
          <p:cNvPr id="115715" name="Picture 3" descr="dripper_large"/>
          <p:cNvPicPr>
            <a:picLocks noChangeAspect="1" noChangeArrowheads="1"/>
          </p:cNvPicPr>
          <p:nvPr/>
        </p:nvPicPr>
        <p:blipFill>
          <a:blip r:embed="rId3" cstate="print"/>
          <a:srcRect/>
          <a:stretch>
            <a:fillRect/>
          </a:stretch>
        </p:blipFill>
        <p:spPr bwMode="auto">
          <a:xfrm>
            <a:off x="1752600" y="1322388"/>
            <a:ext cx="7391400" cy="5535612"/>
          </a:xfrm>
          <a:prstGeom prst="rect">
            <a:avLst/>
          </a:prstGeom>
          <a:noFill/>
        </p:spPr>
      </p:pic>
      <p:sp>
        <p:nvSpPr>
          <p:cNvPr id="115716" name="Rectangle 4"/>
          <p:cNvSpPr>
            <a:spLocks noChangeArrowheads="1"/>
          </p:cNvSpPr>
          <p:nvPr/>
        </p:nvSpPr>
        <p:spPr bwMode="auto">
          <a:xfrm>
            <a:off x="3098800" y="1425575"/>
            <a:ext cx="5659438" cy="519113"/>
          </a:xfrm>
          <a:prstGeom prst="rect">
            <a:avLst/>
          </a:prstGeom>
          <a:noFill/>
          <a:ln w="12700">
            <a:noFill/>
            <a:miter lim="800000"/>
            <a:headEnd type="none" w="lg" len="med"/>
            <a:tailEnd type="none" w="lg" len="med"/>
          </a:ln>
          <a:effectLst/>
        </p:spPr>
        <p:txBody>
          <a:bodyPr wrap="none">
            <a:spAutoFit/>
          </a:bodyPr>
          <a:lstStyle/>
          <a:p>
            <a:r>
              <a:rPr lang="en-US"/>
              <a:t>http://web.mit.edu/d-lab/honduras.htm</a:t>
            </a:r>
          </a:p>
        </p:txBody>
      </p:sp>
      <p:sp>
        <p:nvSpPr>
          <p:cNvPr id="115717" name="Text Box 5"/>
          <p:cNvSpPr txBox="1">
            <a:spLocks noChangeArrowheads="1"/>
          </p:cNvSpPr>
          <p:nvPr/>
        </p:nvSpPr>
        <p:spPr bwMode="auto">
          <a:xfrm>
            <a:off x="0" y="1250624"/>
            <a:ext cx="3783723" cy="2246769"/>
          </a:xfrm>
          <a:prstGeom prst="rect">
            <a:avLst/>
          </a:prstGeom>
          <a:noFill/>
          <a:ln w="12700">
            <a:noFill/>
            <a:miter lim="800000"/>
            <a:headEnd type="none" w="lg" len="med"/>
            <a:tailEnd type="none" w="lg" len="med"/>
          </a:ln>
          <a:effectLst/>
        </p:spPr>
        <p:txBody>
          <a:bodyPr wrap="square">
            <a:spAutoFit/>
          </a:bodyPr>
          <a:lstStyle/>
          <a:p>
            <a:r>
              <a:rPr lang="en-US" dirty="0"/>
              <a:t>What is good?</a:t>
            </a:r>
          </a:p>
          <a:p>
            <a:r>
              <a:rPr lang="en-US" dirty="0"/>
              <a:t>How could you   </a:t>
            </a:r>
          </a:p>
          <a:p>
            <a:r>
              <a:rPr lang="en-US" dirty="0"/>
              <a:t>  improve this system?</a:t>
            </a:r>
          </a:p>
          <a:p>
            <a:r>
              <a:rPr lang="en-US" dirty="0"/>
              <a:t>What might fail?</a:t>
            </a:r>
          </a:p>
          <a:p>
            <a:r>
              <a:rPr lang="en-US" dirty="0"/>
              <a:t>Safety hazards?</a:t>
            </a:r>
          </a:p>
        </p:txBody>
      </p:sp>
      <p:sp>
        <p:nvSpPr>
          <p:cNvPr id="115719" name="Oval 7"/>
          <p:cNvSpPr>
            <a:spLocks noChangeArrowheads="1"/>
          </p:cNvSpPr>
          <p:nvPr/>
        </p:nvSpPr>
        <p:spPr bwMode="auto">
          <a:xfrm>
            <a:off x="5383213" y="75009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
        <p:nvSpPr>
          <p:cNvPr id="115720" name="Oval 8"/>
          <p:cNvSpPr>
            <a:spLocks noChangeArrowheads="1"/>
          </p:cNvSpPr>
          <p:nvPr/>
        </p:nvSpPr>
        <p:spPr bwMode="auto">
          <a:xfrm>
            <a:off x="4568825" y="7110413"/>
            <a:ext cx="3992563" cy="2741612"/>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1" name="Oval 9"/>
          <p:cNvSpPr>
            <a:spLocks noChangeArrowheads="1"/>
          </p:cNvSpPr>
          <p:nvPr/>
        </p:nvSpPr>
        <p:spPr bwMode="auto">
          <a:xfrm>
            <a:off x="5073650" y="7997825"/>
            <a:ext cx="3311525" cy="1104900"/>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2" name="Oval 10"/>
          <p:cNvSpPr>
            <a:spLocks noChangeArrowheads="1"/>
          </p:cNvSpPr>
          <p:nvPr/>
        </p:nvSpPr>
        <p:spPr bwMode="auto">
          <a:xfrm>
            <a:off x="4227513" y="76533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7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7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57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grpId="0" nodeType="clickEffect">
                                  <p:stCondLst>
                                    <p:cond delay="0"/>
                                  </p:stCondLst>
                                  <p:childTnLst>
                                    <p:animMotion origin="layout" path="M 0 0  L 0 -0.33302  E" pathEditMode="relative" ptsTypes="">
                                      <p:cBhvr>
                                        <p:cTn id="26" dur="500" fill="hold"/>
                                        <p:tgtEl>
                                          <p:spTgt spid="115719"/>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grpId="0" nodeType="clickEffect">
                                  <p:stCondLst>
                                    <p:cond delay="0"/>
                                  </p:stCondLst>
                                  <p:childTnLst>
                                    <p:animMotion origin="layout" path="M -0.00295 0.07701 L 0.00295 -0.41004 " pathEditMode="relative" rAng="0" ptsTypes="AA">
                                      <p:cBhvr>
                                        <p:cTn id="30" dur="500" fill="hold"/>
                                        <p:tgtEl>
                                          <p:spTgt spid="115720"/>
                                        </p:tgtEl>
                                        <p:attrNameLst>
                                          <p:attrName>ppt_x</p:attrName>
                                          <p:attrName>ppt_y</p:attrName>
                                        </p:attrNameLst>
                                      </p:cBhvr>
                                      <p:rCtr x="3" y="-244"/>
                                    </p:animMotion>
                                  </p:childTnLst>
                                </p:cTn>
                              </p:par>
                              <p:par>
                                <p:cTn id="31" presetID="1" presetClass="exit" presetSubtype="0" fill="hold" grpId="1" nodeType="withEffect">
                                  <p:stCondLst>
                                    <p:cond delay="0"/>
                                  </p:stCondLst>
                                  <p:childTnLst>
                                    <p:set>
                                      <p:cBhvr>
                                        <p:cTn id="32" dur="1" fill="hold">
                                          <p:stCondLst>
                                            <p:cond delay="0"/>
                                          </p:stCondLst>
                                        </p:cTn>
                                        <p:tgtEl>
                                          <p:spTgt spid="1157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1.11111E-6 2.27567E-6 L -1.11111E-6 -0.83395 " pathEditMode="relative" rAng="0" ptsTypes="AA">
                                      <p:cBhvr>
                                        <p:cTn id="36" dur="500" fill="hold"/>
                                        <p:tgtEl>
                                          <p:spTgt spid="115721"/>
                                        </p:tgtEl>
                                        <p:attrNameLst>
                                          <p:attrName>ppt_x</p:attrName>
                                          <p:attrName>ppt_y</p:attrName>
                                        </p:attrNameLst>
                                      </p:cBhvr>
                                      <p:rCtr x="0" y="-417"/>
                                    </p:animMotion>
                                  </p:childTnLst>
                                </p:cTn>
                              </p:par>
                              <p:par>
                                <p:cTn id="37" presetID="1" presetClass="exit" presetSubtype="0" fill="hold" grpId="1" nodeType="withEffect">
                                  <p:stCondLst>
                                    <p:cond delay="0"/>
                                  </p:stCondLst>
                                  <p:childTnLst>
                                    <p:set>
                                      <p:cBhvr>
                                        <p:cTn id="38" dur="1" fill="hold">
                                          <p:stCondLst>
                                            <p:cond delay="0"/>
                                          </p:stCondLst>
                                        </p:cTn>
                                        <p:tgtEl>
                                          <p:spTgt spid="1157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4" presetClass="path" presetSubtype="0" accel="50000" decel="50000" fill="hold" grpId="0" nodeType="clickEffect">
                                  <p:stCondLst>
                                    <p:cond delay="0"/>
                                  </p:stCondLst>
                                  <p:childTnLst>
                                    <p:animMotion origin="layout" path="M 4.72222E-6 4.54209E-6 L 4.72222E-6 -0.43617 " pathEditMode="relative" rAng="0" ptsTypes="AA">
                                      <p:cBhvr>
                                        <p:cTn id="42" dur="500" fill="hold"/>
                                        <p:tgtEl>
                                          <p:spTgt spid="115722"/>
                                        </p:tgtEl>
                                        <p:attrNameLst>
                                          <p:attrName>ppt_x</p:attrName>
                                          <p:attrName>ppt_y</p:attrName>
                                        </p:attrNameLst>
                                      </p:cBhvr>
                                      <p:rCtr x="0" y="-218"/>
                                    </p:animMotion>
                                  </p:childTnLst>
                                </p:cTn>
                              </p:par>
                              <p:par>
                                <p:cTn id="43" presetID="1" presetClass="exit" presetSubtype="0" fill="hold" grpId="1" nodeType="withEffect">
                                  <p:stCondLst>
                                    <p:cond delay="0"/>
                                  </p:stCondLst>
                                  <p:childTnLst>
                                    <p:set>
                                      <p:cBhvr>
                                        <p:cTn id="44" dur="1" fill="hold">
                                          <p:stCondLst>
                                            <p:cond delay="0"/>
                                          </p:stCondLst>
                                        </p:cTn>
                                        <p:tgtEl>
                                          <p:spTgt spid="1157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57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uild="p"/>
      <p:bldP spid="115719" grpId="0" animBg="1"/>
      <p:bldP spid="115719" grpId="1" animBg="1"/>
      <p:bldP spid="115720" grpId="0" animBg="1"/>
      <p:bldP spid="115720" grpId="1" animBg="1"/>
      <p:bldP spid="115721" grpId="0" animBg="1"/>
      <p:bldP spid="115721" grpId="1" animBg="1"/>
      <p:bldP spid="115722" grpId="0" animBg="1"/>
      <p:bldP spid="115722"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457199" y="1600200"/>
            <a:ext cx="4046561" cy="4525963"/>
          </a:xfrm>
        </p:spPr>
        <p:txBody>
          <a:bodyPr/>
          <a:lstStyle/>
          <a:p>
            <a:r>
              <a:rPr lang="en-US" dirty="0">
                <a:solidFill>
                  <a:schemeClr val="bg2">
                    <a:lumMod val="60000"/>
                    <a:lumOff val="40000"/>
                  </a:schemeClr>
                </a:solidFill>
              </a:rPr>
              <a:t>Fluids Review</a:t>
            </a:r>
          </a:p>
          <a:p>
            <a:r>
              <a:rPr lang="en-US" dirty="0">
                <a:solidFill>
                  <a:schemeClr val="bg2">
                    <a:lumMod val="60000"/>
                    <a:lumOff val="40000"/>
                  </a:schemeClr>
                </a:solidFill>
              </a:rPr>
              <a:t>Applications of flow control</a:t>
            </a:r>
          </a:p>
          <a:p>
            <a:r>
              <a:rPr lang="en-US" dirty="0">
                <a:solidFill>
                  <a:schemeClr val="bg2">
                    <a:lumMod val="60000"/>
                    <a:lumOff val="40000"/>
                  </a:schemeClr>
                </a:solidFill>
              </a:rPr>
              <a:t>If you had electricity</a:t>
            </a:r>
          </a:p>
          <a:p>
            <a:r>
              <a:rPr lang="en-US" dirty="0">
                <a:solidFill>
                  <a:schemeClr val="bg2">
                    <a:lumMod val="60000"/>
                    <a:lumOff val="40000"/>
                  </a:schemeClr>
                </a:solidFill>
              </a:rPr>
              <a:t>Constant head devices</a:t>
            </a:r>
          </a:p>
          <a:p>
            <a:pPr lvl="1"/>
            <a:r>
              <a:rPr lang="en-US" dirty="0">
                <a:solidFill>
                  <a:schemeClr val="bg2">
                    <a:lumMod val="60000"/>
                    <a:lumOff val="40000"/>
                  </a:schemeClr>
                </a:solidFill>
              </a:rPr>
              <a:t>Overflow tanks</a:t>
            </a:r>
          </a:p>
          <a:p>
            <a:pPr lvl="1"/>
            <a:r>
              <a:rPr lang="en-US" dirty="0">
                <a:solidFill>
                  <a:schemeClr val="bg2">
                    <a:lumMod val="60000"/>
                    <a:lumOff val="40000"/>
                  </a:schemeClr>
                </a:solidFill>
              </a:rPr>
              <a:t>Marriot bottle</a:t>
            </a:r>
          </a:p>
          <a:p>
            <a:pPr lvl="1"/>
            <a:r>
              <a:rPr lang="en-US" dirty="0">
                <a:solidFill>
                  <a:schemeClr val="bg2">
                    <a:lumMod val="60000"/>
                    <a:lumOff val="40000"/>
                  </a:schemeClr>
                </a:solidFill>
              </a:rPr>
              <a:t>Float valve</a:t>
            </a:r>
          </a:p>
          <a:p>
            <a:pPr lvl="1"/>
            <a:r>
              <a:rPr lang="en-US" dirty="0">
                <a:solidFill>
                  <a:schemeClr val="bg2">
                    <a:lumMod val="60000"/>
                    <a:lumOff val="40000"/>
                  </a:schemeClr>
                </a:solidFill>
              </a:rPr>
              <a:t>Floating bowl</a:t>
            </a:r>
          </a:p>
          <a:p>
            <a:r>
              <a:rPr lang="en-US" dirty="0" err="1">
                <a:solidFill>
                  <a:schemeClr val="bg2">
                    <a:lumMod val="60000"/>
                    <a:lumOff val="40000"/>
                  </a:schemeClr>
                </a:solidFill>
              </a:rPr>
              <a:t>Hypochlorinators</a:t>
            </a:r>
            <a:br>
              <a:rPr lang="en-US" dirty="0">
                <a:solidFill>
                  <a:schemeClr val="bg2">
                    <a:lumMod val="60000"/>
                    <a:lumOff val="40000"/>
                  </a:schemeClr>
                </a:solidFill>
              </a:rPr>
            </a:br>
            <a:r>
              <a:rPr lang="en-US" dirty="0">
                <a:solidFill>
                  <a:schemeClr val="bg2">
                    <a:lumMod val="60000"/>
                    <a:lumOff val="40000"/>
                  </a:schemeClr>
                </a:solidFill>
              </a:rPr>
              <a:t>in Honduras</a:t>
            </a:r>
          </a:p>
        </p:txBody>
      </p:sp>
      <p:sp>
        <p:nvSpPr>
          <p:cNvPr id="89" name="Content Placeholder 88"/>
          <p:cNvSpPr>
            <a:spLocks noGrp="1"/>
          </p:cNvSpPr>
          <p:nvPr>
            <p:ph sz="half" idx="2"/>
          </p:nvPr>
        </p:nvSpPr>
        <p:spPr/>
        <p:txBody>
          <a:bodyPr/>
          <a:lstStyle/>
          <a:p>
            <a:r>
              <a:rPr lang="en-US" dirty="0"/>
              <a:t>AguaClara Flow Controller</a:t>
            </a:r>
          </a:p>
          <a:p>
            <a:r>
              <a:rPr lang="en-US" dirty="0">
                <a:solidFill>
                  <a:schemeClr val="bg2">
                    <a:lumMod val="60000"/>
                    <a:lumOff val="40000"/>
                  </a:schemeClr>
                </a:solidFill>
              </a:rPr>
              <a:t>Linear Flow Orifice Meter</a:t>
            </a:r>
          </a:p>
          <a:p>
            <a:r>
              <a:rPr lang="en-US" dirty="0">
                <a:solidFill>
                  <a:schemeClr val="bg2">
                    <a:lumMod val="60000"/>
                    <a:lumOff val="40000"/>
                  </a:schemeClr>
                </a:solidFill>
              </a:rPr>
              <a:t>AguaClara Linear</a:t>
            </a:r>
            <a:br>
              <a:rPr lang="en-US" dirty="0">
                <a:solidFill>
                  <a:schemeClr val="bg2">
                    <a:lumMod val="60000"/>
                    <a:lumOff val="40000"/>
                  </a:schemeClr>
                </a:solidFill>
              </a:rPr>
            </a:br>
            <a:r>
              <a:rPr lang="en-US" dirty="0">
                <a:solidFill>
                  <a:schemeClr val="bg2">
                    <a:lumMod val="60000"/>
                    <a:lumOff val="40000"/>
                  </a:schemeClr>
                </a:solidFill>
              </a:rPr>
              <a:t>Dose Controller</a:t>
            </a:r>
          </a:p>
          <a:p>
            <a:r>
              <a:rPr lang="en-US" dirty="0">
                <a:solidFill>
                  <a:schemeClr val="bg2">
                    <a:lumMod val="60000"/>
                    <a:lumOff val="40000"/>
                  </a:schemeClr>
                </a:solidFill>
              </a:rPr>
              <a:t>Extra</a:t>
            </a:r>
          </a:p>
          <a:p>
            <a:pPr lvl="1"/>
            <a:r>
              <a:rPr lang="en-US" dirty="0">
                <a:solidFill>
                  <a:schemeClr val="bg2">
                    <a:lumMod val="60000"/>
                    <a:lumOff val="40000"/>
                  </a:schemeClr>
                </a:solidFill>
              </a:rPr>
              <a:t>Orifices and surface tension</a:t>
            </a:r>
          </a:p>
          <a:p>
            <a:pPr lvl="1"/>
            <a:r>
              <a:rPr lang="en-US" dirty="0">
                <a:solidFill>
                  <a:schemeClr val="bg2">
                    <a:lumMod val="60000"/>
                    <a:lumOff val="40000"/>
                  </a:schemeClr>
                </a:solidFill>
              </a:rPr>
              <a:t>Viscosity</a:t>
            </a:r>
          </a:p>
          <a:p>
            <a:endParaRPr lang="en-US" dirty="0">
              <a:solidFill>
                <a:schemeClr val="bg2">
                  <a:lumMod val="60000"/>
                  <a:lumOff val="40000"/>
                </a:schemeClr>
              </a:solidFill>
            </a:endParaRPr>
          </a:p>
          <a:p>
            <a:endParaRPr lang="en-US" dirty="0"/>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2391023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AguaClara Technologies</a:t>
            </a:r>
          </a:p>
        </p:txBody>
      </p:sp>
      <p:sp>
        <p:nvSpPr>
          <p:cNvPr id="215043" name="Rectangle 3"/>
          <p:cNvSpPr>
            <a:spLocks noGrp="1" noChangeArrowheads="1"/>
          </p:cNvSpPr>
          <p:nvPr>
            <p:ph idx="1"/>
          </p:nvPr>
        </p:nvSpPr>
        <p:spPr>
          <a:xfrm>
            <a:off x="457200" y="1600200"/>
            <a:ext cx="8229600" cy="4910015"/>
          </a:xfrm>
        </p:spPr>
        <p:txBody>
          <a:bodyPr/>
          <a:lstStyle/>
          <a:p>
            <a:r>
              <a:rPr lang="en-US" dirty="0"/>
              <a:t>“Almost linear” Flow Controller</a:t>
            </a:r>
          </a:p>
          <a:p>
            <a:endParaRPr lang="en-US" dirty="0"/>
          </a:p>
          <a:p>
            <a:r>
              <a:rPr lang="en-US" dirty="0"/>
              <a:t>Linear Flow Orifice Meter</a:t>
            </a:r>
          </a:p>
          <a:p>
            <a:endParaRPr lang="en-US" dirty="0"/>
          </a:p>
          <a:p>
            <a:r>
              <a:rPr lang="en-US" dirty="0"/>
              <a:t>Linear Chemical Dose Controller</a:t>
            </a:r>
          </a:p>
        </p:txBody>
      </p:sp>
      <p:pic>
        <p:nvPicPr>
          <p:cNvPr id="20" name="Picture 4"/>
          <p:cNvPicPr>
            <a:picLocks noChangeAspect="1" noChangeArrowheads="1"/>
          </p:cNvPicPr>
          <p:nvPr/>
        </p:nvPicPr>
        <p:blipFill>
          <a:blip r:embed="rId3" cstate="print"/>
          <a:srcRect l="45353" t="1515" r="38788" b="42345"/>
          <a:stretch>
            <a:fillRect/>
          </a:stretch>
        </p:blipFill>
        <p:spPr bwMode="auto">
          <a:xfrm>
            <a:off x="5772041" y="2516252"/>
            <a:ext cx="519073" cy="1163781"/>
          </a:xfrm>
          <a:prstGeom prst="rect">
            <a:avLst/>
          </a:prstGeom>
          <a:noFill/>
          <a:ln w="9525">
            <a:noFill/>
            <a:miter lim="800000"/>
            <a:headEnd/>
            <a:tailEnd/>
          </a:ln>
        </p:spPr>
      </p:pic>
      <p:grpSp>
        <p:nvGrpSpPr>
          <p:cNvPr id="24" name="Group 23"/>
          <p:cNvGrpSpPr/>
          <p:nvPr/>
        </p:nvGrpSpPr>
        <p:grpSpPr>
          <a:xfrm>
            <a:off x="6077574" y="1453179"/>
            <a:ext cx="2547937" cy="1199351"/>
            <a:chOff x="3015196" y="1573949"/>
            <a:chExt cx="2547937" cy="1199351"/>
          </a:xfrm>
        </p:grpSpPr>
        <p:grpSp>
          <p:nvGrpSpPr>
            <p:cNvPr id="19" name="Group 18"/>
            <p:cNvGrpSpPr/>
            <p:nvPr/>
          </p:nvGrpSpPr>
          <p:grpSpPr>
            <a:xfrm>
              <a:off x="4303266" y="1573949"/>
              <a:ext cx="483576" cy="817673"/>
              <a:chOff x="5177878" y="1960452"/>
              <a:chExt cx="483576" cy="817673"/>
            </a:xfrm>
          </p:grpSpPr>
          <p:sp>
            <p:nvSpPr>
              <p:cNvPr id="5" name="AutoShape 106"/>
              <p:cNvSpPr>
                <a:spLocks noChangeArrowheads="1"/>
              </p:cNvSpPr>
              <p:nvPr/>
            </p:nvSpPr>
            <p:spPr bwMode="auto">
              <a:xfrm>
                <a:off x="5291103" y="2469127"/>
                <a:ext cx="370351" cy="308998"/>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6" name="Rectangle 107"/>
              <p:cNvSpPr>
                <a:spLocks noChangeArrowheads="1"/>
              </p:cNvSpPr>
              <p:nvPr/>
            </p:nvSpPr>
            <p:spPr bwMode="auto">
              <a:xfrm>
                <a:off x="5291103" y="2448490"/>
                <a:ext cx="370351" cy="619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 name="AutoShape 108"/>
              <p:cNvSpPr>
                <a:spLocks noChangeArrowheads="1"/>
              </p:cNvSpPr>
              <p:nvPr/>
            </p:nvSpPr>
            <p:spPr bwMode="auto">
              <a:xfrm>
                <a:off x="5291103" y="2078139"/>
                <a:ext cx="370351" cy="699986"/>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8" name="Picture 109"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5177878" y="2229291"/>
                <a:ext cx="295612" cy="256569"/>
              </a:xfrm>
              <a:prstGeom prst="rect">
                <a:avLst/>
              </a:prstGeom>
              <a:noFill/>
            </p:spPr>
          </p:pic>
          <p:sp>
            <p:nvSpPr>
              <p:cNvPr id="9" name="Rectangle 110"/>
              <p:cNvSpPr>
                <a:spLocks noChangeArrowheads="1"/>
              </p:cNvSpPr>
              <p:nvPr/>
            </p:nvSpPr>
            <p:spPr bwMode="auto">
              <a:xfrm>
                <a:off x="5439467" y="2406658"/>
                <a:ext cx="31234" cy="825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0" name="AutoShape 111"/>
              <p:cNvSpPr>
                <a:spLocks noChangeArrowheads="1"/>
              </p:cNvSpPr>
              <p:nvPr/>
            </p:nvSpPr>
            <p:spPr bwMode="auto">
              <a:xfrm rot="16200000">
                <a:off x="5413810" y="2391041"/>
                <a:ext cx="81990" cy="21752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1" name="Group 112"/>
              <p:cNvGrpSpPr>
                <a:grpSpLocks/>
              </p:cNvGrpSpPr>
              <p:nvPr/>
            </p:nvGrpSpPr>
            <p:grpSpPr bwMode="auto">
              <a:xfrm>
                <a:off x="5329030" y="2018459"/>
                <a:ext cx="294496" cy="61911"/>
                <a:chOff x="2855" y="276"/>
                <a:chExt cx="528" cy="111"/>
              </a:xfrm>
            </p:grpSpPr>
            <p:sp>
              <p:nvSpPr>
                <p:cNvPr id="17"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8"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2" name="AutoShape 115"/>
              <p:cNvSpPr>
                <a:spLocks noChangeArrowheads="1"/>
              </p:cNvSpPr>
              <p:nvPr/>
            </p:nvSpPr>
            <p:spPr bwMode="auto">
              <a:xfrm flipV="1">
                <a:off x="5315644" y="2063079"/>
                <a:ext cx="321269" cy="66931"/>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3" name="Group 116"/>
              <p:cNvGrpSpPr>
                <a:grpSpLocks/>
              </p:cNvGrpSpPr>
              <p:nvPr/>
            </p:nvGrpSpPr>
            <p:grpSpPr bwMode="auto">
              <a:xfrm>
                <a:off x="5337397" y="1960452"/>
                <a:ext cx="277764" cy="83106"/>
                <a:chOff x="2869" y="172"/>
                <a:chExt cx="498" cy="149"/>
              </a:xfrm>
            </p:grpSpPr>
            <p:sp>
              <p:nvSpPr>
                <p:cNvPr id="15"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2" name="Freeform 97"/>
            <p:cNvSpPr>
              <a:spLocks/>
            </p:cNvSpPr>
            <p:nvPr/>
          </p:nvSpPr>
          <p:spPr bwMode="auto">
            <a:xfrm>
              <a:off x="3015196" y="2250080"/>
              <a:ext cx="2547937" cy="52322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38100" cap="flat" cmpd="sng">
              <a:solidFill>
                <a:schemeClr val="tx1"/>
              </a:solidFill>
              <a:prstDash val="solid"/>
              <a:round/>
              <a:headEnd type="none" w="lg" len="med"/>
              <a:tailEnd type="none" w="lg" len="med"/>
            </a:ln>
            <a:effectLst/>
          </p:spPr>
          <p:txBody>
            <a:bodyPr wrap="square" anchor="ctr">
              <a:spAutoFit/>
            </a:bodyPr>
            <a:lstStyle/>
            <a:p>
              <a:endParaRPr lang="en-US"/>
            </a:p>
          </p:txBody>
        </p:sp>
      </p:grpSp>
      <p:pic>
        <p:nvPicPr>
          <p:cNvPr id="23" name="Picture 3"/>
          <p:cNvPicPr>
            <a:picLocks noChangeAspect="1" noChangeArrowheads="1"/>
          </p:cNvPicPr>
          <p:nvPr/>
        </p:nvPicPr>
        <p:blipFill>
          <a:blip r:embed="rId5" cstate="print"/>
          <a:srcRect/>
          <a:stretch>
            <a:fillRect/>
          </a:stretch>
        </p:blipFill>
        <p:spPr bwMode="auto">
          <a:xfrm>
            <a:off x="6711351" y="3307516"/>
            <a:ext cx="2009017" cy="1794296"/>
          </a:xfrm>
          <a:prstGeom prst="rect">
            <a:avLst/>
          </a:prstGeom>
          <a:noFill/>
          <a:ln w="9525">
            <a:noFill/>
            <a:miter lim="800000"/>
            <a:headEnd/>
            <a:tailEnd/>
          </a:ln>
          <a:effectLst/>
        </p:spPr>
      </p:pic>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approach to flow control</a:t>
            </a:r>
          </a:p>
        </p:txBody>
      </p:sp>
      <p:sp>
        <p:nvSpPr>
          <p:cNvPr id="3" name="Content Placeholder 2"/>
          <p:cNvSpPr>
            <a:spLocks noGrp="1"/>
          </p:cNvSpPr>
          <p:nvPr>
            <p:ph idx="1"/>
          </p:nvPr>
        </p:nvSpPr>
        <p:spPr/>
        <p:txBody>
          <a:bodyPr/>
          <a:lstStyle/>
          <a:p>
            <a:r>
              <a:rPr lang="en-US" dirty="0"/>
              <a:t>Controlled variable head </a:t>
            </a:r>
          </a:p>
          <a:p>
            <a:pPr lvl="1"/>
            <a:r>
              <a:rPr lang="en-US" dirty="0"/>
              <a:t>Float valve creates constant elevation of fluid at inlet to flow control system</a:t>
            </a:r>
          </a:p>
          <a:p>
            <a:pPr lvl="1"/>
            <a:r>
              <a:rPr lang="en-US" dirty="0"/>
              <a:t>Vary head loss by varying elevation of the end of a flexible tube</a:t>
            </a:r>
          </a:p>
          <a:p>
            <a:r>
              <a:rPr lang="en-US" dirty="0"/>
              <a:t>Head loss element</a:t>
            </a:r>
          </a:p>
          <a:p>
            <a:pPr lvl="1"/>
            <a:r>
              <a:rPr lang="en-US" dirty="0"/>
              <a:t>Long </a:t>
            </a:r>
            <a:r>
              <a:rPr lang="en-US" b="1" dirty="0"/>
              <a:t>straight</a:t>
            </a:r>
            <a:r>
              <a:rPr lang="en-US" dirty="0"/>
              <a:t> small diameter tube</a:t>
            </a:r>
          </a:p>
          <a:p>
            <a:pPr lvl="1"/>
            <a:r>
              <a:rPr lang="en-US" dirty="0"/>
              <a:t>We didn’t realize the necessity of keeping the tube straight until 2012 and thus our early flow controllers had curved dosing tubes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685800" y="304800"/>
            <a:ext cx="4622800" cy="1143000"/>
          </a:xfrm>
        </p:spPr>
        <p:txBody>
          <a:bodyPr/>
          <a:lstStyle/>
          <a:p>
            <a:r>
              <a:rPr lang="en-US" sz="4000" dirty="0"/>
              <a:t>Early Flow Controllers</a:t>
            </a:r>
          </a:p>
        </p:txBody>
      </p:sp>
      <p:pic>
        <p:nvPicPr>
          <p:cNvPr id="167940" name="Picture 4"/>
          <p:cNvPicPr>
            <a:picLocks noChangeAspect="1" noChangeArrowheads="1"/>
          </p:cNvPicPr>
          <p:nvPr/>
        </p:nvPicPr>
        <p:blipFill>
          <a:blip r:embed="rId3" cstate="print"/>
          <a:srcRect l="40625"/>
          <a:stretch>
            <a:fillRect/>
          </a:stretch>
        </p:blipFill>
        <p:spPr bwMode="auto">
          <a:xfrm>
            <a:off x="1235033" y="2660842"/>
            <a:ext cx="2907623" cy="3672787"/>
          </a:xfrm>
          <a:prstGeom prst="rect">
            <a:avLst/>
          </a:prstGeom>
          <a:noFill/>
          <a:ln w="12700">
            <a:noFill/>
            <a:miter lim="800000"/>
            <a:headEnd type="none" w="lg" len="med"/>
            <a:tailEnd type="none" w="lg" len="med"/>
          </a:ln>
          <a:effectLst/>
        </p:spPr>
      </p:pic>
      <p:pic>
        <p:nvPicPr>
          <p:cNvPr id="5" name="Picture 1"/>
          <p:cNvPicPr>
            <a:picLocks noChangeAspect="1" noChangeArrowheads="1"/>
          </p:cNvPicPr>
          <p:nvPr/>
        </p:nvPicPr>
        <p:blipFill>
          <a:blip r:embed="rId4" cstate="screen"/>
          <a:srcRect/>
          <a:stretch>
            <a:fillRect/>
          </a:stretch>
        </p:blipFill>
        <p:spPr bwMode="auto">
          <a:xfrm>
            <a:off x="5212080" y="0"/>
            <a:ext cx="3931920" cy="6858000"/>
          </a:xfrm>
          <a:prstGeom prst="rect">
            <a:avLst/>
          </a:prstGeom>
          <a:noFill/>
          <a:ln w="9525">
            <a:noFill/>
            <a:miter lim="800000"/>
            <a:headEnd/>
            <a:tailEnd/>
          </a:ln>
        </p:spPr>
      </p:pic>
      <p:sp>
        <p:nvSpPr>
          <p:cNvPr id="2" name="TextBox 1"/>
          <p:cNvSpPr txBox="1"/>
          <p:nvPr/>
        </p:nvSpPr>
        <p:spPr>
          <a:xfrm>
            <a:off x="403761" y="1484416"/>
            <a:ext cx="4808319" cy="954107"/>
          </a:xfrm>
          <a:prstGeom prst="rect">
            <a:avLst/>
          </a:prstGeom>
          <a:noFill/>
        </p:spPr>
        <p:txBody>
          <a:bodyPr wrap="square" rtlCol="0">
            <a:spAutoFit/>
          </a:bodyPr>
          <a:lstStyle/>
          <a:p>
            <a:r>
              <a:rPr lang="en-US" dirty="0"/>
              <a:t>Nonlinear relationship between flow and height of end of tube</a:t>
            </a: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5396" name="Group 4"/>
          <p:cNvGrpSpPr>
            <a:grpSpLocks/>
          </p:cNvGrpSpPr>
          <p:nvPr/>
        </p:nvGrpSpPr>
        <p:grpSpPr bwMode="auto">
          <a:xfrm>
            <a:off x="7086600" y="5140325"/>
            <a:ext cx="1974850"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670560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6019800" y="2571750"/>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670560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670560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571500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6324600" y="1984375"/>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6477000" y="2060575"/>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6019800" y="1962150"/>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5" cstate="print"/>
          <a:srcRect/>
          <a:stretch>
            <a:fillRect/>
          </a:stretch>
        </p:blipFill>
        <p:spPr bwMode="auto">
          <a:xfrm>
            <a:off x="5791200" y="1939925"/>
            <a:ext cx="193675" cy="2449513"/>
          </a:xfrm>
          <a:prstGeom prst="rect">
            <a:avLst/>
          </a:prstGeom>
          <a:noFill/>
          <a:ln w="12700">
            <a:noFill/>
            <a:miter lim="800000"/>
            <a:headEnd type="none" w="lg" len="med"/>
            <a:tailEnd type="none" w="lg" len="med"/>
          </a:ln>
          <a:effectLst/>
        </p:spPr>
      </p:pic>
      <p:sp>
        <p:nvSpPr>
          <p:cNvPr id="315486" name="Text Box 94"/>
          <p:cNvSpPr txBox="1">
            <a:spLocks noChangeArrowheads="1"/>
          </p:cNvSpPr>
          <p:nvPr/>
        </p:nvSpPr>
        <p:spPr bwMode="auto">
          <a:xfrm>
            <a:off x="670560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t>Holes to choose the alum dose</a:t>
            </a:r>
          </a:p>
        </p:txBody>
      </p:sp>
      <p:sp>
        <p:nvSpPr>
          <p:cNvPr id="315487" name="Text Box 95"/>
          <p:cNvSpPr txBox="1">
            <a:spLocks noChangeArrowheads="1"/>
          </p:cNvSpPr>
          <p:nvPr/>
        </p:nvSpPr>
        <p:spPr bwMode="auto">
          <a:xfrm>
            <a:off x="4184650" y="5922169"/>
            <a:ext cx="1276350" cy="396875"/>
          </a:xfrm>
          <a:prstGeom prst="rect">
            <a:avLst/>
          </a:prstGeom>
          <a:noFill/>
          <a:ln w="12700">
            <a:noFill/>
            <a:miter lim="800000"/>
            <a:headEnd type="none" w="lg" len="med"/>
            <a:tailEnd type="none" w="lg" len="med"/>
          </a:ln>
          <a:effectLst/>
        </p:spPr>
        <p:txBody>
          <a:bodyPr wrap="none">
            <a:spAutoFit/>
          </a:bodyPr>
          <a:lstStyle/>
          <a:p>
            <a:r>
              <a:rPr lang="en-US" sz="2000" dirty="0"/>
              <a:t>Rapid Mix</a:t>
            </a:r>
          </a:p>
        </p:txBody>
      </p:sp>
      <p:sp>
        <p:nvSpPr>
          <p:cNvPr id="315488" name="Line 96"/>
          <p:cNvSpPr>
            <a:spLocks noChangeShapeType="1"/>
          </p:cNvSpPr>
          <p:nvPr/>
        </p:nvSpPr>
        <p:spPr bwMode="auto">
          <a:xfrm>
            <a:off x="5461000" y="6181725"/>
            <a:ext cx="787400" cy="3302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489" name="Freeform 97"/>
          <p:cNvSpPr>
            <a:spLocks/>
          </p:cNvSpPr>
          <p:nvPr/>
        </p:nvSpPr>
        <p:spPr bwMode="auto">
          <a:xfrm>
            <a:off x="243046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0" name="Text Box 98"/>
          <p:cNvSpPr txBox="1">
            <a:spLocks noChangeArrowheads="1"/>
          </p:cNvSpPr>
          <p:nvPr/>
        </p:nvSpPr>
        <p:spPr bwMode="auto">
          <a:xfrm>
            <a:off x="228600" y="1787525"/>
            <a:ext cx="3581400" cy="1006475"/>
          </a:xfrm>
          <a:prstGeom prst="rect">
            <a:avLst/>
          </a:prstGeom>
          <a:noFill/>
          <a:ln w="12700">
            <a:noFill/>
            <a:miter lim="800000"/>
            <a:headEnd type="none" w="lg" len="med"/>
            <a:tailEnd type="none" w="lg" len="med"/>
          </a:ln>
          <a:effectLst/>
        </p:spPr>
        <p:txBody>
          <a:bodyPr>
            <a:spAutoFit/>
          </a:bodyPr>
          <a:lstStyle/>
          <a:p>
            <a:r>
              <a:rPr lang="en-US" sz="2000"/>
              <a:t>The fluid level in the bottle should be at the same level as the 0 cm mark</a:t>
            </a:r>
          </a:p>
        </p:txBody>
      </p:sp>
      <p:sp>
        <p:nvSpPr>
          <p:cNvPr id="315491" name="Text Box 99"/>
          <p:cNvSpPr txBox="1">
            <a:spLocks noChangeArrowheads="1"/>
          </p:cNvSpPr>
          <p:nvPr/>
        </p:nvSpPr>
        <p:spPr bwMode="auto">
          <a:xfrm>
            <a:off x="431800" y="1042988"/>
            <a:ext cx="2733675" cy="396875"/>
          </a:xfrm>
          <a:prstGeom prst="rect">
            <a:avLst/>
          </a:prstGeom>
          <a:noFill/>
          <a:ln w="12700">
            <a:noFill/>
            <a:miter lim="800000"/>
            <a:headEnd type="none" w="lg" len="med"/>
            <a:tailEnd type="none" w="lg" len="med"/>
          </a:ln>
          <a:effectLst/>
        </p:spPr>
        <p:txBody>
          <a:bodyPr wrap="none">
            <a:spAutoFit/>
          </a:bodyPr>
          <a:lstStyle/>
          <a:p>
            <a:r>
              <a:rPr lang="en-US" sz="2000"/>
              <a:t>Tube from the stock tank</a:t>
            </a:r>
          </a:p>
        </p:txBody>
      </p:sp>
      <p:sp>
        <p:nvSpPr>
          <p:cNvPr id="315492" name="Text Box 100"/>
          <p:cNvSpPr txBox="1">
            <a:spLocks noChangeArrowheads="1"/>
          </p:cNvSpPr>
          <p:nvPr/>
        </p:nvSpPr>
        <p:spPr bwMode="auto">
          <a:xfrm>
            <a:off x="5610225" y="50800"/>
            <a:ext cx="1422400" cy="396875"/>
          </a:xfrm>
          <a:prstGeom prst="rect">
            <a:avLst/>
          </a:prstGeom>
          <a:noFill/>
          <a:ln w="12700">
            <a:noFill/>
            <a:miter lim="800000"/>
            <a:headEnd type="none" w="lg" len="med"/>
            <a:tailEnd type="none" w="lg" len="med"/>
          </a:ln>
          <a:effectLst/>
        </p:spPr>
        <p:txBody>
          <a:bodyPr>
            <a:spAutoFit/>
          </a:bodyPr>
          <a:lstStyle/>
          <a:p>
            <a:r>
              <a:rPr lang="en-US" sz="2000"/>
              <a:t>Air vent</a:t>
            </a:r>
          </a:p>
        </p:txBody>
      </p:sp>
      <p:sp>
        <p:nvSpPr>
          <p:cNvPr id="315493" name="Line 101"/>
          <p:cNvSpPr>
            <a:spLocks noChangeShapeType="1"/>
          </p:cNvSpPr>
          <p:nvPr/>
        </p:nvSpPr>
        <p:spPr bwMode="auto">
          <a:xfrm flipH="1">
            <a:off x="479425" y="1435100"/>
            <a:ext cx="38877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sp>
        <p:nvSpPr>
          <p:cNvPr id="315494" name="Text Box 102"/>
          <p:cNvSpPr txBox="1">
            <a:spLocks noChangeArrowheads="1"/>
          </p:cNvSpPr>
          <p:nvPr/>
        </p:nvSpPr>
        <p:spPr bwMode="auto">
          <a:xfrm>
            <a:off x="754221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sp>
        <p:nvSpPr>
          <p:cNvPr id="315495" name="Freeform 103"/>
          <p:cNvSpPr>
            <a:spLocks/>
          </p:cNvSpPr>
          <p:nvPr/>
        </p:nvSpPr>
        <p:spPr bwMode="auto">
          <a:xfrm>
            <a:off x="628808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15496" name="Text Box 104"/>
          <p:cNvSpPr txBox="1">
            <a:spLocks noChangeArrowheads="1"/>
          </p:cNvSpPr>
          <p:nvPr/>
        </p:nvSpPr>
        <p:spPr bwMode="auto">
          <a:xfrm>
            <a:off x="595313" y="4341813"/>
            <a:ext cx="4764087" cy="701675"/>
          </a:xfrm>
          <a:prstGeom prst="rect">
            <a:avLst/>
          </a:prstGeom>
          <a:noFill/>
          <a:ln w="12700">
            <a:noFill/>
            <a:miter lim="800000"/>
            <a:headEnd type="none" w="lg" len="med"/>
            <a:tailEnd type="none" w="lg" len="med"/>
          </a:ln>
          <a:effectLst/>
        </p:spPr>
        <p:txBody>
          <a:bodyPr>
            <a:spAutoFit/>
          </a:bodyPr>
          <a:lstStyle/>
          <a:p>
            <a:r>
              <a:rPr lang="en-US" sz="2000"/>
              <a:t>Flexible tube with length set to deliver target maximum flow at maximum head loss </a:t>
            </a:r>
          </a:p>
        </p:txBody>
      </p:sp>
      <p:grpSp>
        <p:nvGrpSpPr>
          <p:cNvPr id="315497" name="Group 105"/>
          <p:cNvGrpSpPr>
            <a:grpSpLocks/>
          </p:cNvGrpSpPr>
          <p:nvPr/>
        </p:nvGrpSpPr>
        <p:grpSpPr bwMode="auto">
          <a:xfrm>
            <a:off x="4262438" y="312738"/>
            <a:ext cx="1411287" cy="2465387"/>
            <a:chOff x="2589" y="85"/>
            <a:chExt cx="889" cy="1553"/>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315511" name="Line 119"/>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315512" name="Text Box 120"/>
          <p:cNvSpPr txBox="1">
            <a:spLocks noChangeArrowheads="1"/>
          </p:cNvSpPr>
          <p:nvPr/>
        </p:nvSpPr>
        <p:spPr bwMode="auto">
          <a:xfrm>
            <a:off x="6186488" y="1116013"/>
            <a:ext cx="1431925" cy="396875"/>
          </a:xfrm>
          <a:prstGeom prst="rect">
            <a:avLst/>
          </a:prstGeom>
          <a:noFill/>
          <a:ln w="12700">
            <a:noFill/>
            <a:miter lim="800000"/>
            <a:headEnd type="none" w="lg" len="med"/>
            <a:tailEnd type="none" w="lg" len="med"/>
          </a:ln>
          <a:effectLst/>
        </p:spPr>
        <p:txBody>
          <a:bodyPr>
            <a:spAutoFit/>
          </a:bodyPr>
          <a:lstStyle/>
          <a:p>
            <a:r>
              <a:rPr lang="en-US" sz="2000"/>
              <a:t>Float valve</a:t>
            </a:r>
          </a:p>
        </p:txBody>
      </p:sp>
      <p:sp>
        <p:nvSpPr>
          <p:cNvPr id="315513" name="Line 121"/>
          <p:cNvSpPr>
            <a:spLocks noChangeShapeType="1"/>
          </p:cNvSpPr>
          <p:nvPr/>
        </p:nvSpPr>
        <p:spPr bwMode="auto">
          <a:xfrm flipH="1">
            <a:off x="516255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4" name="Line 122"/>
          <p:cNvSpPr>
            <a:spLocks noChangeShapeType="1"/>
          </p:cNvSpPr>
          <p:nvPr/>
        </p:nvSpPr>
        <p:spPr bwMode="auto">
          <a:xfrm flipH="1">
            <a:off x="5681663" y="7096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5" name="Text Box 123"/>
          <p:cNvSpPr txBox="1">
            <a:spLocks noChangeArrowheads="1"/>
          </p:cNvSpPr>
          <p:nvPr/>
        </p:nvSpPr>
        <p:spPr bwMode="auto">
          <a:xfrm>
            <a:off x="6826250" y="492125"/>
            <a:ext cx="1431925" cy="396875"/>
          </a:xfrm>
          <a:prstGeom prst="rect">
            <a:avLst/>
          </a:prstGeom>
          <a:noFill/>
          <a:ln w="12700">
            <a:noFill/>
            <a:miter lim="800000"/>
            <a:headEnd type="none" w="lg" len="med"/>
            <a:tailEnd type="none" w="lg" len="med"/>
          </a:ln>
          <a:effectLst/>
        </p:spPr>
        <p:txBody>
          <a:bodyPr>
            <a:spAutoFit/>
          </a:bodyPr>
          <a:lstStyle/>
          <a:p>
            <a:r>
              <a:rPr lang="en-US" sz="2000"/>
              <a:t>1 L bottle</a:t>
            </a:r>
          </a:p>
        </p:txBody>
      </p:sp>
      <p:sp>
        <p:nvSpPr>
          <p:cNvPr id="2" name="TextBox 1"/>
          <p:cNvSpPr txBox="1"/>
          <p:nvPr/>
        </p:nvSpPr>
        <p:spPr>
          <a:xfrm>
            <a:off x="431800" y="5260449"/>
            <a:ext cx="3752850" cy="1631216"/>
          </a:xfrm>
          <a:prstGeom prst="rect">
            <a:avLst/>
          </a:prstGeom>
          <a:noFill/>
        </p:spPr>
        <p:txBody>
          <a:bodyPr wrap="square" rtlCol="0">
            <a:spAutoFit/>
          </a:bodyPr>
          <a:lstStyle/>
          <a:p>
            <a:r>
              <a:rPr lang="en-US" sz="2000" dirty="0"/>
              <a:t>In our first flow controllers we didn’t realize how important “straight” was! We ignored minor losses and minor losses weren’t minor!</a:t>
            </a:r>
          </a:p>
        </p:txBody>
      </p:sp>
      <p:sp>
        <p:nvSpPr>
          <p:cNvPr id="3" name="Rectangle 2"/>
          <p:cNvSpPr/>
          <p:nvPr/>
        </p:nvSpPr>
        <p:spPr>
          <a:xfrm>
            <a:off x="595313" y="3618210"/>
            <a:ext cx="2353529" cy="461665"/>
          </a:xfrm>
          <a:prstGeom prst="rect">
            <a:avLst/>
          </a:prstGeom>
        </p:spPr>
        <p:txBody>
          <a:bodyPr wrap="none">
            <a:spAutoFit/>
          </a:bodyPr>
          <a:lstStyle/>
          <a:p>
            <a:r>
              <a:rPr lang="en-US" sz="2400" dirty="0"/>
              <a:t>Hagen–</a:t>
            </a:r>
            <a:r>
              <a:rPr lang="en-US" sz="2400" dirty="0" err="1"/>
              <a:t>Poiseuille</a:t>
            </a:r>
            <a:endParaRPr lang="en-US" sz="2400" dirty="0"/>
          </a:p>
        </p:txBody>
      </p:sp>
      <p:cxnSp>
        <p:nvCxnSpPr>
          <p:cNvPr id="5" name="Straight Connector 4"/>
          <p:cNvCxnSpPr/>
          <p:nvPr/>
        </p:nvCxnSpPr>
        <p:spPr bwMode="auto">
          <a:xfrm>
            <a:off x="5638800" y="2022475"/>
            <a:ext cx="31813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p:nvPr/>
        </p:nvCxnSpPr>
        <p:spPr bwMode="auto">
          <a:xfrm>
            <a:off x="6362700" y="3243263"/>
            <a:ext cx="24574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882015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2366021843"/>
              </p:ext>
            </p:extLst>
          </p:nvPr>
        </p:nvGraphicFramePr>
        <p:xfrm>
          <a:off x="8686800" y="2413000"/>
          <a:ext cx="266700" cy="381000"/>
        </p:xfrm>
        <a:graphic>
          <a:graphicData uri="http://schemas.openxmlformats.org/presentationml/2006/ole">
            <mc:AlternateContent xmlns:mc="http://schemas.openxmlformats.org/markup-compatibility/2006">
              <mc:Choice xmlns:v="urn:schemas-microsoft-com:vml" Requires="v">
                <p:oleObj spid="_x0000_s315735" name="Equation" r:id="rId7" imgW="266400" imgH="380880" progId="Equation.DSMT4">
                  <p:embed/>
                </p:oleObj>
              </mc:Choice>
              <mc:Fallback>
                <p:oleObj name="Equation" r:id="rId7" imgW="266400" imgH="380880" progId="Equation.DSMT4">
                  <p:embed/>
                  <p:pic>
                    <p:nvPicPr>
                      <p:cNvPr id="0" name=""/>
                      <p:cNvPicPr>
                        <a:picLocks noChangeAspect="1" noChangeArrowheads="1"/>
                      </p:cNvPicPr>
                      <p:nvPr/>
                    </p:nvPicPr>
                    <p:blipFill>
                      <a:blip r:embed="rId8"/>
                      <a:srcRect/>
                      <a:stretch>
                        <a:fillRect/>
                      </a:stretch>
                    </p:blipFill>
                    <p:spPr bwMode="auto">
                      <a:xfrm>
                        <a:off x="8686800" y="2413000"/>
                        <a:ext cx="266700" cy="381000"/>
                      </a:xfrm>
                      <a:prstGeom prst="rect">
                        <a:avLst/>
                      </a:prstGeom>
                      <a:solidFill>
                        <a:schemeClr val="bg1"/>
                      </a:solidFill>
                      <a:extLst/>
                    </p:spPr>
                  </p:pic>
                </p:oleObj>
              </mc:Fallback>
            </mc:AlternateContent>
          </a:graphicData>
        </a:graphic>
      </p:graphicFrame>
      <p:pic>
        <p:nvPicPr>
          <p:cNvPr id="129" name="Picture 128">
            <a:extLst>
              <a:ext uri="{FF2B5EF4-FFF2-40B4-BE49-F238E27FC236}">
                <a16:creationId xmlns:a16="http://schemas.microsoft.com/office/drawing/2014/main" id="{61BED3A7-EA2A-4F2B-954E-A7437B07133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960385" y="2947692"/>
            <a:ext cx="1623384" cy="651466"/>
          </a:xfrm>
          <a:prstGeom prst="rect">
            <a:avLst/>
          </a:prstGeom>
        </p:spPr>
      </p:pic>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8009" name="Rectangle 25"/>
          <p:cNvSpPr>
            <a:spLocks noGrp="1" noChangeArrowheads="1"/>
          </p:cNvSpPr>
          <p:nvPr>
            <p:ph type="title"/>
          </p:nvPr>
        </p:nvSpPr>
        <p:spPr/>
        <p:txBody>
          <a:bodyPr/>
          <a:lstStyle/>
          <a:p>
            <a:r>
              <a:rPr lang="en-US" sz="4000"/>
              <a:t>Requirements for a Flow Controller</a:t>
            </a:r>
          </a:p>
        </p:txBody>
      </p:sp>
      <p:sp>
        <p:nvSpPr>
          <p:cNvPr id="298010" name="Rectangle 26"/>
          <p:cNvSpPr>
            <a:spLocks noGrp="1" noChangeArrowheads="1"/>
          </p:cNvSpPr>
          <p:nvPr>
            <p:ph idx="1"/>
          </p:nvPr>
        </p:nvSpPr>
        <p:spPr>
          <a:xfrm>
            <a:off x="414215" y="1981200"/>
            <a:ext cx="5611447" cy="4114800"/>
          </a:xfrm>
        </p:spPr>
        <p:txBody>
          <a:bodyPr/>
          <a:lstStyle/>
          <a:p>
            <a:pPr>
              <a:lnSpc>
                <a:spcPct val="90000"/>
              </a:lnSpc>
            </a:pPr>
            <a:r>
              <a:rPr lang="en-US" dirty="0"/>
              <a:t>Easy to Maintain</a:t>
            </a:r>
          </a:p>
          <a:p>
            <a:pPr>
              <a:lnSpc>
                <a:spcPct val="90000"/>
              </a:lnSpc>
            </a:pPr>
            <a:r>
              <a:rPr lang="en-US" dirty="0"/>
              <a:t>Easy to change the flow in using a method that does not require trial and error</a:t>
            </a:r>
          </a:p>
          <a:p>
            <a:pPr>
              <a:lnSpc>
                <a:spcPct val="90000"/>
              </a:lnSpc>
            </a:pPr>
            <a:r>
              <a:rPr lang="en-US" dirty="0"/>
              <a:t>Needs something to control the level of the liquid (to get a constant pressure)</a:t>
            </a:r>
          </a:p>
          <a:p>
            <a:pPr>
              <a:lnSpc>
                <a:spcPct val="90000"/>
              </a:lnSpc>
            </a:pPr>
            <a:r>
              <a:rPr lang="en-US" dirty="0"/>
              <a:t>Needs something to convert that constant liquid level into a constant flow</a:t>
            </a:r>
          </a:p>
        </p:txBody>
      </p:sp>
      <p:grpSp>
        <p:nvGrpSpPr>
          <p:cNvPr id="2" name="Group 22"/>
          <p:cNvGrpSpPr>
            <a:grpSpLocks/>
          </p:cNvGrpSpPr>
          <p:nvPr/>
        </p:nvGrpSpPr>
        <p:grpSpPr bwMode="auto">
          <a:xfrm>
            <a:off x="5102225" y="1724160"/>
            <a:ext cx="3897313" cy="3798888"/>
            <a:chOff x="3214" y="1815"/>
            <a:chExt cx="2455" cy="2393"/>
          </a:xfrm>
        </p:grpSpPr>
        <p:sp>
          <p:nvSpPr>
            <p:cNvPr id="297989" name="Freeform 5"/>
            <p:cNvSpPr>
              <a:spLocks/>
            </p:cNvSpPr>
            <p:nvPr/>
          </p:nvSpPr>
          <p:spPr bwMode="auto">
            <a:xfrm>
              <a:off x="3214" y="3111"/>
              <a:ext cx="2455" cy="1097"/>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s-HN"/>
            </a:p>
          </p:txBody>
        </p:sp>
        <p:sp>
          <p:nvSpPr>
            <p:cNvPr id="297990" name="Line 6"/>
            <p:cNvSpPr>
              <a:spLocks noChangeShapeType="1"/>
            </p:cNvSpPr>
            <p:nvPr/>
          </p:nvSpPr>
          <p:spPr bwMode="auto">
            <a:xfrm flipH="1">
              <a:off x="3840" y="2435"/>
              <a:ext cx="594" cy="0"/>
            </a:xfrm>
            <a:prstGeom prst="line">
              <a:avLst/>
            </a:prstGeom>
            <a:noFill/>
            <a:ln w="76200">
              <a:solidFill>
                <a:schemeClr val="tx1"/>
              </a:solidFill>
              <a:round/>
              <a:headEnd type="none" w="lg" len="med"/>
              <a:tailEnd type="none" w="lg" len="med"/>
            </a:ln>
            <a:effectLst/>
          </p:spPr>
          <p:txBody>
            <a:bodyPr anchor="ctr">
              <a:spAutoFit/>
            </a:bodyPr>
            <a:lstStyle/>
            <a:p>
              <a:endParaRPr lang="es-HN"/>
            </a:p>
          </p:txBody>
        </p:sp>
        <p:sp>
          <p:nvSpPr>
            <p:cNvPr id="297992" name="AutoShape 8"/>
            <p:cNvSpPr>
              <a:spLocks noChangeArrowheads="1"/>
            </p:cNvSpPr>
            <p:nvPr/>
          </p:nvSpPr>
          <p:spPr bwMode="auto">
            <a:xfrm>
              <a:off x="4571" y="2727"/>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297993" name="Rectangle 9"/>
            <p:cNvSpPr>
              <a:spLocks noChangeArrowheads="1"/>
            </p:cNvSpPr>
            <p:nvPr/>
          </p:nvSpPr>
          <p:spPr bwMode="auto">
            <a:xfrm>
              <a:off x="4571" y="2690"/>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297994" name="AutoShape 10"/>
            <p:cNvSpPr>
              <a:spLocks noChangeArrowheads="1"/>
            </p:cNvSpPr>
            <p:nvPr/>
          </p:nvSpPr>
          <p:spPr bwMode="auto">
            <a:xfrm>
              <a:off x="4571" y="2026"/>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297995" name="Picture 11" descr="Product Picture"/>
            <p:cNvPicPr>
              <a:picLocks noChangeAspect="1" noChangeArrowheads="1"/>
            </p:cNvPicPr>
            <p:nvPr/>
          </p:nvPicPr>
          <p:blipFill>
            <a:blip r:embed="rId3" cstate="screen">
              <a:clrChange>
                <a:clrFrom>
                  <a:srgbClr val="FFFFFF"/>
                </a:clrFrom>
                <a:clrTo>
                  <a:srgbClr val="FFFFFF">
                    <a:alpha val="0"/>
                  </a:srgbClr>
                </a:clrTo>
              </a:clrChange>
            </a:blip>
            <a:srcRect/>
            <a:stretch>
              <a:fillRect/>
            </a:stretch>
          </p:blipFill>
          <p:spPr bwMode="auto">
            <a:xfrm>
              <a:off x="4368" y="2297"/>
              <a:ext cx="530" cy="460"/>
            </a:xfrm>
            <a:prstGeom prst="rect">
              <a:avLst/>
            </a:prstGeom>
            <a:noFill/>
          </p:spPr>
        </p:pic>
        <p:sp>
          <p:nvSpPr>
            <p:cNvPr id="297996" name="Rectangle 12"/>
            <p:cNvSpPr>
              <a:spLocks noChangeArrowheads="1"/>
            </p:cNvSpPr>
            <p:nvPr/>
          </p:nvSpPr>
          <p:spPr bwMode="auto">
            <a:xfrm>
              <a:off x="4837" y="2615"/>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297997" name="AutoShape 13"/>
            <p:cNvSpPr>
              <a:spLocks noChangeArrowheads="1"/>
            </p:cNvSpPr>
            <p:nvPr/>
          </p:nvSpPr>
          <p:spPr bwMode="auto">
            <a:xfrm rot="-5400000">
              <a:off x="4791" y="2587"/>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4"/>
            <p:cNvGrpSpPr>
              <a:grpSpLocks/>
            </p:cNvGrpSpPr>
            <p:nvPr/>
          </p:nvGrpSpPr>
          <p:grpSpPr bwMode="auto">
            <a:xfrm>
              <a:off x="4639" y="1919"/>
              <a:ext cx="528" cy="111"/>
              <a:chOff x="2855" y="276"/>
              <a:chExt cx="528" cy="111"/>
            </a:xfrm>
          </p:grpSpPr>
          <p:sp>
            <p:nvSpPr>
              <p:cNvPr id="297999" name="Arc 15"/>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298000" name="Arc 16"/>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298001" name="AutoShape 17"/>
            <p:cNvSpPr>
              <a:spLocks noChangeArrowheads="1"/>
            </p:cNvSpPr>
            <p:nvPr/>
          </p:nvSpPr>
          <p:spPr bwMode="auto">
            <a:xfrm flipV="1">
              <a:off x="4615" y="1999"/>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8"/>
            <p:cNvGrpSpPr>
              <a:grpSpLocks/>
            </p:cNvGrpSpPr>
            <p:nvPr/>
          </p:nvGrpSpPr>
          <p:grpSpPr bwMode="auto">
            <a:xfrm>
              <a:off x="4654" y="1815"/>
              <a:ext cx="498" cy="149"/>
              <a:chOff x="2869" y="172"/>
              <a:chExt cx="498" cy="149"/>
            </a:xfrm>
          </p:grpSpPr>
          <p:sp>
            <p:nvSpPr>
              <p:cNvPr id="298003" name="Freeform 19"/>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298004" name="Line 20"/>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298007" name="Line 23"/>
          <p:cNvSpPr>
            <a:spLocks noChangeShapeType="1"/>
          </p:cNvSpPr>
          <p:nvPr/>
        </p:nvSpPr>
        <p:spPr bwMode="auto">
          <a:xfrm flipV="1">
            <a:off x="5705764" y="3284559"/>
            <a:ext cx="1549158" cy="692393"/>
          </a:xfrm>
          <a:prstGeom prst="line">
            <a:avLst/>
          </a:prstGeom>
          <a:noFill/>
          <a:ln w="38100">
            <a:solidFill>
              <a:schemeClr val="tx1"/>
            </a:solidFill>
            <a:round/>
            <a:headEnd/>
            <a:tailEnd type="triangle" w="med" len="med"/>
          </a:ln>
          <a:effectLst/>
        </p:spPr>
        <p:txBody>
          <a:bodyPr/>
          <a:lstStyle/>
          <a:p>
            <a:endParaRPr lang="es-HN"/>
          </a:p>
        </p:txBody>
      </p:sp>
      <p:sp>
        <p:nvSpPr>
          <p:cNvPr id="298008" name="Line 24"/>
          <p:cNvSpPr>
            <a:spLocks noChangeShapeType="1"/>
          </p:cNvSpPr>
          <p:nvPr/>
        </p:nvSpPr>
        <p:spPr bwMode="auto">
          <a:xfrm flipV="1">
            <a:off x="5824045" y="5561178"/>
            <a:ext cx="271955" cy="248345"/>
          </a:xfrm>
          <a:prstGeom prst="line">
            <a:avLst/>
          </a:prstGeom>
          <a:noFill/>
          <a:ln w="38100">
            <a:solidFill>
              <a:schemeClr val="tx1"/>
            </a:solidFill>
            <a:round/>
            <a:headEnd/>
            <a:tailEnd type="triangle" w="med" len="med"/>
          </a:ln>
          <a:effectLst/>
        </p:spPr>
        <p:txBody>
          <a:bodyPr/>
          <a:lstStyle/>
          <a:p>
            <a:endParaRPr lang="es-HN"/>
          </a:p>
        </p:txBody>
      </p: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72" descr="100_4012"/>
          <p:cNvPicPr>
            <a:picLocks noChangeAspect="1" noChangeArrowheads="1"/>
          </p:cNvPicPr>
          <p:nvPr/>
        </p:nvPicPr>
        <p:blipFill>
          <a:blip r:embed="rId3" cstate="screen">
            <a:lum bright="42000" contrast="42000"/>
          </a:blip>
          <a:srcRect/>
          <a:stretch>
            <a:fillRect/>
          </a:stretch>
        </p:blipFill>
        <p:spPr bwMode="auto">
          <a:xfrm>
            <a:off x="0" y="1584158"/>
            <a:ext cx="3667031" cy="2153653"/>
          </a:xfrm>
          <a:prstGeom prst="rect">
            <a:avLst/>
          </a:prstGeom>
          <a:noFill/>
          <a:ln w="9525">
            <a:noFill/>
            <a:miter lim="800000"/>
            <a:headEnd/>
            <a:tailEnd/>
          </a:ln>
        </p:spPr>
      </p:pic>
      <p:sp>
        <p:nvSpPr>
          <p:cNvPr id="330754" name="Rectangle 2"/>
          <p:cNvSpPr>
            <a:spLocks noGrp="1" noChangeArrowheads="1"/>
          </p:cNvSpPr>
          <p:nvPr>
            <p:ph type="title"/>
          </p:nvPr>
        </p:nvSpPr>
        <p:spPr/>
        <p:txBody>
          <a:bodyPr/>
          <a:lstStyle/>
          <a:p>
            <a:r>
              <a:rPr lang="en-US"/>
              <a:t>Hypochlorinator Fix</a:t>
            </a:r>
          </a:p>
        </p:txBody>
      </p:sp>
      <p:sp>
        <p:nvSpPr>
          <p:cNvPr id="330755" name="Rectangle 3" descr="Granite"/>
          <p:cNvSpPr>
            <a:spLocks noChangeArrowheads="1"/>
          </p:cNvSpPr>
          <p:nvPr/>
        </p:nvSpPr>
        <p:spPr bwMode="auto">
          <a:xfrm>
            <a:off x="7340600"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6" name="Rectangle 4" descr="Granite"/>
          <p:cNvSpPr>
            <a:spLocks noChangeArrowheads="1"/>
          </p:cNvSpPr>
          <p:nvPr/>
        </p:nvSpPr>
        <p:spPr bwMode="auto">
          <a:xfrm>
            <a:off x="5394325"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7" name="Freeform 5" descr="Granite"/>
          <p:cNvSpPr>
            <a:spLocks/>
          </p:cNvSpPr>
          <p:nvPr/>
        </p:nvSpPr>
        <p:spPr bwMode="auto">
          <a:xfrm>
            <a:off x="1509713" y="4579938"/>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58" name="Freeform 6" descr="Granite"/>
          <p:cNvSpPr>
            <a:spLocks/>
          </p:cNvSpPr>
          <p:nvPr/>
        </p:nvSpPr>
        <p:spPr bwMode="auto">
          <a:xfrm>
            <a:off x="4106863" y="4579938"/>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59" name="Group 7"/>
          <p:cNvGrpSpPr>
            <a:grpSpLocks/>
          </p:cNvGrpSpPr>
          <p:nvPr/>
        </p:nvGrpSpPr>
        <p:grpSpPr bwMode="auto">
          <a:xfrm>
            <a:off x="2393950" y="4287838"/>
            <a:ext cx="2082800" cy="382587"/>
            <a:chOff x="932" y="2975"/>
            <a:chExt cx="1312" cy="241"/>
          </a:xfrm>
        </p:grpSpPr>
        <p:sp>
          <p:nvSpPr>
            <p:cNvPr id="330760" name="AutoShape 8"/>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61" name="Freeform 9"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62" name="Line 10"/>
          <p:cNvSpPr>
            <a:spLocks noChangeShapeType="1"/>
          </p:cNvSpPr>
          <p:nvPr/>
        </p:nvSpPr>
        <p:spPr bwMode="auto">
          <a:xfrm>
            <a:off x="5676900" y="2860675"/>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3" name="Freeform 11"/>
          <p:cNvSpPr>
            <a:spLocks/>
          </p:cNvSpPr>
          <p:nvPr/>
        </p:nvSpPr>
        <p:spPr bwMode="auto">
          <a:xfrm>
            <a:off x="3957638" y="4518025"/>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64" name="Freeform 12"/>
          <p:cNvSpPr>
            <a:spLocks/>
          </p:cNvSpPr>
          <p:nvPr/>
        </p:nvSpPr>
        <p:spPr bwMode="auto">
          <a:xfrm>
            <a:off x="3951288" y="4505325"/>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765" name="Rectangle 13" descr="Granite"/>
          <p:cNvSpPr>
            <a:spLocks noChangeArrowheads="1"/>
          </p:cNvSpPr>
          <p:nvPr/>
        </p:nvSpPr>
        <p:spPr bwMode="auto">
          <a:xfrm>
            <a:off x="7404100" y="5084763"/>
            <a:ext cx="406400" cy="11557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66" name="Line 14"/>
          <p:cNvSpPr>
            <a:spLocks noChangeShapeType="1"/>
          </p:cNvSpPr>
          <p:nvPr/>
        </p:nvSpPr>
        <p:spPr bwMode="auto">
          <a:xfrm flipH="1">
            <a:off x="3962400" y="5546725"/>
            <a:ext cx="391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7" name="Line 15"/>
          <p:cNvSpPr>
            <a:spLocks noChangeShapeType="1"/>
          </p:cNvSpPr>
          <p:nvPr/>
        </p:nvSpPr>
        <p:spPr bwMode="auto">
          <a:xfrm flipH="1">
            <a:off x="2971800" y="5800725"/>
            <a:ext cx="4908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30768" name="Group 16"/>
          <p:cNvGrpSpPr>
            <a:grpSpLocks/>
          </p:cNvGrpSpPr>
          <p:nvPr/>
        </p:nvGrpSpPr>
        <p:grpSpPr bwMode="auto">
          <a:xfrm>
            <a:off x="7867650" y="5540375"/>
            <a:ext cx="615950" cy="615950"/>
            <a:chOff x="4380" y="3764"/>
            <a:chExt cx="388" cy="388"/>
          </a:xfrm>
        </p:grpSpPr>
        <p:sp>
          <p:nvSpPr>
            <p:cNvPr id="330769" name="Arc 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770" name="Arc 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330771" name="Line 19"/>
          <p:cNvSpPr>
            <a:spLocks noChangeShapeType="1"/>
          </p:cNvSpPr>
          <p:nvPr/>
        </p:nvSpPr>
        <p:spPr bwMode="auto">
          <a:xfrm>
            <a:off x="8229600" y="613727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2" name="Line 20"/>
          <p:cNvSpPr>
            <a:spLocks noChangeShapeType="1"/>
          </p:cNvSpPr>
          <p:nvPr/>
        </p:nvSpPr>
        <p:spPr bwMode="auto">
          <a:xfrm>
            <a:off x="8483600" y="614362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330773" name="Group 21"/>
          <p:cNvGrpSpPr>
            <a:grpSpLocks/>
          </p:cNvGrpSpPr>
          <p:nvPr/>
        </p:nvGrpSpPr>
        <p:grpSpPr bwMode="auto">
          <a:xfrm>
            <a:off x="3937000" y="5181600"/>
            <a:ext cx="222250" cy="193675"/>
            <a:chOff x="1668" y="3538"/>
            <a:chExt cx="140" cy="122"/>
          </a:xfrm>
        </p:grpSpPr>
        <p:sp>
          <p:nvSpPr>
            <p:cNvPr id="330774" name="AutoShape 22"/>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75" name="Line 23"/>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6" name="Line 24"/>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7" name="Line 25"/>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grpSp>
        <p:nvGrpSpPr>
          <p:cNvPr id="330778" name="Group 26"/>
          <p:cNvGrpSpPr>
            <a:grpSpLocks/>
          </p:cNvGrpSpPr>
          <p:nvPr/>
        </p:nvGrpSpPr>
        <p:grpSpPr bwMode="auto">
          <a:xfrm>
            <a:off x="2428875" y="5545138"/>
            <a:ext cx="549275" cy="806450"/>
            <a:chOff x="2150" y="3493"/>
            <a:chExt cx="346" cy="508"/>
          </a:xfrm>
        </p:grpSpPr>
        <p:sp>
          <p:nvSpPr>
            <p:cNvPr id="330779" name="Arc 27"/>
            <p:cNvSpPr>
              <a:spLocks/>
            </p:cNvSpPr>
            <p:nvPr/>
          </p:nvSpPr>
          <p:spPr bwMode="auto">
            <a:xfrm flipH="1">
              <a:off x="2150" y="349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0" name="Arc 28"/>
            <p:cNvSpPr>
              <a:spLocks/>
            </p:cNvSpPr>
            <p:nvPr/>
          </p:nvSpPr>
          <p:spPr bwMode="auto">
            <a:xfrm flipH="1">
              <a:off x="2240" y="365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1" name="Arc 29"/>
            <p:cNvSpPr>
              <a:spLocks/>
            </p:cNvSpPr>
            <p:nvPr/>
          </p:nvSpPr>
          <p:spPr bwMode="auto">
            <a:xfrm flipH="1">
              <a:off x="2219" y="361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2" name="Arc 30"/>
            <p:cNvSpPr>
              <a:spLocks/>
            </p:cNvSpPr>
            <p:nvPr/>
          </p:nvSpPr>
          <p:spPr bwMode="auto">
            <a:xfrm flipH="1">
              <a:off x="2201" y="357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3" name="Arc 31"/>
            <p:cNvSpPr>
              <a:spLocks/>
            </p:cNvSpPr>
            <p:nvPr/>
          </p:nvSpPr>
          <p:spPr bwMode="auto">
            <a:xfrm flipH="1">
              <a:off x="2180" y="354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grpSp>
      <p:sp>
        <p:nvSpPr>
          <p:cNvPr id="330784" name="Freeform 32" descr="Granite"/>
          <p:cNvSpPr>
            <a:spLocks/>
          </p:cNvSpPr>
          <p:nvPr/>
        </p:nvSpPr>
        <p:spPr bwMode="auto">
          <a:xfrm>
            <a:off x="5394325"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85" name="Freeform 33" descr="Granite"/>
          <p:cNvSpPr>
            <a:spLocks/>
          </p:cNvSpPr>
          <p:nvPr/>
        </p:nvSpPr>
        <p:spPr bwMode="auto">
          <a:xfrm flipH="1">
            <a:off x="7086600"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86" name="Group 34"/>
          <p:cNvGrpSpPr>
            <a:grpSpLocks/>
          </p:cNvGrpSpPr>
          <p:nvPr/>
        </p:nvGrpSpPr>
        <p:grpSpPr bwMode="auto">
          <a:xfrm>
            <a:off x="5524500" y="1825625"/>
            <a:ext cx="1968500" cy="382588"/>
            <a:chOff x="932" y="2975"/>
            <a:chExt cx="1312" cy="241"/>
          </a:xfrm>
        </p:grpSpPr>
        <p:sp>
          <p:nvSpPr>
            <p:cNvPr id="330787" name="AutoShape 35"/>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88" name="Freeform 36"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89" name="AutoShape 37"/>
          <p:cNvSpPr>
            <a:spLocks noChangeArrowheads="1"/>
          </p:cNvSpPr>
          <p:nvPr/>
        </p:nvSpPr>
        <p:spPr bwMode="auto">
          <a:xfrm flipV="1">
            <a:off x="6991350" y="2698750"/>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30790" name="Line 38"/>
          <p:cNvSpPr>
            <a:spLocks noChangeShapeType="1"/>
          </p:cNvSpPr>
          <p:nvPr/>
        </p:nvSpPr>
        <p:spPr bwMode="auto">
          <a:xfrm>
            <a:off x="6953250" y="2894013"/>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1" name="Line 39"/>
          <p:cNvSpPr>
            <a:spLocks noChangeShapeType="1"/>
          </p:cNvSpPr>
          <p:nvPr/>
        </p:nvSpPr>
        <p:spPr bwMode="auto">
          <a:xfrm>
            <a:off x="6991350" y="2936875"/>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2" name="Line 40"/>
          <p:cNvSpPr>
            <a:spLocks noChangeShapeType="1"/>
          </p:cNvSpPr>
          <p:nvPr/>
        </p:nvSpPr>
        <p:spPr bwMode="auto">
          <a:xfrm>
            <a:off x="7035800" y="2979738"/>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3" name="Text Box 41"/>
          <p:cNvSpPr txBox="1">
            <a:spLocks noChangeArrowheads="1"/>
          </p:cNvSpPr>
          <p:nvPr/>
        </p:nvSpPr>
        <p:spPr bwMode="auto">
          <a:xfrm>
            <a:off x="4170363" y="5935663"/>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330794" name="Text Box 42"/>
          <p:cNvSpPr txBox="1">
            <a:spLocks noChangeArrowheads="1"/>
          </p:cNvSpPr>
          <p:nvPr/>
        </p:nvSpPr>
        <p:spPr bwMode="auto">
          <a:xfrm>
            <a:off x="7772400" y="1851025"/>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grpSp>
        <p:nvGrpSpPr>
          <p:cNvPr id="330795" name="Group 43"/>
          <p:cNvGrpSpPr>
            <a:grpSpLocks/>
          </p:cNvGrpSpPr>
          <p:nvPr/>
        </p:nvGrpSpPr>
        <p:grpSpPr bwMode="auto">
          <a:xfrm>
            <a:off x="8115300" y="2847975"/>
            <a:ext cx="117475" cy="1804988"/>
            <a:chOff x="4310" y="2095"/>
            <a:chExt cx="74" cy="1137"/>
          </a:xfrm>
        </p:grpSpPr>
        <p:sp>
          <p:nvSpPr>
            <p:cNvPr id="330796" name="Line 44"/>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97" name="Line 45"/>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30798" name="Group 46"/>
          <p:cNvGrpSpPr>
            <a:grpSpLocks/>
          </p:cNvGrpSpPr>
          <p:nvPr/>
        </p:nvGrpSpPr>
        <p:grpSpPr bwMode="auto">
          <a:xfrm rot="5400000" flipH="1">
            <a:off x="7947026" y="2598737"/>
            <a:ext cx="284162" cy="284163"/>
            <a:chOff x="4380" y="3764"/>
            <a:chExt cx="388" cy="388"/>
          </a:xfrm>
        </p:grpSpPr>
        <p:sp>
          <p:nvSpPr>
            <p:cNvPr id="330799" name="Arc 4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800" name="Arc 4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330801" name="Group 49"/>
          <p:cNvGrpSpPr>
            <a:grpSpLocks/>
          </p:cNvGrpSpPr>
          <p:nvPr/>
        </p:nvGrpSpPr>
        <p:grpSpPr bwMode="auto">
          <a:xfrm rot="-5400000">
            <a:off x="7568406" y="2334419"/>
            <a:ext cx="117475" cy="661988"/>
            <a:chOff x="4310" y="2095"/>
            <a:chExt cx="74" cy="1137"/>
          </a:xfrm>
        </p:grpSpPr>
        <p:sp>
          <p:nvSpPr>
            <p:cNvPr id="330802" name="Line 50"/>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803" name="Line 51"/>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30804" name="Text Box 52"/>
          <p:cNvSpPr txBox="1">
            <a:spLocks noChangeArrowheads="1"/>
          </p:cNvSpPr>
          <p:nvPr/>
        </p:nvSpPr>
        <p:spPr bwMode="auto">
          <a:xfrm>
            <a:off x="1415123" y="3629790"/>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330805" name="Line 53"/>
          <p:cNvSpPr>
            <a:spLocks noChangeShapeType="1"/>
          </p:cNvSpPr>
          <p:nvPr/>
        </p:nvSpPr>
        <p:spPr bwMode="auto">
          <a:xfrm flipH="1">
            <a:off x="3581400" y="6270625"/>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6" name="Line 54"/>
          <p:cNvSpPr>
            <a:spLocks noChangeShapeType="1"/>
          </p:cNvSpPr>
          <p:nvPr/>
        </p:nvSpPr>
        <p:spPr bwMode="auto">
          <a:xfrm>
            <a:off x="2362200" y="4213225"/>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7" name="Rectangle 55"/>
          <p:cNvSpPr>
            <a:spLocks noChangeArrowheads="1"/>
          </p:cNvSpPr>
          <p:nvPr/>
        </p:nvSpPr>
        <p:spPr bwMode="auto">
          <a:xfrm>
            <a:off x="7315200" y="2619375"/>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330808" name="Line 56"/>
          <p:cNvSpPr>
            <a:spLocks noChangeShapeType="1"/>
          </p:cNvSpPr>
          <p:nvPr/>
        </p:nvSpPr>
        <p:spPr bwMode="auto">
          <a:xfrm flipH="1">
            <a:off x="7759700" y="2371725"/>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9" name="Freeform 57"/>
          <p:cNvSpPr>
            <a:spLocks/>
          </p:cNvSpPr>
          <p:nvPr/>
        </p:nvSpPr>
        <p:spPr bwMode="auto">
          <a:xfrm>
            <a:off x="7359650" y="6019800"/>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330810" name="Text Box 58"/>
          <p:cNvSpPr txBox="1">
            <a:spLocks noChangeArrowheads="1"/>
          </p:cNvSpPr>
          <p:nvPr/>
        </p:nvSpPr>
        <p:spPr bwMode="auto">
          <a:xfrm>
            <a:off x="3067050" y="3197225"/>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330811" name="Line 59"/>
          <p:cNvSpPr>
            <a:spLocks noChangeShapeType="1"/>
          </p:cNvSpPr>
          <p:nvPr/>
        </p:nvSpPr>
        <p:spPr bwMode="auto">
          <a:xfrm>
            <a:off x="5084763" y="3419475"/>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12" name="Text Box 60"/>
          <p:cNvSpPr txBox="1">
            <a:spLocks noChangeArrowheads="1"/>
          </p:cNvSpPr>
          <p:nvPr/>
        </p:nvSpPr>
        <p:spPr bwMode="auto">
          <a:xfrm>
            <a:off x="2362200" y="1707356"/>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330813" name="Line 61"/>
          <p:cNvSpPr>
            <a:spLocks noChangeShapeType="1"/>
          </p:cNvSpPr>
          <p:nvPr/>
        </p:nvSpPr>
        <p:spPr bwMode="auto">
          <a:xfrm>
            <a:off x="5084763" y="2079625"/>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330814" name="Group 62"/>
          <p:cNvGrpSpPr>
            <a:grpSpLocks/>
          </p:cNvGrpSpPr>
          <p:nvPr/>
        </p:nvGrpSpPr>
        <p:grpSpPr bwMode="auto">
          <a:xfrm flipH="1">
            <a:off x="3455988" y="4576763"/>
            <a:ext cx="442912" cy="749300"/>
            <a:chOff x="-653" y="497"/>
            <a:chExt cx="867" cy="1466"/>
          </a:xfrm>
        </p:grpSpPr>
        <p:sp>
          <p:nvSpPr>
            <p:cNvPr id="330815" name="AutoShape 63"/>
            <p:cNvSpPr>
              <a:spLocks noChangeArrowheads="1"/>
            </p:cNvSpPr>
            <p:nvPr/>
          </p:nvSpPr>
          <p:spPr bwMode="auto">
            <a:xfrm>
              <a:off x="-450" y="1409"/>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30816" name="Rectangle 64"/>
            <p:cNvSpPr>
              <a:spLocks noChangeArrowheads="1"/>
            </p:cNvSpPr>
            <p:nvPr/>
          </p:nvSpPr>
          <p:spPr bwMode="auto">
            <a:xfrm>
              <a:off x="-450" y="1372"/>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30817" name="AutoShape 65"/>
            <p:cNvSpPr>
              <a:spLocks noChangeArrowheads="1"/>
            </p:cNvSpPr>
            <p:nvPr/>
          </p:nvSpPr>
          <p:spPr bwMode="auto">
            <a:xfrm>
              <a:off x="-450" y="708"/>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30818" name="Picture 66"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653" y="979"/>
              <a:ext cx="530" cy="460"/>
            </a:xfrm>
            <a:prstGeom prst="rect">
              <a:avLst/>
            </a:prstGeom>
            <a:noFill/>
          </p:spPr>
        </p:pic>
        <p:sp>
          <p:nvSpPr>
            <p:cNvPr id="330819" name="Rectangle 67"/>
            <p:cNvSpPr>
              <a:spLocks noChangeArrowheads="1"/>
            </p:cNvSpPr>
            <p:nvPr/>
          </p:nvSpPr>
          <p:spPr bwMode="auto">
            <a:xfrm>
              <a:off x="-184" y="1297"/>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30820" name="AutoShape 68"/>
            <p:cNvSpPr>
              <a:spLocks noChangeArrowheads="1"/>
            </p:cNvSpPr>
            <p:nvPr/>
          </p:nvSpPr>
          <p:spPr bwMode="auto">
            <a:xfrm rot="-5400000">
              <a:off x="-230" y="1269"/>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30821" name="Group 69"/>
            <p:cNvGrpSpPr>
              <a:grpSpLocks/>
            </p:cNvGrpSpPr>
            <p:nvPr/>
          </p:nvGrpSpPr>
          <p:grpSpPr bwMode="auto">
            <a:xfrm>
              <a:off x="-382" y="601"/>
              <a:ext cx="528" cy="111"/>
              <a:chOff x="2855" y="276"/>
              <a:chExt cx="528" cy="111"/>
            </a:xfrm>
          </p:grpSpPr>
          <p:sp>
            <p:nvSpPr>
              <p:cNvPr id="330822" name="Arc 70"/>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30823" name="Arc 71"/>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30824" name="AutoShape 72"/>
            <p:cNvSpPr>
              <a:spLocks noChangeArrowheads="1"/>
            </p:cNvSpPr>
            <p:nvPr/>
          </p:nvSpPr>
          <p:spPr bwMode="auto">
            <a:xfrm flipV="1">
              <a:off x="-406" y="681"/>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30825" name="Group 73"/>
            <p:cNvGrpSpPr>
              <a:grpSpLocks/>
            </p:cNvGrpSpPr>
            <p:nvPr/>
          </p:nvGrpSpPr>
          <p:grpSpPr bwMode="auto">
            <a:xfrm>
              <a:off x="-367" y="497"/>
              <a:ext cx="498" cy="149"/>
              <a:chOff x="2869" y="172"/>
              <a:chExt cx="498" cy="149"/>
            </a:xfrm>
          </p:grpSpPr>
          <p:sp>
            <p:nvSpPr>
              <p:cNvPr id="330826" name="Freeform 74"/>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7" name="Line 75"/>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330828" name="Freeform 76"/>
          <p:cNvSpPr>
            <a:spLocks/>
          </p:cNvSpPr>
          <p:nvPr/>
        </p:nvSpPr>
        <p:spPr bwMode="auto">
          <a:xfrm>
            <a:off x="3435350" y="4654550"/>
            <a:ext cx="6286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9" name="Freeform 77"/>
          <p:cNvSpPr>
            <a:spLocks/>
          </p:cNvSpPr>
          <p:nvPr/>
        </p:nvSpPr>
        <p:spPr bwMode="auto">
          <a:xfrm flipH="1">
            <a:off x="2965450" y="4654550"/>
            <a:ext cx="2603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pic>
        <p:nvPicPr>
          <p:cNvPr id="330830" name="Picture 78"/>
          <p:cNvPicPr>
            <a:picLocks noChangeAspect="1" noChangeArrowheads="1"/>
          </p:cNvPicPr>
          <p:nvPr/>
        </p:nvPicPr>
        <p:blipFill>
          <a:blip r:embed="rId6" cstate="print"/>
          <a:srcRect t="54546"/>
          <a:stretch>
            <a:fillRect/>
          </a:stretch>
        </p:blipFill>
        <p:spPr bwMode="auto">
          <a:xfrm flipH="1">
            <a:off x="3279775" y="5067300"/>
            <a:ext cx="42863" cy="428625"/>
          </a:xfrm>
          <a:prstGeom prst="rect">
            <a:avLst/>
          </a:prstGeom>
          <a:noFill/>
          <a:ln w="12700">
            <a:noFill/>
            <a:miter lim="800000"/>
            <a:headEnd type="none" w="lg" len="med"/>
            <a:tailEnd type="none" w="lg" len="med"/>
          </a:ln>
          <a:effectLst/>
        </p:spPr>
      </p:pic>
      <p:sp>
        <p:nvSpPr>
          <p:cNvPr id="330831" name="Freeform 79"/>
          <p:cNvSpPr>
            <a:spLocks/>
          </p:cNvSpPr>
          <p:nvPr/>
        </p:nvSpPr>
        <p:spPr bwMode="auto">
          <a:xfrm>
            <a:off x="3838575" y="4879975"/>
            <a:ext cx="182563" cy="479425"/>
          </a:xfrm>
          <a:custGeom>
            <a:avLst/>
            <a:gdLst/>
            <a:ahLst/>
            <a:cxnLst>
              <a:cxn ang="0">
                <a:pos x="74" y="282"/>
              </a:cxn>
              <a:cxn ang="0">
                <a:pos x="6" y="262"/>
              </a:cxn>
              <a:cxn ang="0">
                <a:pos x="110" y="42"/>
              </a:cxn>
              <a:cxn ang="0">
                <a:pos x="38" y="10"/>
              </a:cxn>
            </a:cxnLst>
            <a:rect l="0" t="0" r="r" b="b"/>
            <a:pathLst>
              <a:path w="115" h="302">
                <a:moveTo>
                  <a:pt x="74" y="282"/>
                </a:moveTo>
                <a:cubicBezTo>
                  <a:pt x="63" y="279"/>
                  <a:pt x="0" y="302"/>
                  <a:pt x="6" y="262"/>
                </a:cubicBezTo>
                <a:cubicBezTo>
                  <a:pt x="12" y="222"/>
                  <a:pt x="105" y="84"/>
                  <a:pt x="110" y="42"/>
                </a:cubicBezTo>
                <a:cubicBezTo>
                  <a:pt x="115" y="0"/>
                  <a:pt x="53" y="17"/>
                  <a:pt x="38" y="10"/>
                </a:cubicBezTo>
              </a:path>
            </a:pathLst>
          </a:custGeom>
          <a:no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832" name="Freeform 80"/>
          <p:cNvSpPr>
            <a:spLocks/>
          </p:cNvSpPr>
          <p:nvPr/>
        </p:nvSpPr>
        <p:spPr bwMode="auto">
          <a:xfrm>
            <a:off x="3244850" y="5232400"/>
            <a:ext cx="1181100" cy="463550"/>
          </a:xfrm>
          <a:custGeom>
            <a:avLst/>
            <a:gdLst/>
            <a:ahLst/>
            <a:cxnLst>
              <a:cxn ang="0">
                <a:pos x="228" y="0"/>
              </a:cxn>
              <a:cxn ang="0">
                <a:pos x="220" y="96"/>
              </a:cxn>
              <a:cxn ang="0">
                <a:pos x="604" y="160"/>
              </a:cxn>
              <a:cxn ang="0">
                <a:pos x="308" y="268"/>
              </a:cxn>
              <a:cxn ang="0">
                <a:pos x="40" y="72"/>
              </a:cxn>
            </a:cxnLst>
            <a:rect l="0" t="0" r="r" b="b"/>
            <a:pathLst>
              <a:path w="744" h="292">
                <a:moveTo>
                  <a:pt x="228" y="0"/>
                </a:moveTo>
                <a:cubicBezTo>
                  <a:pt x="194" y="38"/>
                  <a:pt x="157" y="69"/>
                  <a:pt x="220" y="96"/>
                </a:cubicBezTo>
                <a:cubicBezTo>
                  <a:pt x="283" y="123"/>
                  <a:pt x="464" y="108"/>
                  <a:pt x="604" y="160"/>
                </a:cubicBezTo>
                <a:cubicBezTo>
                  <a:pt x="744" y="212"/>
                  <a:pt x="616" y="244"/>
                  <a:pt x="308" y="268"/>
                </a:cubicBezTo>
                <a:cubicBezTo>
                  <a:pt x="0" y="292"/>
                  <a:pt x="128" y="166"/>
                  <a:pt x="40" y="72"/>
                </a:cubicBezTo>
              </a:path>
            </a:pathLst>
          </a:custGeom>
          <a:noFill/>
          <a:ln w="28575"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2" name="Oval 8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2997" name="Rectangle 5"/>
          <p:cNvSpPr>
            <a:spLocks noGrp="1" noChangeArrowheads="1"/>
          </p:cNvSpPr>
          <p:nvPr>
            <p:ph type="title"/>
          </p:nvPr>
        </p:nvSpPr>
        <p:spPr/>
        <p:txBody>
          <a:bodyPr/>
          <a:lstStyle/>
          <a:p>
            <a:r>
              <a:rPr lang="en-US" sz="4000"/>
              <a:t>Installing a Flow Controller for dosing Chlorine</a:t>
            </a:r>
          </a:p>
        </p:txBody>
      </p:sp>
      <p:pic>
        <p:nvPicPr>
          <p:cNvPr id="212996" name="Picture 4" descr="100_3997"/>
          <p:cNvPicPr>
            <a:picLocks noChangeAspect="1" noChangeArrowheads="1"/>
          </p:cNvPicPr>
          <p:nvPr/>
        </p:nvPicPr>
        <p:blipFill>
          <a:blip r:embed="rId3" cstate="screen"/>
          <a:srcRect/>
          <a:stretch>
            <a:fillRect/>
          </a:stretch>
        </p:blipFill>
        <p:spPr bwMode="auto">
          <a:xfrm>
            <a:off x="0" y="1371600"/>
            <a:ext cx="9144000" cy="5486400"/>
          </a:xfrm>
          <a:prstGeom prst="rect">
            <a:avLst/>
          </a:prstGeom>
          <a:noFill/>
          <a:ln w="9525">
            <a:noFill/>
            <a:miter lim="800000"/>
            <a:headEnd/>
            <a:tailEnd/>
          </a:ln>
        </p:spPr>
      </p:pic>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there drag?</a:t>
            </a:r>
          </a:p>
        </p:txBody>
      </p:sp>
      <p:sp>
        <p:nvSpPr>
          <p:cNvPr id="3" name="Content Placeholder 2"/>
          <p:cNvSpPr>
            <a:spLocks noGrp="1"/>
          </p:cNvSpPr>
          <p:nvPr>
            <p:ph idx="1"/>
          </p:nvPr>
        </p:nvSpPr>
        <p:spPr/>
        <p:txBody>
          <a:bodyPr/>
          <a:lstStyle/>
          <a:p>
            <a:r>
              <a:rPr lang="en-US" dirty="0"/>
              <a:t>Fluid separates from solid body and forms a recirculation zone</a:t>
            </a:r>
          </a:p>
          <a:p>
            <a:r>
              <a:rPr lang="en-US" dirty="0"/>
              <a:t>Pressure in the recirculation zone must be low because velocity in the adjacent flowing fluid at the point of separation is high</a:t>
            </a:r>
          </a:p>
          <a:p>
            <a:r>
              <a:rPr lang="en-US" dirty="0"/>
              <a:t>Pressure in recirculation zone (the wake) is relatively constant because velocities in recirculation zone are low</a:t>
            </a:r>
          </a:p>
          <a:p>
            <a:r>
              <a:rPr lang="en-US" dirty="0"/>
              <a:t>Pressure behind object is low - DRAG</a:t>
            </a:r>
          </a:p>
        </p:txBody>
      </p:sp>
      <p:grpSp>
        <p:nvGrpSpPr>
          <p:cNvPr id="25" name="Group 24"/>
          <p:cNvGrpSpPr/>
          <p:nvPr/>
        </p:nvGrpSpPr>
        <p:grpSpPr>
          <a:xfrm>
            <a:off x="7510132" y="82972"/>
            <a:ext cx="1568118" cy="1306890"/>
            <a:chOff x="279400" y="1524000"/>
            <a:chExt cx="6642100" cy="5535613"/>
          </a:xfrm>
        </p:grpSpPr>
        <p:sp>
          <p:nvSpPr>
            <p:cNvPr id="6" name="Rectangle 4" descr="Wide downward diagonal"/>
            <p:cNvSpPr>
              <a:spLocks noChangeArrowheads="1"/>
            </p:cNvSpPr>
            <p:nvPr/>
          </p:nvSpPr>
          <p:spPr bwMode="auto">
            <a:xfrm>
              <a:off x="4140200" y="2571750"/>
              <a:ext cx="76200" cy="3441700"/>
            </a:xfrm>
            <a:prstGeom prst="rect">
              <a:avLst/>
            </a:prstGeom>
            <a:pattFill prst="wdDnDiag">
              <a:fgClr>
                <a:schemeClr val="tx1"/>
              </a:fgClr>
              <a:bgClr>
                <a:schemeClr val="bg1"/>
              </a:bgClr>
            </a:pattFill>
            <a:ln w="25400">
              <a:solidFill>
                <a:schemeClr val="tx1"/>
              </a:solidFill>
              <a:miter lim="800000"/>
              <a:headEnd type="none" w="lg" len="med"/>
              <a:tailEnd type="none" w="lg" len="med"/>
            </a:ln>
          </p:spPr>
          <p:txBody>
            <a:bodyPr wrap="none" anchor="ctr">
              <a:spAutoFit/>
            </a:bodyPr>
            <a:lstStyle/>
            <a:p>
              <a:endParaRPr lang="en-US"/>
            </a:p>
          </p:txBody>
        </p:sp>
        <p:grpSp>
          <p:nvGrpSpPr>
            <p:cNvPr id="7" name="Group 27"/>
            <p:cNvGrpSpPr>
              <a:grpSpLocks/>
            </p:cNvGrpSpPr>
            <p:nvPr/>
          </p:nvGrpSpPr>
          <p:grpSpPr bwMode="auto">
            <a:xfrm>
              <a:off x="279400" y="2324100"/>
              <a:ext cx="1219200" cy="3937000"/>
              <a:chOff x="368" y="1464"/>
              <a:chExt cx="768" cy="2480"/>
            </a:xfrm>
          </p:grpSpPr>
          <p:sp>
            <p:nvSpPr>
              <p:cNvPr id="8" name="Line 6"/>
              <p:cNvSpPr>
                <a:spLocks noChangeShapeType="1"/>
              </p:cNvSpPr>
              <p:nvPr/>
            </p:nvSpPr>
            <p:spPr bwMode="auto">
              <a:xfrm>
                <a:off x="368" y="146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9" name="Line 7"/>
              <p:cNvSpPr>
                <a:spLocks noChangeShapeType="1"/>
              </p:cNvSpPr>
              <p:nvPr/>
            </p:nvSpPr>
            <p:spPr bwMode="auto">
              <a:xfrm>
                <a:off x="368" y="229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0" name="Line 8"/>
              <p:cNvSpPr>
                <a:spLocks noChangeShapeType="1"/>
              </p:cNvSpPr>
              <p:nvPr/>
            </p:nvSpPr>
            <p:spPr bwMode="auto">
              <a:xfrm>
                <a:off x="368" y="270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1" name="Line 9"/>
              <p:cNvSpPr>
                <a:spLocks noChangeShapeType="1"/>
              </p:cNvSpPr>
              <p:nvPr/>
            </p:nvSpPr>
            <p:spPr bwMode="auto">
              <a:xfrm>
                <a:off x="368" y="311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2" name="Line 10"/>
              <p:cNvSpPr>
                <a:spLocks noChangeShapeType="1"/>
              </p:cNvSpPr>
              <p:nvPr/>
            </p:nvSpPr>
            <p:spPr bwMode="auto">
              <a:xfrm>
                <a:off x="368" y="353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3" name="Line 11"/>
              <p:cNvSpPr>
                <a:spLocks noChangeShapeType="1"/>
              </p:cNvSpPr>
              <p:nvPr/>
            </p:nvSpPr>
            <p:spPr bwMode="auto">
              <a:xfrm>
                <a:off x="368" y="394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 name="Line 13"/>
              <p:cNvSpPr>
                <a:spLocks noChangeShapeType="1"/>
              </p:cNvSpPr>
              <p:nvPr/>
            </p:nvSpPr>
            <p:spPr bwMode="auto">
              <a:xfrm>
                <a:off x="368" y="187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grpSp>
        <p:sp>
          <p:nvSpPr>
            <p:cNvPr id="16" name="Line 15"/>
            <p:cNvSpPr>
              <a:spLocks noChangeShapeType="1"/>
            </p:cNvSpPr>
            <p:nvPr/>
          </p:nvSpPr>
          <p:spPr bwMode="auto">
            <a:xfrm>
              <a:off x="1625600" y="4292600"/>
              <a:ext cx="2501900" cy="0"/>
            </a:xfrm>
            <a:prstGeom prst="line">
              <a:avLst/>
            </a:prstGeom>
            <a:noFill/>
            <a:ln w="25400">
              <a:solidFill>
                <a:schemeClr val="tx1"/>
              </a:solidFill>
              <a:prstDash val="lgDash"/>
              <a:round/>
              <a:headEnd type="none" w="lg" len="med"/>
              <a:tailEnd type="none" w="lg" len="med"/>
            </a:ln>
          </p:spPr>
          <p:txBody>
            <a:bodyPr anchor="ctr">
              <a:spAutoFit/>
            </a:bodyPr>
            <a:lstStyle/>
            <a:p>
              <a:endParaRPr lang="en-US"/>
            </a:p>
          </p:txBody>
        </p:sp>
        <p:grpSp>
          <p:nvGrpSpPr>
            <p:cNvPr id="17" name="Group 71"/>
            <p:cNvGrpSpPr>
              <a:grpSpLocks/>
            </p:cNvGrpSpPr>
            <p:nvPr/>
          </p:nvGrpSpPr>
          <p:grpSpPr bwMode="auto">
            <a:xfrm>
              <a:off x="1485900" y="1524000"/>
              <a:ext cx="5397500" cy="2170113"/>
              <a:chOff x="936" y="960"/>
              <a:chExt cx="3400" cy="1367"/>
            </a:xfrm>
          </p:grpSpPr>
          <p:sp>
            <p:nvSpPr>
              <p:cNvPr id="18" name="Freeform 17"/>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19" name="Freeform 18"/>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0" name="Freeform 19"/>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nvGrpSpPr>
            <p:cNvPr id="21" name="Group 72"/>
            <p:cNvGrpSpPr>
              <a:grpSpLocks/>
            </p:cNvGrpSpPr>
            <p:nvPr/>
          </p:nvGrpSpPr>
          <p:grpSpPr bwMode="auto">
            <a:xfrm flipV="1">
              <a:off x="1524000" y="4889500"/>
              <a:ext cx="5397500" cy="2170113"/>
              <a:chOff x="936" y="960"/>
              <a:chExt cx="3400" cy="1367"/>
            </a:xfrm>
          </p:grpSpPr>
          <p:sp>
            <p:nvSpPr>
              <p:cNvPr id="22" name="Freeform 73"/>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23" name="Freeform 74"/>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4" name="Freeform 75"/>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graphicFrame>
        <p:nvGraphicFramePr>
          <p:cNvPr id="26" name="Object 25"/>
          <p:cNvGraphicFramePr>
            <a:graphicFrameLocks noChangeAspect="1"/>
          </p:cNvGraphicFramePr>
          <p:nvPr>
            <p:extLst>
              <p:ext uri="{D42A27DB-BD31-4B8C-83A1-F6EECF244321}">
                <p14:modId xmlns:p14="http://schemas.microsoft.com/office/powerpoint/2010/main" val="3173895856"/>
              </p:ext>
            </p:extLst>
          </p:nvPr>
        </p:nvGraphicFramePr>
        <p:xfrm>
          <a:off x="6735763" y="2255838"/>
          <a:ext cx="149225" cy="239712"/>
        </p:xfrm>
        <a:graphic>
          <a:graphicData uri="http://schemas.openxmlformats.org/presentationml/2006/ole">
            <mc:AlternateContent xmlns:mc="http://schemas.openxmlformats.org/markup-compatibility/2006">
              <mc:Choice xmlns:v="urn:schemas-microsoft-com:vml" Requires="v">
                <p:oleObj spid="_x0000_s748703" name="Equation" r:id="rId4" imgW="177480" imgH="291960" progId="Equation.DSMT4">
                  <p:embed/>
                </p:oleObj>
              </mc:Choice>
              <mc:Fallback>
                <p:oleObj name="Equation" r:id="rId4" imgW="177480" imgH="291960" progId="Equation.DSMT4">
                  <p:embed/>
                  <p:pic>
                    <p:nvPicPr>
                      <p:cNvPr id="0" name="Object 4"/>
                      <p:cNvPicPr>
                        <a:picLocks noChangeAspect="1" noChangeArrowheads="1"/>
                      </p:cNvPicPr>
                      <p:nvPr/>
                    </p:nvPicPr>
                    <p:blipFill>
                      <a:blip r:embed="rId5"/>
                      <a:srcRect/>
                      <a:stretch>
                        <a:fillRect/>
                      </a:stretch>
                    </p:blipFill>
                    <p:spPr bwMode="auto">
                      <a:xfrm>
                        <a:off x="6735763" y="2255838"/>
                        <a:ext cx="149225" cy="239712"/>
                      </a:xfrm>
                      <a:prstGeom prst="rect">
                        <a:avLst/>
                      </a:prstGeom>
                      <a:noFill/>
                      <a:ln>
                        <a:noFill/>
                      </a:ln>
                      <a:effectLst/>
                      <a:extLst>
                        <a:ext uri="{53640926-AAD7-44D8-BBD7-CCE9431645EC}">
                          <a14:shadowObscured xmlns:a14="http://schemas.microsoft.com/office/drawing/2010/main" val="1"/>
                        </a:ext>
                      </a:extLst>
                    </p:spPr>
                  </p:pic>
                </p:oleObj>
              </mc:Fallback>
            </mc:AlternateContent>
          </a:graphicData>
        </a:graphic>
      </p:graphicFrame>
      <p:graphicFrame>
        <p:nvGraphicFramePr>
          <p:cNvPr id="4" name="Object 3">
            <a:extLst>
              <a:ext uri="{FF2B5EF4-FFF2-40B4-BE49-F238E27FC236}">
                <a16:creationId xmlns:a16="http://schemas.microsoft.com/office/drawing/2014/main" id="{324D05AF-4BB7-475D-B413-16F2061D1C4A}"/>
              </a:ext>
            </a:extLst>
          </p:cNvPr>
          <p:cNvGraphicFramePr>
            <a:graphicFrameLocks noChangeAspect="1"/>
          </p:cNvGraphicFramePr>
          <p:nvPr>
            <p:extLst>
              <p:ext uri="{D42A27DB-BD31-4B8C-83A1-F6EECF244321}">
                <p14:modId xmlns:p14="http://schemas.microsoft.com/office/powerpoint/2010/main" val="1422418365"/>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48704"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4927600" y="2667000"/>
                        <a:ext cx="914400" cy="198438"/>
                      </a:xfrm>
                      <a:prstGeom prst="rect">
                        <a:avLst/>
                      </a:prstGeom>
                    </p:spPr>
                  </p:pic>
                </p:oleObj>
              </mc:Fallback>
            </mc:AlternateContent>
          </a:graphicData>
        </a:graphic>
      </p:graphicFrame>
      <p:pic>
        <p:nvPicPr>
          <p:cNvPr id="31" name="Picture 30">
            <a:extLst>
              <a:ext uri="{FF2B5EF4-FFF2-40B4-BE49-F238E27FC236}">
                <a16:creationId xmlns:a16="http://schemas.microsoft.com/office/drawing/2014/main" id="{BF85E77A-71AC-4527-B97A-17C10D5A4D3C}"/>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049800" y="2043828"/>
            <a:ext cx="3865600" cy="733257"/>
          </a:xfrm>
          <a:prstGeom prst="rect">
            <a:avLst/>
          </a:prstGeom>
        </p:spPr>
      </p:pic>
    </p:spTree>
    <p:extLst>
      <p:ext uri="{BB962C8B-B14F-4D97-AF65-F5344CB8AC3E}">
        <p14:creationId xmlns:p14="http://schemas.microsoft.com/office/powerpoint/2010/main" val="3988011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t>Dose Controller: </a:t>
            </a:r>
            <a:br>
              <a:rPr lang="en-US" dirty="0"/>
            </a:br>
            <a:r>
              <a:rPr lang="en-US" dirty="0"/>
              <a:t>The QC Control Problem</a:t>
            </a:r>
          </a:p>
        </p:txBody>
      </p:sp>
      <p:sp>
        <p:nvSpPr>
          <p:cNvPr id="227331" name="Rectangle 3"/>
          <p:cNvSpPr>
            <a:spLocks noGrp="1" noChangeArrowheads="1"/>
          </p:cNvSpPr>
          <p:nvPr>
            <p:ph idx="1"/>
          </p:nvPr>
        </p:nvSpPr>
        <p:spPr/>
        <p:txBody>
          <a:bodyPr/>
          <a:lstStyle/>
          <a:p>
            <a:r>
              <a:rPr lang="en-US" sz="2800" dirty="0"/>
              <a:t>How could we design a device that would maintain the chemical dose (C) as the flow (Q) through the plant varies?</a:t>
            </a:r>
          </a:p>
          <a:p>
            <a:r>
              <a:rPr lang="en-US" sz="2800" dirty="0"/>
              <a:t>Somehow connect a flow measurement device to a flow controller (lever!)</a:t>
            </a:r>
          </a:p>
          <a:p>
            <a:r>
              <a:rPr lang="en-US" sz="2800" dirty="0"/>
              <a:t>Flow controller has a (mostly) linear response</a:t>
            </a:r>
          </a:p>
          <a:p>
            <a:r>
              <a:rPr lang="en-US" sz="2800" dirty="0"/>
              <a:t>Need height in entrance tank to vary linearly with the plant flow rate – solution is The Linear Flow Orifice Meter (LFOM)</a:t>
            </a:r>
          </a:p>
        </p:txBody>
      </p:sp>
      <p:sp>
        <p:nvSpPr>
          <p:cNvPr id="2" name="TextBox 1"/>
          <p:cNvSpPr txBox="1"/>
          <p:nvPr/>
        </p:nvSpPr>
        <p:spPr>
          <a:xfrm>
            <a:off x="1083076" y="6348965"/>
            <a:ext cx="6983002" cy="523220"/>
          </a:xfrm>
          <a:prstGeom prst="rect">
            <a:avLst/>
          </a:prstGeom>
          <a:noFill/>
        </p:spPr>
        <p:txBody>
          <a:bodyPr wrap="none" rtlCol="0">
            <a:spAutoFit/>
          </a:bodyPr>
          <a:lstStyle/>
          <a:p>
            <a:r>
              <a:rPr lang="en-US" dirty="0"/>
              <a:t>Dose is the chemical concentration in the water</a:t>
            </a:r>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457199" y="1600200"/>
            <a:ext cx="4046561" cy="4525963"/>
          </a:xfrm>
        </p:spPr>
        <p:txBody>
          <a:bodyPr/>
          <a:lstStyle/>
          <a:p>
            <a:r>
              <a:rPr lang="en-US" dirty="0">
                <a:solidFill>
                  <a:schemeClr val="bg2">
                    <a:lumMod val="60000"/>
                    <a:lumOff val="40000"/>
                  </a:schemeClr>
                </a:solidFill>
              </a:rPr>
              <a:t>Fluids Review</a:t>
            </a:r>
          </a:p>
          <a:p>
            <a:r>
              <a:rPr lang="en-US" dirty="0">
                <a:solidFill>
                  <a:schemeClr val="bg2">
                    <a:lumMod val="60000"/>
                    <a:lumOff val="40000"/>
                  </a:schemeClr>
                </a:solidFill>
              </a:rPr>
              <a:t>Applications of flow control</a:t>
            </a:r>
          </a:p>
          <a:p>
            <a:r>
              <a:rPr lang="en-US" dirty="0">
                <a:solidFill>
                  <a:schemeClr val="bg2">
                    <a:lumMod val="60000"/>
                    <a:lumOff val="40000"/>
                  </a:schemeClr>
                </a:solidFill>
              </a:rPr>
              <a:t>If you had electricity</a:t>
            </a:r>
          </a:p>
          <a:p>
            <a:r>
              <a:rPr lang="en-US" dirty="0">
                <a:solidFill>
                  <a:schemeClr val="bg2">
                    <a:lumMod val="60000"/>
                    <a:lumOff val="40000"/>
                  </a:schemeClr>
                </a:solidFill>
              </a:rPr>
              <a:t>Constant head devices</a:t>
            </a:r>
          </a:p>
          <a:p>
            <a:pPr lvl="1"/>
            <a:r>
              <a:rPr lang="en-US" dirty="0">
                <a:solidFill>
                  <a:schemeClr val="bg2">
                    <a:lumMod val="60000"/>
                    <a:lumOff val="40000"/>
                  </a:schemeClr>
                </a:solidFill>
              </a:rPr>
              <a:t>Overflow tanks</a:t>
            </a:r>
          </a:p>
          <a:p>
            <a:pPr lvl="1"/>
            <a:r>
              <a:rPr lang="en-US" dirty="0">
                <a:solidFill>
                  <a:schemeClr val="bg2">
                    <a:lumMod val="60000"/>
                    <a:lumOff val="40000"/>
                  </a:schemeClr>
                </a:solidFill>
              </a:rPr>
              <a:t>Marriot bottle</a:t>
            </a:r>
          </a:p>
          <a:p>
            <a:pPr lvl="1"/>
            <a:r>
              <a:rPr lang="en-US" dirty="0">
                <a:solidFill>
                  <a:schemeClr val="bg2">
                    <a:lumMod val="60000"/>
                    <a:lumOff val="40000"/>
                  </a:schemeClr>
                </a:solidFill>
              </a:rPr>
              <a:t>Float valve</a:t>
            </a:r>
          </a:p>
          <a:p>
            <a:pPr lvl="1"/>
            <a:r>
              <a:rPr lang="en-US" dirty="0">
                <a:solidFill>
                  <a:schemeClr val="bg2">
                    <a:lumMod val="60000"/>
                    <a:lumOff val="40000"/>
                  </a:schemeClr>
                </a:solidFill>
              </a:rPr>
              <a:t>Floating bowl</a:t>
            </a:r>
          </a:p>
          <a:p>
            <a:r>
              <a:rPr lang="en-US" dirty="0" err="1">
                <a:solidFill>
                  <a:schemeClr val="bg2">
                    <a:lumMod val="60000"/>
                    <a:lumOff val="40000"/>
                  </a:schemeClr>
                </a:solidFill>
              </a:rPr>
              <a:t>Hypochlorinators</a:t>
            </a:r>
            <a:br>
              <a:rPr lang="en-US" dirty="0">
                <a:solidFill>
                  <a:schemeClr val="bg2">
                    <a:lumMod val="60000"/>
                    <a:lumOff val="40000"/>
                  </a:schemeClr>
                </a:solidFill>
              </a:rPr>
            </a:br>
            <a:r>
              <a:rPr lang="en-US" dirty="0">
                <a:solidFill>
                  <a:schemeClr val="bg2">
                    <a:lumMod val="60000"/>
                    <a:lumOff val="40000"/>
                  </a:schemeClr>
                </a:solidFill>
              </a:rPr>
              <a:t>in Honduras</a:t>
            </a:r>
          </a:p>
        </p:txBody>
      </p:sp>
      <p:sp>
        <p:nvSpPr>
          <p:cNvPr id="89" name="Content Placeholder 88"/>
          <p:cNvSpPr>
            <a:spLocks noGrp="1"/>
          </p:cNvSpPr>
          <p:nvPr>
            <p:ph sz="half" idx="2"/>
          </p:nvPr>
        </p:nvSpPr>
        <p:spPr/>
        <p:txBody>
          <a:bodyPr/>
          <a:lstStyle/>
          <a:p>
            <a:r>
              <a:rPr lang="en-US" dirty="0">
                <a:solidFill>
                  <a:schemeClr val="bg2">
                    <a:lumMod val="60000"/>
                    <a:lumOff val="40000"/>
                  </a:schemeClr>
                </a:solidFill>
              </a:rPr>
              <a:t>AguaClara Flow Controller</a:t>
            </a:r>
          </a:p>
          <a:p>
            <a:r>
              <a:rPr lang="en-US" dirty="0"/>
              <a:t>Linear Flow Orifice Meter</a:t>
            </a:r>
          </a:p>
          <a:p>
            <a:r>
              <a:rPr lang="en-US" dirty="0">
                <a:solidFill>
                  <a:schemeClr val="bg2">
                    <a:lumMod val="60000"/>
                    <a:lumOff val="40000"/>
                  </a:schemeClr>
                </a:solidFill>
              </a:rPr>
              <a:t>AguaClara Linear</a:t>
            </a:r>
            <a:br>
              <a:rPr lang="en-US" dirty="0">
                <a:solidFill>
                  <a:schemeClr val="bg2">
                    <a:lumMod val="60000"/>
                    <a:lumOff val="40000"/>
                  </a:schemeClr>
                </a:solidFill>
              </a:rPr>
            </a:br>
            <a:r>
              <a:rPr lang="en-US" dirty="0">
                <a:solidFill>
                  <a:schemeClr val="bg2">
                    <a:lumMod val="60000"/>
                    <a:lumOff val="40000"/>
                  </a:schemeClr>
                </a:solidFill>
              </a:rPr>
              <a:t>Dose Controller</a:t>
            </a:r>
          </a:p>
          <a:p>
            <a:r>
              <a:rPr lang="en-US" dirty="0">
                <a:solidFill>
                  <a:schemeClr val="bg2">
                    <a:lumMod val="60000"/>
                    <a:lumOff val="40000"/>
                  </a:schemeClr>
                </a:solidFill>
              </a:rPr>
              <a:t>Extra</a:t>
            </a:r>
          </a:p>
          <a:p>
            <a:pPr lvl="1"/>
            <a:r>
              <a:rPr lang="en-US" dirty="0">
                <a:solidFill>
                  <a:schemeClr val="bg2">
                    <a:lumMod val="60000"/>
                    <a:lumOff val="40000"/>
                  </a:schemeClr>
                </a:solidFill>
              </a:rPr>
              <a:t>Orifices and surface tension</a:t>
            </a:r>
          </a:p>
          <a:p>
            <a:pPr lvl="1"/>
            <a:r>
              <a:rPr lang="en-US" dirty="0">
                <a:solidFill>
                  <a:schemeClr val="bg2">
                    <a:lumMod val="60000"/>
                    <a:lumOff val="40000"/>
                  </a:schemeClr>
                </a:solidFill>
              </a:rPr>
              <a:t>Viscosity</a:t>
            </a:r>
          </a:p>
          <a:p>
            <a:endParaRPr lang="en-US" dirty="0">
              <a:solidFill>
                <a:schemeClr val="bg2">
                  <a:lumMod val="60000"/>
                  <a:lumOff val="40000"/>
                </a:schemeClr>
              </a:solidFill>
            </a:endParaRPr>
          </a:p>
          <a:p>
            <a:endParaRPr lang="en-US" dirty="0"/>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404318801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228600"/>
            <a:ext cx="2792027" cy="1143000"/>
          </a:xfrm>
        </p:spPr>
        <p:txBody>
          <a:bodyPr/>
          <a:lstStyle/>
          <a:p>
            <a:r>
              <a:rPr lang="en-US" sz="3600" dirty="0"/>
              <a:t>Linear Flow Orifice Meter</a:t>
            </a:r>
          </a:p>
        </p:txBody>
      </p:sp>
      <p:sp>
        <p:nvSpPr>
          <p:cNvPr id="225283" name="Rectangle 3"/>
          <p:cNvSpPr>
            <a:spLocks noGrp="1" noChangeArrowheads="1"/>
          </p:cNvSpPr>
          <p:nvPr>
            <p:ph idx="1"/>
          </p:nvPr>
        </p:nvSpPr>
        <p:spPr/>
        <p:txBody>
          <a:bodyPr/>
          <a:lstStyle/>
          <a:p>
            <a:r>
              <a:rPr lang="en-US" dirty="0" err="1"/>
              <a:t>Sutro</a:t>
            </a:r>
            <a:r>
              <a:rPr lang="en-US" dirty="0"/>
              <a:t> Weir is difficult to machine</a:t>
            </a:r>
          </a:p>
          <a:p>
            <a:r>
              <a:rPr lang="en-US" dirty="0"/>
              <a:t>Mimic the </a:t>
            </a:r>
            <a:r>
              <a:rPr lang="en-US" dirty="0" err="1"/>
              <a:t>Sutro</a:t>
            </a:r>
            <a:r>
              <a:rPr lang="en-US" dirty="0"/>
              <a:t> weir using a </a:t>
            </a:r>
            <a:br>
              <a:rPr lang="en-US" dirty="0"/>
            </a:br>
            <a:r>
              <a:rPr lang="en-US" dirty="0"/>
              <a:t>pattern of holes that are easily machined </a:t>
            </a:r>
          </a:p>
          <a:p>
            <a:r>
              <a:rPr lang="en-US" dirty="0"/>
              <a:t>Install on a section of PVC pipe in the entrance tank</a:t>
            </a:r>
          </a:p>
          <a:p>
            <a:r>
              <a:rPr lang="en-US" dirty="0"/>
              <a:t>Used at all AguaClara Plants </a:t>
            </a:r>
            <a:br>
              <a:rPr lang="en-US" dirty="0"/>
            </a:br>
            <a:r>
              <a:rPr lang="en-US" dirty="0"/>
              <a:t>except the first plant (</a:t>
            </a:r>
            <a:r>
              <a:rPr lang="en-US" dirty="0" err="1"/>
              <a:t>Ojojona</a:t>
            </a:r>
            <a:r>
              <a:rPr lang="en-US" dirty="0"/>
              <a:t>)</a:t>
            </a:r>
          </a:p>
        </p:txBody>
      </p:sp>
      <p:sp>
        <p:nvSpPr>
          <p:cNvPr id="225284" name="Text Box 4"/>
          <p:cNvSpPr txBox="1">
            <a:spLocks noChangeArrowheads="1"/>
          </p:cNvSpPr>
          <p:nvPr/>
        </p:nvSpPr>
        <p:spPr bwMode="auto">
          <a:xfrm>
            <a:off x="247650" y="6338888"/>
            <a:ext cx="8863013" cy="519112"/>
          </a:xfrm>
          <a:prstGeom prst="rect">
            <a:avLst/>
          </a:prstGeom>
          <a:noFill/>
          <a:ln w="12700">
            <a:noFill/>
            <a:miter lim="800000"/>
            <a:headEnd type="none" w="lg" len="med"/>
            <a:tailEnd type="none" w="lg" len="med"/>
          </a:ln>
          <a:effectLst/>
        </p:spPr>
        <p:txBody>
          <a:bodyPr wrap="none">
            <a:spAutoFit/>
          </a:bodyPr>
          <a:lstStyle/>
          <a:p>
            <a:r>
              <a:rPr lang="en-US"/>
              <a:t>Invented by AguaClara team member David Railsback, 2007</a:t>
            </a:r>
          </a:p>
        </p:txBody>
      </p:sp>
      <p:grpSp>
        <p:nvGrpSpPr>
          <p:cNvPr id="225285" name="Group 5"/>
          <p:cNvGrpSpPr>
            <a:grpSpLocks/>
          </p:cNvGrpSpPr>
          <p:nvPr/>
        </p:nvGrpSpPr>
        <p:grpSpPr bwMode="auto">
          <a:xfrm>
            <a:off x="8083550" y="3246438"/>
            <a:ext cx="663575" cy="2589212"/>
            <a:chOff x="4136" y="724"/>
            <a:chExt cx="418" cy="2058"/>
          </a:xfrm>
        </p:grpSpPr>
        <p:sp>
          <p:nvSpPr>
            <p:cNvPr id="225286"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25287"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pic>
        <p:nvPicPr>
          <p:cNvPr id="225288" name="Picture 8"/>
          <p:cNvPicPr>
            <a:picLocks noChangeAspect="1" noChangeArrowheads="1"/>
          </p:cNvPicPr>
          <p:nvPr/>
        </p:nvPicPr>
        <p:blipFill>
          <a:blip r:embed="rId3" cstate="print"/>
          <a:srcRect/>
          <a:stretch>
            <a:fillRect/>
          </a:stretch>
        </p:blipFill>
        <p:spPr bwMode="auto">
          <a:xfrm>
            <a:off x="7745413" y="3505200"/>
            <a:ext cx="130175" cy="2157413"/>
          </a:xfrm>
          <a:prstGeom prst="rect">
            <a:avLst/>
          </a:prstGeom>
          <a:noFill/>
          <a:ln w="12700">
            <a:noFill/>
            <a:miter lim="800000"/>
            <a:headEnd type="none" w="lg" len="med"/>
            <a:tailEnd type="none" w="lg" len="med"/>
          </a:ln>
          <a:effectLst/>
        </p:spPr>
      </p:pic>
      <p:grpSp>
        <p:nvGrpSpPr>
          <p:cNvPr id="225289" name="Group 9"/>
          <p:cNvGrpSpPr>
            <a:grpSpLocks/>
          </p:cNvGrpSpPr>
          <p:nvPr/>
        </p:nvGrpSpPr>
        <p:grpSpPr bwMode="auto">
          <a:xfrm>
            <a:off x="7920038" y="3516313"/>
            <a:ext cx="153987" cy="2084387"/>
            <a:chOff x="3703" y="1140"/>
            <a:chExt cx="144" cy="1959"/>
          </a:xfrm>
        </p:grpSpPr>
        <p:sp>
          <p:nvSpPr>
            <p:cNvPr id="225290" name="Line 10"/>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291" name="Line 11"/>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2" name="Line 12"/>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3" name="Line 13"/>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4" name="Line 14"/>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5" name="Line 1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6" name="Line 1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7" name="Line 1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8" name="Line 1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9" name="Line 1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0" name="Line 2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1" name="Line 2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2" name="Line 2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3" name="Line 23"/>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4" name="Line 24"/>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5" name="Line 25"/>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6" name="Line 26"/>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7" name="Line 2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8" name="Line 2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9" name="Line 2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0" name="Line 3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1" name="Line 3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2" name="Line 3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3" name="Line 3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4" name="Line 34"/>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5" name="Line 3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6" name="Line 3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7" name="Line 3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8" name="Line 3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9" name="Line 3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0" name="Line 4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1" name="Line 4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2" name="Line 4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3" name="Line 43"/>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4" name="Line 44"/>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5" name="Line 45"/>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6" name="Line 46"/>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7" name="Line 4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8" name="Line 4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9" name="Line 4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0" name="Line 5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1" name="Line 5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2" name="Line 5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3" name="Line 5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4" name="Line 54"/>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5" name="Line 55"/>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6" name="Line 56"/>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7" name="Line 57"/>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8" name="Line 58"/>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339" name="Line 59"/>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0" name="Line 60"/>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1" name="Line 61"/>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2" name="Line 62"/>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3" name="Line 63"/>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4" name="Line 64"/>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5" name="Line 65"/>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6" name="Line 66"/>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7" name="Line 67"/>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48" name="Group 68"/>
          <p:cNvGrpSpPr>
            <a:grpSpLocks/>
          </p:cNvGrpSpPr>
          <p:nvPr/>
        </p:nvGrpSpPr>
        <p:grpSpPr bwMode="auto">
          <a:xfrm>
            <a:off x="8101013" y="5553075"/>
            <a:ext cx="620712" cy="88900"/>
            <a:chOff x="4147" y="3703"/>
            <a:chExt cx="391" cy="56"/>
          </a:xfrm>
        </p:grpSpPr>
        <p:sp>
          <p:nvSpPr>
            <p:cNvPr id="225349" name="Oval 69"/>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0" name="Oval 70"/>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1" name="Oval 71"/>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2" name="Oval 72"/>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3" name="Oval 73"/>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4" name="Group 74"/>
          <p:cNvGrpSpPr>
            <a:grpSpLocks/>
          </p:cNvGrpSpPr>
          <p:nvPr/>
        </p:nvGrpSpPr>
        <p:grpSpPr bwMode="auto">
          <a:xfrm>
            <a:off x="8234363" y="5349875"/>
            <a:ext cx="355600" cy="88900"/>
            <a:chOff x="4235" y="3596"/>
            <a:chExt cx="224" cy="56"/>
          </a:xfrm>
        </p:grpSpPr>
        <p:sp>
          <p:nvSpPr>
            <p:cNvPr id="225355" name="Oval 75"/>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6" name="Oval 76"/>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7" name="Oval 77"/>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8" name="Group 78"/>
          <p:cNvGrpSpPr>
            <a:grpSpLocks/>
          </p:cNvGrpSpPr>
          <p:nvPr/>
        </p:nvGrpSpPr>
        <p:grpSpPr bwMode="auto">
          <a:xfrm>
            <a:off x="8234363" y="5148263"/>
            <a:ext cx="355600" cy="88900"/>
            <a:chOff x="4233" y="3461"/>
            <a:chExt cx="224" cy="56"/>
          </a:xfrm>
        </p:grpSpPr>
        <p:sp>
          <p:nvSpPr>
            <p:cNvPr id="225359" name="Oval 79"/>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0" name="Oval 80"/>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1" name="Oval 81"/>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2" name="Group 82"/>
          <p:cNvGrpSpPr>
            <a:grpSpLocks/>
          </p:cNvGrpSpPr>
          <p:nvPr/>
        </p:nvGrpSpPr>
        <p:grpSpPr bwMode="auto">
          <a:xfrm>
            <a:off x="8299450" y="4946650"/>
            <a:ext cx="222250" cy="88900"/>
            <a:chOff x="4231" y="3326"/>
            <a:chExt cx="140" cy="56"/>
          </a:xfrm>
        </p:grpSpPr>
        <p:sp>
          <p:nvSpPr>
            <p:cNvPr id="225363" name="Oval 8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4" name="Oval 8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5" name="Group 85"/>
          <p:cNvGrpSpPr>
            <a:grpSpLocks/>
          </p:cNvGrpSpPr>
          <p:nvPr/>
        </p:nvGrpSpPr>
        <p:grpSpPr bwMode="auto">
          <a:xfrm>
            <a:off x="8299450" y="4743450"/>
            <a:ext cx="222250" cy="88900"/>
            <a:chOff x="4229" y="3191"/>
            <a:chExt cx="140" cy="56"/>
          </a:xfrm>
        </p:grpSpPr>
        <p:sp>
          <p:nvSpPr>
            <p:cNvPr id="225366" name="Oval 8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7" name="Oval 8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8" name="Group 88"/>
          <p:cNvGrpSpPr>
            <a:grpSpLocks/>
          </p:cNvGrpSpPr>
          <p:nvPr/>
        </p:nvGrpSpPr>
        <p:grpSpPr bwMode="auto">
          <a:xfrm>
            <a:off x="8299450" y="4541838"/>
            <a:ext cx="222250" cy="88900"/>
            <a:chOff x="4227" y="3056"/>
            <a:chExt cx="140" cy="56"/>
          </a:xfrm>
        </p:grpSpPr>
        <p:sp>
          <p:nvSpPr>
            <p:cNvPr id="225369" name="Oval 8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0" name="Oval 9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25371" name="Oval 91"/>
          <p:cNvSpPr>
            <a:spLocks noChangeArrowheads="1"/>
          </p:cNvSpPr>
          <p:nvPr/>
        </p:nvSpPr>
        <p:spPr bwMode="auto">
          <a:xfrm>
            <a:off x="8366125" y="434022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2" name="Oval 92"/>
          <p:cNvSpPr>
            <a:spLocks noChangeArrowheads="1"/>
          </p:cNvSpPr>
          <p:nvPr/>
        </p:nvSpPr>
        <p:spPr bwMode="auto">
          <a:xfrm>
            <a:off x="8366125" y="413702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3" name="Oval 93"/>
          <p:cNvSpPr>
            <a:spLocks noChangeArrowheads="1"/>
          </p:cNvSpPr>
          <p:nvPr/>
        </p:nvSpPr>
        <p:spPr bwMode="auto">
          <a:xfrm>
            <a:off x="8366125" y="3935413"/>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4" name="Oval 94"/>
          <p:cNvSpPr>
            <a:spLocks noChangeArrowheads="1"/>
          </p:cNvSpPr>
          <p:nvPr/>
        </p:nvSpPr>
        <p:spPr bwMode="auto">
          <a:xfrm>
            <a:off x="8366125" y="3733800"/>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5" name="Oval 95"/>
          <p:cNvSpPr>
            <a:spLocks noChangeArrowheads="1"/>
          </p:cNvSpPr>
          <p:nvPr/>
        </p:nvSpPr>
        <p:spPr bwMode="auto">
          <a:xfrm>
            <a:off x="8366125" y="3532188"/>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757762"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9348" y="-21193"/>
            <a:ext cx="2204652" cy="2542699"/>
          </a:xfrm>
          <a:prstGeom prst="rect">
            <a:avLst/>
          </a:prstGeom>
          <a:noFill/>
          <a:extLst>
            <a:ext uri="{909E8E84-426E-40DD-AFC4-6F175D3DCCD1}">
              <a14:hiddenFill xmlns:a14="http://schemas.microsoft.com/office/drawing/2010/main">
                <a:solidFill>
                  <a:srgbClr val="FFFFFF"/>
                </a:solidFill>
              </a14:hiddenFill>
            </a:ext>
          </a:extLst>
        </p:spPr>
      </p:pic>
      <p:pic>
        <p:nvPicPr>
          <p:cNvPr id="757764" name="Picture 4" descr="Image result for images sutro wei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6882" y="-6413"/>
            <a:ext cx="3606368" cy="1500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1371600" y="120650"/>
            <a:ext cx="7772400" cy="1143000"/>
          </a:xfrm>
        </p:spPr>
        <p:txBody>
          <a:bodyPr lIns="91440" tIns="45720" rIns="91440" bIns="45720"/>
          <a:lstStyle/>
          <a:p>
            <a:pPr eaLnBrk="1" hangingPunct="1"/>
            <a:r>
              <a:rPr lang="en-US" dirty="0"/>
              <a:t>Linear Orifice Meter</a:t>
            </a:r>
          </a:p>
        </p:txBody>
      </p:sp>
      <p:pic>
        <p:nvPicPr>
          <p:cNvPr id="337924" name="Picture 4"/>
          <p:cNvPicPr>
            <a:picLocks noChangeAspect="1" noChangeArrowheads="1"/>
          </p:cNvPicPr>
          <p:nvPr/>
        </p:nvPicPr>
        <p:blipFill>
          <a:blip r:embed="rId3" cstate="print"/>
          <a:srcRect/>
          <a:stretch>
            <a:fillRect/>
          </a:stretch>
        </p:blipFill>
        <p:spPr bwMode="auto">
          <a:xfrm>
            <a:off x="0" y="1066800"/>
            <a:ext cx="9144000" cy="5791200"/>
          </a:xfrm>
          <a:prstGeom prst="rect">
            <a:avLst/>
          </a:prstGeom>
          <a:noFill/>
          <a:ln w="9525">
            <a:noFill/>
            <a:miter lim="800000"/>
            <a:headEnd/>
            <a:tailEnd/>
          </a:ln>
        </p:spPr>
      </p:pic>
      <p:sp>
        <p:nvSpPr>
          <p:cNvPr id="337925" name="Text Box 5"/>
          <p:cNvSpPr txBox="1">
            <a:spLocks noChangeArrowheads="1"/>
          </p:cNvSpPr>
          <p:nvPr/>
        </p:nvSpPr>
        <p:spPr bwMode="auto">
          <a:xfrm>
            <a:off x="6080125" y="6284913"/>
            <a:ext cx="2711450" cy="366712"/>
          </a:xfrm>
          <a:prstGeom prst="rect">
            <a:avLst/>
          </a:prstGeom>
          <a:noFill/>
          <a:ln w="9525">
            <a:noFill/>
            <a:miter lim="800000"/>
            <a:headEnd/>
            <a:tailEnd/>
          </a:ln>
        </p:spPr>
        <p:txBody>
          <a:bodyPr wrap="none">
            <a:spAutoFit/>
          </a:bodyPr>
          <a:lstStyle/>
          <a:p>
            <a:pPr eaLnBrk="1" hangingPunct="1"/>
            <a:r>
              <a:rPr lang="en-US" sz="1800">
                <a:solidFill>
                  <a:schemeClr val="bg1"/>
                </a:solidFill>
                <a:latin typeface="Arial" charset="0"/>
                <a:cs typeface="Arial" charset="0"/>
              </a:rPr>
              <a:t>Photo by Lindsay France</a:t>
            </a:r>
          </a:p>
        </p:txBody>
      </p:sp>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Flow Orifice Meter</a:t>
            </a:r>
          </a:p>
        </p:txBody>
      </p:sp>
      <p:sp>
        <p:nvSpPr>
          <p:cNvPr id="3" name="Content Placeholder 2"/>
          <p:cNvSpPr>
            <a:spLocks noGrp="1"/>
          </p:cNvSpPr>
          <p:nvPr>
            <p:ph idx="1"/>
          </p:nvPr>
        </p:nvSpPr>
        <p:spPr/>
        <p:txBody>
          <a:bodyPr/>
          <a:lstStyle/>
          <a:p>
            <a:r>
              <a:rPr lang="en-US" dirty="0"/>
              <a:t>Holes must be drilled with a bit that leaves a clean hole with a sharp entrance (hole saws are not a good choice) (Don’t </a:t>
            </a:r>
            <a:r>
              <a:rPr lang="en-US" dirty="0" err="1"/>
              <a:t>deburr</a:t>
            </a:r>
            <a:r>
              <a:rPr lang="en-US" dirty="0"/>
              <a:t> the hole!)</a:t>
            </a:r>
          </a:p>
          <a:p>
            <a:r>
              <a:rPr lang="en-US" dirty="0"/>
              <a:t>The sharp entrance into the hole is critical because that defines the point of flow separation for the </a:t>
            </a:r>
            <a:r>
              <a:rPr lang="en-US" i="1" dirty="0"/>
              <a:t>vena </a:t>
            </a:r>
            <a:r>
              <a:rPr lang="en-US" i="1" dirty="0" err="1"/>
              <a:t>contracta</a:t>
            </a:r>
            <a:endParaRPr lang="en-US" i="1" dirty="0"/>
          </a:p>
          <a:p>
            <a:r>
              <a:rPr lang="en-US" dirty="0"/>
              <a:t>The zero point for the LFOM is the bottom of the bottom row of orifices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4297" name="Freeform 345"/>
          <p:cNvSpPr>
            <a:spLocks/>
          </p:cNvSpPr>
          <p:nvPr/>
        </p:nvSpPr>
        <p:spPr bwMode="auto">
          <a:xfrm>
            <a:off x="4602163" y="3406775"/>
            <a:ext cx="4121150" cy="3040063"/>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rgbClr val="7E69FF">
              <a:alpha val="50000"/>
            </a:srgbClr>
          </a:solidFill>
          <a:ln w="12700" cap="flat" cmpd="sng">
            <a:noFill/>
            <a:prstDash val="solid"/>
            <a:round/>
            <a:headEnd type="none" w="lg" len="med"/>
            <a:tailEnd type="none" w="lg" len="med"/>
          </a:ln>
          <a:effectLst/>
        </p:spPr>
        <p:txBody>
          <a:bodyPr anchor="ctr">
            <a:spAutoFit/>
          </a:bodyPr>
          <a:lstStyle/>
          <a:p>
            <a:endParaRPr lang="en-US"/>
          </a:p>
        </p:txBody>
      </p:sp>
      <p:sp>
        <p:nvSpPr>
          <p:cNvPr id="254295" name="Freeform 343"/>
          <p:cNvSpPr>
            <a:spLocks/>
          </p:cNvSpPr>
          <p:nvPr/>
        </p:nvSpPr>
        <p:spPr bwMode="auto">
          <a:xfrm>
            <a:off x="4606925" y="2917825"/>
            <a:ext cx="4121150" cy="35385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300" name="Rectangle 348"/>
          <p:cNvSpPr>
            <a:spLocks noChangeArrowheads="1"/>
          </p:cNvSpPr>
          <p:nvPr/>
        </p:nvSpPr>
        <p:spPr bwMode="auto">
          <a:xfrm>
            <a:off x="6577013" y="5902325"/>
            <a:ext cx="641350" cy="955675"/>
          </a:xfrm>
          <a:prstGeom prst="rect">
            <a:avLst/>
          </a:prstGeom>
          <a:solidFill>
            <a:srgbClr val="7E69FF"/>
          </a:solidFill>
          <a:ln w="12700">
            <a:noFill/>
            <a:miter lim="800000"/>
            <a:headEnd type="none" w="lg" len="med"/>
            <a:tailEnd type="none" w="lg" len="med"/>
          </a:ln>
          <a:effectLst/>
        </p:spPr>
        <p:txBody>
          <a:bodyPr anchor="ctr">
            <a:spAutoFit/>
          </a:bodyPr>
          <a:lstStyle/>
          <a:p>
            <a:endParaRPr lang="en-US"/>
          </a:p>
        </p:txBody>
      </p:sp>
      <p:sp>
        <p:nvSpPr>
          <p:cNvPr id="254296" name="Freeform 344"/>
          <p:cNvSpPr>
            <a:spLocks/>
          </p:cNvSpPr>
          <p:nvPr/>
        </p:nvSpPr>
        <p:spPr bwMode="auto">
          <a:xfrm>
            <a:off x="4600575" y="5457825"/>
            <a:ext cx="4121150" cy="9858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sp>
        <p:nvSpPr>
          <p:cNvPr id="254052" name="Text Box 100"/>
          <p:cNvSpPr txBox="1">
            <a:spLocks noChangeArrowheads="1"/>
          </p:cNvSpPr>
          <p:nvPr/>
        </p:nvSpPr>
        <p:spPr bwMode="auto">
          <a:xfrm>
            <a:off x="7377113" y="4067175"/>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grpSp>
        <p:nvGrpSpPr>
          <p:cNvPr id="254136" name="Group 184"/>
          <p:cNvGrpSpPr>
            <a:grpSpLocks/>
          </p:cNvGrpSpPr>
          <p:nvPr/>
        </p:nvGrpSpPr>
        <p:grpSpPr bwMode="auto">
          <a:xfrm>
            <a:off x="6565900" y="682625"/>
            <a:ext cx="663575" cy="6307138"/>
            <a:chOff x="4136" y="724"/>
            <a:chExt cx="418" cy="2058"/>
          </a:xfrm>
        </p:grpSpPr>
        <p:sp>
          <p:nvSpPr>
            <p:cNvPr id="253984" name="Line 32"/>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53985" name="Line 33"/>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sp>
        <p:nvSpPr>
          <p:cNvPr id="254047" name="Freeform 95"/>
          <p:cNvSpPr>
            <a:spLocks/>
          </p:cNvSpPr>
          <p:nvPr/>
        </p:nvSpPr>
        <p:spPr bwMode="auto">
          <a:xfrm>
            <a:off x="4738688" y="1165225"/>
            <a:ext cx="2238375" cy="115570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51" name="Line 99"/>
          <p:cNvSpPr>
            <a:spLocks noChangeShapeType="1"/>
          </p:cNvSpPr>
          <p:nvPr/>
        </p:nvSpPr>
        <p:spPr bwMode="auto">
          <a:xfrm flipH="1">
            <a:off x="3178175" y="533400"/>
            <a:ext cx="26050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grpSp>
        <p:nvGrpSpPr>
          <p:cNvPr id="254137" name="Group 185"/>
          <p:cNvGrpSpPr>
            <a:grpSpLocks/>
          </p:cNvGrpSpPr>
          <p:nvPr/>
        </p:nvGrpSpPr>
        <p:grpSpPr bwMode="auto">
          <a:xfrm>
            <a:off x="5775325" y="0"/>
            <a:ext cx="738188" cy="1250950"/>
            <a:chOff x="3523" y="159"/>
            <a:chExt cx="580" cy="983"/>
          </a:xfrm>
        </p:grpSpPr>
        <p:sp>
          <p:nvSpPr>
            <p:cNvPr id="254056" name="AutoShape 104"/>
            <p:cNvSpPr>
              <a:spLocks noChangeArrowheads="1"/>
            </p:cNvSpPr>
            <p:nvPr/>
          </p:nvSpPr>
          <p:spPr bwMode="auto">
            <a:xfrm>
              <a:off x="3659" y="771"/>
              <a:ext cx="444" cy="371"/>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254057" name="Rectangle 105"/>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254058" name="AutoShape 106"/>
            <p:cNvSpPr>
              <a:spLocks noChangeArrowheads="1"/>
            </p:cNvSpPr>
            <p:nvPr/>
          </p:nvSpPr>
          <p:spPr bwMode="auto">
            <a:xfrm>
              <a:off x="3659" y="301"/>
              <a:ext cx="444" cy="841"/>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254059" name="Picture 107" descr="Product Picture"/>
            <p:cNvPicPr>
              <a:picLocks noChangeAspect="1" noChangeArrowheads="1"/>
            </p:cNvPicPr>
            <p:nvPr/>
          </p:nvPicPr>
          <p:blipFill>
            <a:blip r:embed="rId3" cstate="print">
              <a:clrChange>
                <a:clrFrom>
                  <a:srgbClr val="FFFFFF"/>
                </a:clrFrom>
                <a:clrTo>
                  <a:srgbClr val="FFFFFF">
                    <a:alpha val="0"/>
                  </a:srgbClr>
                </a:clrTo>
              </a:clrChange>
            </a:blip>
            <a:srcRect t="20000" r="63148" b="48000"/>
            <a:stretch>
              <a:fillRect/>
            </a:stretch>
          </p:blipFill>
          <p:spPr bwMode="auto">
            <a:xfrm>
              <a:off x="3523" y="482"/>
              <a:ext cx="355" cy="309"/>
            </a:xfrm>
            <a:prstGeom prst="rect">
              <a:avLst/>
            </a:prstGeom>
            <a:noFill/>
          </p:spPr>
        </p:pic>
        <p:sp>
          <p:nvSpPr>
            <p:cNvPr id="254060" name="Rectangle 108"/>
            <p:cNvSpPr>
              <a:spLocks noChangeArrowheads="1"/>
            </p:cNvSpPr>
            <p:nvPr/>
          </p:nvSpPr>
          <p:spPr bwMode="auto">
            <a:xfrm>
              <a:off x="3837" y="696"/>
              <a:ext cx="37" cy="99"/>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254061" name="AutoShape 109"/>
            <p:cNvSpPr>
              <a:spLocks noChangeArrowheads="1"/>
            </p:cNvSpPr>
            <p:nvPr/>
          </p:nvSpPr>
          <p:spPr bwMode="auto">
            <a:xfrm rot="-5400000">
              <a:off x="3807" y="676"/>
              <a:ext cx="98" cy="261"/>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254062" name="Group 110"/>
            <p:cNvGrpSpPr>
              <a:grpSpLocks/>
            </p:cNvGrpSpPr>
            <p:nvPr/>
          </p:nvGrpSpPr>
          <p:grpSpPr bwMode="auto">
            <a:xfrm>
              <a:off x="3704" y="229"/>
              <a:ext cx="354" cy="74"/>
              <a:chOff x="2855" y="276"/>
              <a:chExt cx="528" cy="111"/>
            </a:xfrm>
          </p:grpSpPr>
          <p:sp>
            <p:nvSpPr>
              <p:cNvPr id="254063" name="Arc 111"/>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254064" name="Arc 112"/>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254065" name="AutoShape 113"/>
            <p:cNvSpPr>
              <a:spLocks noChangeArrowheads="1"/>
            </p:cNvSpPr>
            <p:nvPr/>
          </p:nvSpPr>
          <p:spPr bwMode="auto">
            <a:xfrm flipV="1">
              <a:off x="3688" y="283"/>
              <a:ext cx="386" cy="8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254066" name="Group 114"/>
            <p:cNvGrpSpPr>
              <a:grpSpLocks/>
            </p:cNvGrpSpPr>
            <p:nvPr/>
          </p:nvGrpSpPr>
          <p:grpSpPr bwMode="auto">
            <a:xfrm>
              <a:off x="3714" y="159"/>
              <a:ext cx="334" cy="100"/>
              <a:chOff x="2869" y="172"/>
              <a:chExt cx="498" cy="149"/>
            </a:xfrm>
          </p:grpSpPr>
          <p:sp>
            <p:nvSpPr>
              <p:cNvPr id="254067" name="Freeform 115"/>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68" name="Line 116"/>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pic>
        <p:nvPicPr>
          <p:cNvPr id="254075" name="Picture 123"/>
          <p:cNvPicPr>
            <a:picLocks noChangeAspect="1" noChangeArrowheads="1"/>
          </p:cNvPicPr>
          <p:nvPr/>
        </p:nvPicPr>
        <p:blipFill>
          <a:blip r:embed="rId4" cstate="print"/>
          <a:srcRect/>
          <a:stretch>
            <a:fillRect/>
          </a:stretch>
        </p:blipFill>
        <p:spPr bwMode="auto">
          <a:xfrm>
            <a:off x="6624638" y="788988"/>
            <a:ext cx="130175" cy="2143125"/>
          </a:xfrm>
          <a:prstGeom prst="rect">
            <a:avLst/>
          </a:prstGeom>
          <a:noFill/>
          <a:ln w="12700">
            <a:noFill/>
            <a:miter lim="800000"/>
            <a:headEnd type="none" w="lg" len="med"/>
            <a:tailEnd type="none" w="lg" len="med"/>
          </a:ln>
          <a:effectLst/>
        </p:spPr>
      </p:pic>
      <p:grpSp>
        <p:nvGrpSpPr>
          <p:cNvPr id="254134" name="Group 182"/>
          <p:cNvGrpSpPr>
            <a:grpSpLocks/>
          </p:cNvGrpSpPr>
          <p:nvPr/>
        </p:nvGrpSpPr>
        <p:grpSpPr bwMode="auto">
          <a:xfrm>
            <a:off x="6777038" y="798513"/>
            <a:ext cx="153987" cy="2084387"/>
            <a:chOff x="3703" y="1140"/>
            <a:chExt cx="144" cy="1959"/>
          </a:xfrm>
        </p:grpSpPr>
        <p:sp>
          <p:nvSpPr>
            <p:cNvPr id="253959" name="Line 7"/>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3960" name="Line 8"/>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1" name="Line 9"/>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2" name="Line 10"/>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3" name="Line 11"/>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4" name="Line 12"/>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5" name="Line 13"/>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6" name="Line 14"/>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7" name="Line 15"/>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8" name="Line 16"/>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9" name="Line 17"/>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0" name="Line 18"/>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1" name="Line 19"/>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2" name="Line 20"/>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3" name="Line 21"/>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4" name="Line 22"/>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5" name="Line 23"/>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6" name="Line 24"/>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7" name="Line 25"/>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8" name="Line 26"/>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9" name="Line 27"/>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0" name="Line 28"/>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1" name="Line 29"/>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2" name="Line 30"/>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9" name="Line 67"/>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0" name="Line 68"/>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1" name="Line 69"/>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2" name="Line 70"/>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3" name="Line 71"/>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4" name="Line 72"/>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5" name="Line 73"/>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6" name="Line 74"/>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7" name="Line 75"/>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8" name="Line 76"/>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9" name="Line 77"/>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0" name="Line 78"/>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1" name="Line 79"/>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2" name="Line 80"/>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3" name="Line 81"/>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4" name="Line 82"/>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5" name="Line 83"/>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6" name="Line 84"/>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7" name="Line 85"/>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8" name="Line 86"/>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9" name="Line 87"/>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0" name="Line 88"/>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1" name="Line 89"/>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2" name="Line 90"/>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78" name="Line 126"/>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079" name="Line 127"/>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0" name="Line 128"/>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1" name="Line 129"/>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2" name="Line 130"/>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0" name="Line 13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1" name="Line 13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2" name="Line 14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3" name="Line 14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4" name="Line 14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133" name="Group 181"/>
          <p:cNvGrpSpPr>
            <a:grpSpLocks/>
          </p:cNvGrpSpPr>
          <p:nvPr/>
        </p:nvGrpSpPr>
        <p:grpSpPr bwMode="auto">
          <a:xfrm>
            <a:off x="6972300" y="814388"/>
            <a:ext cx="155575" cy="2089150"/>
            <a:chOff x="3886" y="1154"/>
            <a:chExt cx="146" cy="1964"/>
          </a:xfrm>
        </p:grpSpPr>
        <p:sp>
          <p:nvSpPr>
            <p:cNvPr id="253987" name="Oval 35"/>
            <p:cNvSpPr>
              <a:spLocks noChangeArrowheads="1"/>
            </p:cNvSpPr>
            <p:nvPr/>
          </p:nvSpPr>
          <p:spPr bwMode="auto">
            <a:xfrm>
              <a:off x="3888" y="24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8" name="Oval 36"/>
            <p:cNvSpPr>
              <a:spLocks noChangeArrowheads="1"/>
            </p:cNvSpPr>
            <p:nvPr/>
          </p:nvSpPr>
          <p:spPr bwMode="auto">
            <a:xfrm>
              <a:off x="3888" y="24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9" name="Oval 37"/>
            <p:cNvSpPr>
              <a:spLocks noChangeArrowheads="1"/>
            </p:cNvSpPr>
            <p:nvPr/>
          </p:nvSpPr>
          <p:spPr bwMode="auto">
            <a:xfrm>
              <a:off x="3888" y="230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0" name="Oval 38"/>
            <p:cNvSpPr>
              <a:spLocks noChangeArrowheads="1"/>
            </p:cNvSpPr>
            <p:nvPr/>
          </p:nvSpPr>
          <p:spPr bwMode="auto">
            <a:xfrm>
              <a:off x="3888" y="221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1" name="Oval 39"/>
            <p:cNvSpPr>
              <a:spLocks noChangeArrowheads="1"/>
            </p:cNvSpPr>
            <p:nvPr/>
          </p:nvSpPr>
          <p:spPr bwMode="auto">
            <a:xfrm>
              <a:off x="3888" y="211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2" name="Oval 40"/>
            <p:cNvSpPr>
              <a:spLocks noChangeArrowheads="1"/>
            </p:cNvSpPr>
            <p:nvPr/>
          </p:nvSpPr>
          <p:spPr bwMode="auto">
            <a:xfrm>
              <a:off x="3888" y="201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3" name="Oval 41"/>
            <p:cNvSpPr>
              <a:spLocks noChangeArrowheads="1"/>
            </p:cNvSpPr>
            <p:nvPr/>
          </p:nvSpPr>
          <p:spPr bwMode="auto">
            <a:xfrm>
              <a:off x="3888" y="192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4" name="Oval 42"/>
            <p:cNvSpPr>
              <a:spLocks noChangeArrowheads="1"/>
            </p:cNvSpPr>
            <p:nvPr/>
          </p:nvSpPr>
          <p:spPr bwMode="auto">
            <a:xfrm>
              <a:off x="3888" y="182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5" name="Oval 43"/>
            <p:cNvSpPr>
              <a:spLocks noChangeArrowheads="1"/>
            </p:cNvSpPr>
            <p:nvPr/>
          </p:nvSpPr>
          <p:spPr bwMode="auto">
            <a:xfrm>
              <a:off x="3888" y="173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6" name="Oval 44"/>
            <p:cNvSpPr>
              <a:spLocks noChangeArrowheads="1"/>
            </p:cNvSpPr>
            <p:nvPr/>
          </p:nvSpPr>
          <p:spPr bwMode="auto">
            <a:xfrm>
              <a:off x="3888" y="163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7" name="Oval 45"/>
            <p:cNvSpPr>
              <a:spLocks noChangeArrowheads="1"/>
            </p:cNvSpPr>
            <p:nvPr/>
          </p:nvSpPr>
          <p:spPr bwMode="auto">
            <a:xfrm>
              <a:off x="3888" y="153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8" name="Oval 46"/>
            <p:cNvSpPr>
              <a:spLocks noChangeArrowheads="1"/>
            </p:cNvSpPr>
            <p:nvPr/>
          </p:nvSpPr>
          <p:spPr bwMode="auto">
            <a:xfrm>
              <a:off x="3888" y="144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9" name="Oval 47"/>
            <p:cNvSpPr>
              <a:spLocks noChangeArrowheads="1"/>
            </p:cNvSpPr>
            <p:nvPr/>
          </p:nvSpPr>
          <p:spPr bwMode="auto">
            <a:xfrm>
              <a:off x="3888" y="13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0" name="Oval 48"/>
            <p:cNvSpPr>
              <a:spLocks noChangeArrowheads="1"/>
            </p:cNvSpPr>
            <p:nvPr/>
          </p:nvSpPr>
          <p:spPr bwMode="auto">
            <a:xfrm>
              <a:off x="3888" y="12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1" name="Oval 49"/>
            <p:cNvSpPr>
              <a:spLocks noChangeArrowheads="1"/>
            </p:cNvSpPr>
            <p:nvPr/>
          </p:nvSpPr>
          <p:spPr bwMode="auto">
            <a:xfrm>
              <a:off x="3888" y="11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3" name="Oval 51"/>
            <p:cNvSpPr>
              <a:spLocks noChangeArrowheads="1"/>
            </p:cNvSpPr>
            <p:nvPr/>
          </p:nvSpPr>
          <p:spPr bwMode="auto">
            <a:xfrm>
              <a:off x="3984" y="25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4" name="Oval 52"/>
            <p:cNvSpPr>
              <a:spLocks noChangeArrowheads="1"/>
            </p:cNvSpPr>
            <p:nvPr/>
          </p:nvSpPr>
          <p:spPr bwMode="auto">
            <a:xfrm>
              <a:off x="3984" y="24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5" name="Oval 53"/>
            <p:cNvSpPr>
              <a:spLocks noChangeArrowheads="1"/>
            </p:cNvSpPr>
            <p:nvPr/>
          </p:nvSpPr>
          <p:spPr bwMode="auto">
            <a:xfrm>
              <a:off x="3984" y="23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6" name="Oval 54"/>
            <p:cNvSpPr>
              <a:spLocks noChangeArrowheads="1"/>
            </p:cNvSpPr>
            <p:nvPr/>
          </p:nvSpPr>
          <p:spPr bwMode="auto">
            <a:xfrm>
              <a:off x="3984" y="225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7" name="Oval 55"/>
            <p:cNvSpPr>
              <a:spLocks noChangeArrowheads="1"/>
            </p:cNvSpPr>
            <p:nvPr/>
          </p:nvSpPr>
          <p:spPr bwMode="auto">
            <a:xfrm>
              <a:off x="3984" y="216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8" name="Oval 56"/>
            <p:cNvSpPr>
              <a:spLocks noChangeArrowheads="1"/>
            </p:cNvSpPr>
            <p:nvPr/>
          </p:nvSpPr>
          <p:spPr bwMode="auto">
            <a:xfrm>
              <a:off x="3984" y="206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9" name="Oval 57"/>
            <p:cNvSpPr>
              <a:spLocks noChangeArrowheads="1"/>
            </p:cNvSpPr>
            <p:nvPr/>
          </p:nvSpPr>
          <p:spPr bwMode="auto">
            <a:xfrm>
              <a:off x="3984" y="19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0" name="Oval 58"/>
            <p:cNvSpPr>
              <a:spLocks noChangeArrowheads="1"/>
            </p:cNvSpPr>
            <p:nvPr/>
          </p:nvSpPr>
          <p:spPr bwMode="auto">
            <a:xfrm>
              <a:off x="3984" y="18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1" name="Oval 59"/>
            <p:cNvSpPr>
              <a:spLocks noChangeArrowheads="1"/>
            </p:cNvSpPr>
            <p:nvPr/>
          </p:nvSpPr>
          <p:spPr bwMode="auto">
            <a:xfrm>
              <a:off x="3984" y="17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2" name="Oval 60"/>
            <p:cNvSpPr>
              <a:spLocks noChangeArrowheads="1"/>
            </p:cNvSpPr>
            <p:nvPr/>
          </p:nvSpPr>
          <p:spPr bwMode="auto">
            <a:xfrm>
              <a:off x="3984" y="16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3" name="Oval 61"/>
            <p:cNvSpPr>
              <a:spLocks noChangeArrowheads="1"/>
            </p:cNvSpPr>
            <p:nvPr/>
          </p:nvSpPr>
          <p:spPr bwMode="auto">
            <a:xfrm>
              <a:off x="3984" y="15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4" name="Oval 62"/>
            <p:cNvSpPr>
              <a:spLocks noChangeArrowheads="1"/>
            </p:cNvSpPr>
            <p:nvPr/>
          </p:nvSpPr>
          <p:spPr bwMode="auto">
            <a:xfrm>
              <a:off x="3984" y="14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5" name="Oval 63"/>
            <p:cNvSpPr>
              <a:spLocks noChangeArrowheads="1"/>
            </p:cNvSpPr>
            <p:nvPr/>
          </p:nvSpPr>
          <p:spPr bwMode="auto">
            <a:xfrm>
              <a:off x="3984" y="139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6" name="Oval 64"/>
            <p:cNvSpPr>
              <a:spLocks noChangeArrowheads="1"/>
            </p:cNvSpPr>
            <p:nvPr/>
          </p:nvSpPr>
          <p:spPr bwMode="auto">
            <a:xfrm>
              <a:off x="3984" y="12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7" name="Oval 65"/>
            <p:cNvSpPr>
              <a:spLocks noChangeArrowheads="1"/>
            </p:cNvSpPr>
            <p:nvPr/>
          </p:nvSpPr>
          <p:spPr bwMode="auto">
            <a:xfrm>
              <a:off x="3984" y="12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2" name="Oval 150"/>
            <p:cNvSpPr>
              <a:spLocks noChangeArrowheads="1"/>
            </p:cNvSpPr>
            <p:nvPr/>
          </p:nvSpPr>
          <p:spPr bwMode="auto">
            <a:xfrm>
              <a:off x="3886" y="30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3" name="Oval 151"/>
            <p:cNvSpPr>
              <a:spLocks noChangeArrowheads="1"/>
            </p:cNvSpPr>
            <p:nvPr/>
          </p:nvSpPr>
          <p:spPr bwMode="auto">
            <a:xfrm>
              <a:off x="3886" y="29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4" name="Oval 152"/>
            <p:cNvSpPr>
              <a:spLocks noChangeArrowheads="1"/>
            </p:cNvSpPr>
            <p:nvPr/>
          </p:nvSpPr>
          <p:spPr bwMode="auto">
            <a:xfrm>
              <a:off x="3886" y="28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5" name="Oval 153"/>
            <p:cNvSpPr>
              <a:spLocks noChangeArrowheads="1"/>
            </p:cNvSpPr>
            <p:nvPr/>
          </p:nvSpPr>
          <p:spPr bwMode="auto">
            <a:xfrm>
              <a:off x="3886" y="27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6" name="Oval 154"/>
            <p:cNvSpPr>
              <a:spLocks noChangeArrowheads="1"/>
            </p:cNvSpPr>
            <p:nvPr/>
          </p:nvSpPr>
          <p:spPr bwMode="auto">
            <a:xfrm>
              <a:off x="3886" y="26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7" name="Oval 155"/>
            <p:cNvSpPr>
              <a:spLocks noChangeArrowheads="1"/>
            </p:cNvSpPr>
            <p:nvPr/>
          </p:nvSpPr>
          <p:spPr bwMode="auto">
            <a:xfrm>
              <a:off x="3886" y="25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8" name="Oval 166"/>
            <p:cNvSpPr>
              <a:spLocks noChangeArrowheads="1"/>
            </p:cNvSpPr>
            <p:nvPr/>
          </p:nvSpPr>
          <p:spPr bwMode="auto">
            <a:xfrm>
              <a:off x="3982" y="30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9" name="Oval 167"/>
            <p:cNvSpPr>
              <a:spLocks noChangeArrowheads="1"/>
            </p:cNvSpPr>
            <p:nvPr/>
          </p:nvSpPr>
          <p:spPr bwMode="auto">
            <a:xfrm>
              <a:off x="3982" y="29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0" name="Oval 168"/>
            <p:cNvSpPr>
              <a:spLocks noChangeArrowheads="1"/>
            </p:cNvSpPr>
            <p:nvPr/>
          </p:nvSpPr>
          <p:spPr bwMode="auto">
            <a:xfrm>
              <a:off x="3982" y="28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1" name="Oval 169"/>
            <p:cNvSpPr>
              <a:spLocks noChangeArrowheads="1"/>
            </p:cNvSpPr>
            <p:nvPr/>
          </p:nvSpPr>
          <p:spPr bwMode="auto">
            <a:xfrm>
              <a:off x="3982" y="27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2" name="Oval 170"/>
            <p:cNvSpPr>
              <a:spLocks noChangeArrowheads="1"/>
            </p:cNvSpPr>
            <p:nvPr/>
          </p:nvSpPr>
          <p:spPr bwMode="auto">
            <a:xfrm>
              <a:off x="3982" y="263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254139" name="Picture 187"/>
          <p:cNvPicPr>
            <a:picLocks noChangeAspect="1" noChangeArrowheads="1"/>
          </p:cNvPicPr>
          <p:nvPr/>
        </p:nvPicPr>
        <p:blipFill>
          <a:blip r:embed="rId5" cstate="print"/>
          <a:srcRect/>
          <a:stretch>
            <a:fillRect/>
          </a:stretch>
        </p:blipFill>
        <p:spPr bwMode="auto">
          <a:xfrm>
            <a:off x="6227763" y="3363913"/>
            <a:ext cx="130175" cy="2157412"/>
          </a:xfrm>
          <a:prstGeom prst="rect">
            <a:avLst/>
          </a:prstGeom>
          <a:noFill/>
          <a:ln w="12700">
            <a:noFill/>
            <a:miter lim="800000"/>
            <a:headEnd type="none" w="lg" len="med"/>
            <a:tailEnd type="none" w="lg" len="med"/>
          </a:ln>
          <a:effectLst/>
        </p:spPr>
      </p:pic>
      <p:grpSp>
        <p:nvGrpSpPr>
          <p:cNvPr id="254140" name="Group 188"/>
          <p:cNvGrpSpPr>
            <a:grpSpLocks/>
          </p:cNvGrpSpPr>
          <p:nvPr/>
        </p:nvGrpSpPr>
        <p:grpSpPr bwMode="auto">
          <a:xfrm>
            <a:off x="6402388" y="3375025"/>
            <a:ext cx="153987" cy="2084388"/>
            <a:chOff x="3703" y="1140"/>
            <a:chExt cx="144" cy="1959"/>
          </a:xfrm>
        </p:grpSpPr>
        <p:sp>
          <p:nvSpPr>
            <p:cNvPr id="254141" name="Line 189"/>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42" name="Line 190"/>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3" name="Line 191"/>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4" name="Line 192"/>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5" name="Line 193"/>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6" name="Line 19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7" name="Line 19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8" name="Line 19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9" name="Line 19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0" name="Line 19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1" name="Line 19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2" name="Line 20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3" name="Line 20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4" name="Line 202"/>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5" name="Line 203"/>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6" name="Line 204"/>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7" name="Line 205"/>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8" name="Line 20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9" name="Line 20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0" name="Line 20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1" name="Line 20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2" name="Line 21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3" name="Line 21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4" name="Line 21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5" name="Line 213"/>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6" name="Line 21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7" name="Line 21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8" name="Line 21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9" name="Line 21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0" name="Line 21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1" name="Line 21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2" name="Line 22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3" name="Line 22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4" name="Line 222"/>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5" name="Line 223"/>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6" name="Line 224"/>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7" name="Line 225"/>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8" name="Line 22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9" name="Line 22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0" name="Line 22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1" name="Line 22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2" name="Line 23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3" name="Line 23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4" name="Line 23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5" name="Line 233"/>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6" name="Line 234"/>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7" name="Line 235"/>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8" name="Line 236"/>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9" name="Line 237"/>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90" name="Line 238"/>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1" name="Line 239"/>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2" name="Line 240"/>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3" name="Line 241"/>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4" name="Line 242"/>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5" name="Line 243"/>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6" name="Line 244"/>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7" name="Line 245"/>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8" name="Line 246"/>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320" name="Rectangle 368"/>
          <p:cNvSpPr>
            <a:spLocks noChangeArrowheads="1"/>
          </p:cNvSpPr>
          <p:nvPr/>
        </p:nvSpPr>
        <p:spPr bwMode="auto">
          <a:xfrm>
            <a:off x="6572250" y="3208338"/>
            <a:ext cx="641350" cy="26955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254294" name="Group 342"/>
          <p:cNvGrpSpPr>
            <a:grpSpLocks/>
          </p:cNvGrpSpPr>
          <p:nvPr/>
        </p:nvGrpSpPr>
        <p:grpSpPr bwMode="auto">
          <a:xfrm>
            <a:off x="6583363" y="5360032"/>
            <a:ext cx="620712" cy="88900"/>
            <a:chOff x="4147" y="3703"/>
            <a:chExt cx="391" cy="56"/>
          </a:xfrm>
        </p:grpSpPr>
        <p:sp>
          <p:nvSpPr>
            <p:cNvPr id="254200" name="Oval 248"/>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1" name="Oval 249"/>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2" name="Oval 250"/>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3" name="Oval 251"/>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4" name="Oval 252"/>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3" name="Group 341"/>
          <p:cNvGrpSpPr>
            <a:grpSpLocks/>
          </p:cNvGrpSpPr>
          <p:nvPr/>
        </p:nvGrpSpPr>
        <p:grpSpPr bwMode="auto">
          <a:xfrm>
            <a:off x="6716713" y="5156832"/>
            <a:ext cx="355600" cy="88900"/>
            <a:chOff x="4235" y="3596"/>
            <a:chExt cx="224" cy="56"/>
          </a:xfrm>
        </p:grpSpPr>
        <p:sp>
          <p:nvSpPr>
            <p:cNvPr id="254253" name="Oval 301"/>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4" name="Oval 302"/>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5" name="Oval 303"/>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2" name="Group 340"/>
          <p:cNvGrpSpPr>
            <a:grpSpLocks/>
          </p:cNvGrpSpPr>
          <p:nvPr/>
        </p:nvGrpSpPr>
        <p:grpSpPr bwMode="auto">
          <a:xfrm>
            <a:off x="6716713" y="4955219"/>
            <a:ext cx="355600" cy="88900"/>
            <a:chOff x="4233" y="3461"/>
            <a:chExt cx="224" cy="56"/>
          </a:xfrm>
        </p:grpSpPr>
        <p:sp>
          <p:nvSpPr>
            <p:cNvPr id="254262" name="Oval 310"/>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3" name="Oval 311"/>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4" name="Oval 312"/>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1" name="Group 339"/>
          <p:cNvGrpSpPr>
            <a:grpSpLocks/>
          </p:cNvGrpSpPr>
          <p:nvPr/>
        </p:nvGrpSpPr>
        <p:grpSpPr bwMode="auto">
          <a:xfrm>
            <a:off x="6781800" y="4753607"/>
            <a:ext cx="222250" cy="88900"/>
            <a:chOff x="4231" y="3326"/>
            <a:chExt cx="140" cy="56"/>
          </a:xfrm>
        </p:grpSpPr>
        <p:sp>
          <p:nvSpPr>
            <p:cNvPr id="254265" name="Oval 31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6" name="Oval 31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0" name="Group 338"/>
          <p:cNvGrpSpPr>
            <a:grpSpLocks/>
          </p:cNvGrpSpPr>
          <p:nvPr/>
        </p:nvGrpSpPr>
        <p:grpSpPr bwMode="auto">
          <a:xfrm>
            <a:off x="6781800" y="4550407"/>
            <a:ext cx="222250" cy="88900"/>
            <a:chOff x="4229" y="3191"/>
            <a:chExt cx="140" cy="56"/>
          </a:xfrm>
        </p:grpSpPr>
        <p:sp>
          <p:nvSpPr>
            <p:cNvPr id="254268" name="Oval 31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9" name="Oval 31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89" name="Group 337"/>
          <p:cNvGrpSpPr>
            <a:grpSpLocks/>
          </p:cNvGrpSpPr>
          <p:nvPr/>
        </p:nvGrpSpPr>
        <p:grpSpPr bwMode="auto">
          <a:xfrm>
            <a:off x="6781800" y="4348794"/>
            <a:ext cx="222250" cy="88900"/>
            <a:chOff x="4227" y="3056"/>
            <a:chExt cx="140" cy="56"/>
          </a:xfrm>
        </p:grpSpPr>
        <p:sp>
          <p:nvSpPr>
            <p:cNvPr id="254271" name="Oval 31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2" name="Oval 32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275" name="Oval 323"/>
          <p:cNvSpPr>
            <a:spLocks noChangeArrowheads="1"/>
          </p:cNvSpPr>
          <p:nvPr/>
        </p:nvSpPr>
        <p:spPr bwMode="auto">
          <a:xfrm>
            <a:off x="6848475" y="41471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8" name="Oval 326"/>
          <p:cNvSpPr>
            <a:spLocks noChangeArrowheads="1"/>
          </p:cNvSpPr>
          <p:nvPr/>
        </p:nvSpPr>
        <p:spPr bwMode="auto">
          <a:xfrm>
            <a:off x="6848475" y="39439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1" name="Oval 329"/>
          <p:cNvSpPr>
            <a:spLocks noChangeArrowheads="1"/>
          </p:cNvSpPr>
          <p:nvPr/>
        </p:nvSpPr>
        <p:spPr bwMode="auto">
          <a:xfrm>
            <a:off x="6848475" y="3742369"/>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4" name="Oval 332"/>
          <p:cNvSpPr>
            <a:spLocks noChangeArrowheads="1"/>
          </p:cNvSpPr>
          <p:nvPr/>
        </p:nvSpPr>
        <p:spPr bwMode="auto">
          <a:xfrm>
            <a:off x="6848475" y="354075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1" name="Text Box 349"/>
          <p:cNvSpPr txBox="1">
            <a:spLocks noChangeArrowheads="1"/>
          </p:cNvSpPr>
          <p:nvPr/>
        </p:nvSpPr>
        <p:spPr bwMode="auto">
          <a:xfrm>
            <a:off x="509588" y="5730875"/>
            <a:ext cx="3049587" cy="396875"/>
          </a:xfrm>
          <a:prstGeom prst="rect">
            <a:avLst/>
          </a:prstGeom>
          <a:noFill/>
          <a:ln w="12700">
            <a:noFill/>
            <a:miter lim="800000"/>
            <a:headEnd type="none" w="lg" len="med"/>
            <a:tailEnd type="none" w="lg" len="med"/>
          </a:ln>
          <a:effectLst/>
        </p:spPr>
        <p:txBody>
          <a:bodyPr wrap="none">
            <a:spAutoFit/>
          </a:bodyPr>
          <a:lstStyle/>
          <a:p>
            <a:r>
              <a:rPr lang="en-US" sz="2000"/>
              <a:t>Max water level in floc tank</a:t>
            </a:r>
          </a:p>
        </p:txBody>
      </p:sp>
      <p:sp>
        <p:nvSpPr>
          <p:cNvPr id="254302" name="Line 350"/>
          <p:cNvSpPr>
            <a:spLocks noChangeShapeType="1"/>
          </p:cNvSpPr>
          <p:nvPr/>
        </p:nvSpPr>
        <p:spPr bwMode="auto">
          <a:xfrm flipH="1">
            <a:off x="3529013" y="59610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4" name="Line 352"/>
          <p:cNvSpPr>
            <a:spLocks noChangeShapeType="1"/>
          </p:cNvSpPr>
          <p:nvPr/>
        </p:nvSpPr>
        <p:spPr bwMode="auto">
          <a:xfrm flipH="1">
            <a:off x="3529013" y="642461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5" name="Line 353"/>
          <p:cNvSpPr>
            <a:spLocks noChangeShapeType="1"/>
          </p:cNvSpPr>
          <p:nvPr/>
        </p:nvSpPr>
        <p:spPr bwMode="auto">
          <a:xfrm flipH="1">
            <a:off x="3529013" y="54768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6" name="Line 354"/>
          <p:cNvSpPr>
            <a:spLocks noChangeShapeType="1"/>
          </p:cNvSpPr>
          <p:nvPr/>
        </p:nvSpPr>
        <p:spPr bwMode="auto">
          <a:xfrm flipH="1">
            <a:off x="3529013" y="34067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7" name="Line 355"/>
          <p:cNvSpPr>
            <a:spLocks noChangeShapeType="1"/>
          </p:cNvSpPr>
          <p:nvPr/>
        </p:nvSpPr>
        <p:spPr bwMode="auto">
          <a:xfrm flipH="1">
            <a:off x="3529013" y="29257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8" name="Text Box 356"/>
          <p:cNvSpPr txBox="1">
            <a:spLocks noChangeArrowheads="1"/>
          </p:cNvSpPr>
          <p:nvPr/>
        </p:nvSpPr>
        <p:spPr bwMode="auto">
          <a:xfrm>
            <a:off x="917575" y="6205538"/>
            <a:ext cx="2641600" cy="396875"/>
          </a:xfrm>
          <a:prstGeom prst="rect">
            <a:avLst/>
          </a:prstGeom>
          <a:noFill/>
          <a:ln w="12700">
            <a:noFill/>
            <a:miter lim="800000"/>
            <a:headEnd type="none" w="lg" len="med"/>
            <a:tailEnd type="none" w="lg" len="med"/>
          </a:ln>
          <a:effectLst/>
        </p:spPr>
        <p:txBody>
          <a:bodyPr wrap="none">
            <a:spAutoFit/>
          </a:bodyPr>
          <a:lstStyle/>
          <a:p>
            <a:r>
              <a:rPr lang="en-US" sz="2000"/>
              <a:t>Bottom of entrance tank</a:t>
            </a:r>
          </a:p>
        </p:txBody>
      </p:sp>
      <p:sp>
        <p:nvSpPr>
          <p:cNvPr id="254309" name="Text Box 357"/>
          <p:cNvSpPr txBox="1">
            <a:spLocks noChangeArrowheads="1"/>
          </p:cNvSpPr>
          <p:nvPr/>
        </p:nvSpPr>
        <p:spPr bwMode="auto">
          <a:xfrm>
            <a:off x="87313" y="5291138"/>
            <a:ext cx="3471862" cy="396875"/>
          </a:xfrm>
          <a:prstGeom prst="rect">
            <a:avLst/>
          </a:prstGeom>
          <a:noFill/>
          <a:ln w="12700">
            <a:noFill/>
            <a:miter lim="800000"/>
            <a:headEnd type="none" w="lg" len="med"/>
            <a:tailEnd type="none" w="lg" len="med"/>
          </a:ln>
          <a:effectLst/>
        </p:spPr>
        <p:txBody>
          <a:bodyPr wrap="none">
            <a:spAutoFit/>
          </a:bodyPr>
          <a:lstStyle/>
          <a:p>
            <a:r>
              <a:rPr lang="en-US" sz="2000"/>
              <a:t>Min water level in entrance tank</a:t>
            </a:r>
          </a:p>
        </p:txBody>
      </p:sp>
      <p:sp>
        <p:nvSpPr>
          <p:cNvPr id="254310" name="Text Box 358"/>
          <p:cNvSpPr txBox="1">
            <a:spLocks noChangeArrowheads="1"/>
          </p:cNvSpPr>
          <p:nvPr/>
        </p:nvSpPr>
        <p:spPr bwMode="auto">
          <a:xfrm>
            <a:off x="44450" y="3189288"/>
            <a:ext cx="3514725" cy="396875"/>
          </a:xfrm>
          <a:prstGeom prst="rect">
            <a:avLst/>
          </a:prstGeom>
          <a:noFill/>
          <a:ln w="12700">
            <a:noFill/>
            <a:miter lim="800000"/>
            <a:headEnd type="none" w="lg" len="med"/>
            <a:tailEnd type="none" w="lg" len="med"/>
          </a:ln>
          <a:effectLst/>
        </p:spPr>
        <p:txBody>
          <a:bodyPr wrap="none">
            <a:spAutoFit/>
          </a:bodyPr>
          <a:lstStyle/>
          <a:p>
            <a:r>
              <a:rPr lang="en-US" sz="2000"/>
              <a:t>Max water level in entrance tank</a:t>
            </a:r>
          </a:p>
        </p:txBody>
      </p:sp>
      <p:sp>
        <p:nvSpPr>
          <p:cNvPr id="254311" name="Text Box 359"/>
          <p:cNvSpPr txBox="1">
            <a:spLocks noChangeArrowheads="1"/>
          </p:cNvSpPr>
          <p:nvPr/>
        </p:nvSpPr>
        <p:spPr bwMode="auto">
          <a:xfrm>
            <a:off x="488950" y="2701925"/>
            <a:ext cx="3070225" cy="396875"/>
          </a:xfrm>
          <a:prstGeom prst="rect">
            <a:avLst/>
          </a:prstGeom>
          <a:noFill/>
          <a:ln w="12700">
            <a:noFill/>
            <a:miter lim="800000"/>
            <a:headEnd type="none" w="lg" len="med"/>
            <a:tailEnd type="none" w="lg" len="med"/>
          </a:ln>
          <a:effectLst/>
        </p:spPr>
        <p:txBody>
          <a:bodyPr wrap="none">
            <a:spAutoFit/>
          </a:bodyPr>
          <a:lstStyle/>
          <a:p>
            <a:r>
              <a:rPr lang="en-US" sz="2000"/>
              <a:t>Wall height of entrance tank</a:t>
            </a:r>
          </a:p>
        </p:txBody>
      </p:sp>
      <p:sp>
        <p:nvSpPr>
          <p:cNvPr id="254313" name="Text Box 361"/>
          <p:cNvSpPr txBox="1">
            <a:spLocks noChangeArrowheads="1"/>
          </p:cNvSpPr>
          <p:nvPr/>
        </p:nvSpPr>
        <p:spPr bwMode="auto">
          <a:xfrm>
            <a:off x="3721100" y="5516563"/>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4" name="Text Box 362"/>
          <p:cNvSpPr txBox="1">
            <a:spLocks noChangeArrowheads="1"/>
          </p:cNvSpPr>
          <p:nvPr/>
        </p:nvSpPr>
        <p:spPr bwMode="auto">
          <a:xfrm>
            <a:off x="3733800" y="2962275"/>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5" name="Text Box 363"/>
          <p:cNvSpPr txBox="1">
            <a:spLocks noChangeArrowheads="1"/>
          </p:cNvSpPr>
          <p:nvPr/>
        </p:nvSpPr>
        <p:spPr bwMode="auto">
          <a:xfrm>
            <a:off x="3709988" y="4210050"/>
            <a:ext cx="811212" cy="396875"/>
          </a:xfrm>
          <a:prstGeom prst="rect">
            <a:avLst/>
          </a:prstGeom>
          <a:noFill/>
          <a:ln w="12700">
            <a:noFill/>
            <a:miter lim="800000"/>
            <a:headEnd type="none" w="lg" len="med"/>
            <a:tailEnd type="none" w="lg" len="med"/>
          </a:ln>
          <a:effectLst/>
        </p:spPr>
        <p:txBody>
          <a:bodyPr wrap="none">
            <a:spAutoFit/>
          </a:bodyPr>
          <a:lstStyle/>
          <a:p>
            <a:r>
              <a:rPr lang="en-US" sz="2000"/>
              <a:t>20 cm</a:t>
            </a:r>
          </a:p>
        </p:txBody>
      </p:sp>
      <p:sp>
        <p:nvSpPr>
          <p:cNvPr id="254316" name="Text Box 364"/>
          <p:cNvSpPr txBox="1">
            <a:spLocks noChangeArrowheads="1"/>
          </p:cNvSpPr>
          <p:nvPr/>
        </p:nvSpPr>
        <p:spPr bwMode="auto">
          <a:xfrm>
            <a:off x="3638550" y="5991225"/>
            <a:ext cx="669925" cy="396875"/>
          </a:xfrm>
          <a:prstGeom prst="rect">
            <a:avLst/>
          </a:prstGeom>
          <a:noFill/>
          <a:ln w="12700">
            <a:noFill/>
            <a:miter lim="800000"/>
            <a:headEnd type="none" w="lg" len="med"/>
            <a:tailEnd type="none" w="lg" len="med"/>
          </a:ln>
          <a:effectLst/>
        </p:spPr>
        <p:txBody>
          <a:bodyPr wrap="none">
            <a:spAutoFit/>
          </a:bodyPr>
          <a:lstStyle/>
          <a:p>
            <a:r>
              <a:rPr lang="en-US" sz="2000"/>
              <a:t>? cm</a:t>
            </a:r>
          </a:p>
        </p:txBody>
      </p:sp>
      <p:sp>
        <p:nvSpPr>
          <p:cNvPr id="254318" name="Text Box 366"/>
          <p:cNvSpPr txBox="1">
            <a:spLocks noChangeArrowheads="1"/>
          </p:cNvSpPr>
          <p:nvPr/>
        </p:nvSpPr>
        <p:spPr bwMode="auto">
          <a:xfrm>
            <a:off x="642938" y="3957638"/>
            <a:ext cx="2206625" cy="946150"/>
          </a:xfrm>
          <a:prstGeom prst="rect">
            <a:avLst/>
          </a:prstGeom>
          <a:noFill/>
          <a:ln w="12700">
            <a:noFill/>
            <a:miter lim="800000"/>
            <a:headEnd type="none" w="lg" len="med"/>
            <a:tailEnd type="none" w="lg" len="med"/>
          </a:ln>
          <a:effectLst/>
        </p:spPr>
        <p:txBody>
          <a:bodyPr>
            <a:spAutoFit/>
          </a:bodyPr>
          <a:lstStyle/>
          <a:p>
            <a:r>
              <a:rPr lang="en-US"/>
              <a:t>Linear Flow Orifice Meter</a:t>
            </a:r>
          </a:p>
        </p:txBody>
      </p:sp>
      <p:sp>
        <p:nvSpPr>
          <p:cNvPr id="254319" name="Text Box 367"/>
          <p:cNvSpPr txBox="1">
            <a:spLocks noChangeArrowheads="1"/>
          </p:cNvSpPr>
          <p:nvPr/>
        </p:nvSpPr>
        <p:spPr bwMode="auto">
          <a:xfrm>
            <a:off x="712788" y="904875"/>
            <a:ext cx="4232923" cy="523220"/>
          </a:xfrm>
          <a:prstGeom prst="rect">
            <a:avLst/>
          </a:prstGeom>
          <a:noFill/>
          <a:ln w="12700">
            <a:noFill/>
            <a:miter lim="800000"/>
            <a:headEnd type="none" w="lg" len="med"/>
            <a:tailEnd type="none" w="lg" len="med"/>
          </a:ln>
          <a:effectLst/>
        </p:spPr>
        <p:txBody>
          <a:bodyPr wrap="square">
            <a:spAutoFit/>
          </a:bodyPr>
          <a:lstStyle/>
          <a:p>
            <a:r>
              <a:rPr lang="en-US" dirty="0"/>
              <a:t>Flow Controller</a:t>
            </a:r>
          </a:p>
        </p:txBody>
      </p:sp>
      <p:sp>
        <p:nvSpPr>
          <p:cNvPr id="233" name="TextBox 232"/>
          <p:cNvSpPr txBox="1"/>
          <p:nvPr/>
        </p:nvSpPr>
        <p:spPr>
          <a:xfrm>
            <a:off x="349857" y="1463040"/>
            <a:ext cx="4468633" cy="954107"/>
          </a:xfrm>
          <a:prstGeom prst="rect">
            <a:avLst/>
          </a:prstGeom>
          <a:noFill/>
        </p:spPr>
        <p:txBody>
          <a:bodyPr wrap="square" rtlCol="0">
            <a:spAutoFit/>
          </a:bodyPr>
          <a:lstStyle/>
          <a:p>
            <a:r>
              <a:rPr lang="en-US" dirty="0"/>
              <a:t>What must the operator do if the plant flow rate decreases?</a:t>
            </a:r>
          </a:p>
        </p:txBody>
      </p:sp>
      <p:sp>
        <p:nvSpPr>
          <p:cNvPr id="234" name="Oval 23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457199" y="1600200"/>
            <a:ext cx="4046561" cy="4525963"/>
          </a:xfrm>
        </p:spPr>
        <p:txBody>
          <a:bodyPr/>
          <a:lstStyle/>
          <a:p>
            <a:r>
              <a:rPr lang="en-US" dirty="0">
                <a:solidFill>
                  <a:schemeClr val="bg2">
                    <a:lumMod val="60000"/>
                    <a:lumOff val="40000"/>
                  </a:schemeClr>
                </a:solidFill>
              </a:rPr>
              <a:t>Fluids Review</a:t>
            </a:r>
          </a:p>
          <a:p>
            <a:r>
              <a:rPr lang="en-US" dirty="0">
                <a:solidFill>
                  <a:schemeClr val="bg2">
                    <a:lumMod val="60000"/>
                    <a:lumOff val="40000"/>
                  </a:schemeClr>
                </a:solidFill>
              </a:rPr>
              <a:t>Applications of flow control</a:t>
            </a:r>
          </a:p>
          <a:p>
            <a:r>
              <a:rPr lang="en-US" dirty="0">
                <a:solidFill>
                  <a:schemeClr val="bg2">
                    <a:lumMod val="60000"/>
                    <a:lumOff val="40000"/>
                  </a:schemeClr>
                </a:solidFill>
              </a:rPr>
              <a:t>If you had electricity</a:t>
            </a:r>
          </a:p>
          <a:p>
            <a:r>
              <a:rPr lang="en-US" dirty="0">
                <a:solidFill>
                  <a:schemeClr val="bg2">
                    <a:lumMod val="60000"/>
                    <a:lumOff val="40000"/>
                  </a:schemeClr>
                </a:solidFill>
              </a:rPr>
              <a:t>Constant head devices</a:t>
            </a:r>
          </a:p>
          <a:p>
            <a:pPr lvl="1"/>
            <a:r>
              <a:rPr lang="en-US" dirty="0">
                <a:solidFill>
                  <a:schemeClr val="bg2">
                    <a:lumMod val="60000"/>
                    <a:lumOff val="40000"/>
                  </a:schemeClr>
                </a:solidFill>
              </a:rPr>
              <a:t>Overflow tanks</a:t>
            </a:r>
          </a:p>
          <a:p>
            <a:pPr lvl="1"/>
            <a:r>
              <a:rPr lang="en-US" dirty="0">
                <a:solidFill>
                  <a:schemeClr val="bg2">
                    <a:lumMod val="60000"/>
                    <a:lumOff val="40000"/>
                  </a:schemeClr>
                </a:solidFill>
              </a:rPr>
              <a:t>Marriot bottle</a:t>
            </a:r>
          </a:p>
          <a:p>
            <a:pPr lvl="1"/>
            <a:r>
              <a:rPr lang="en-US" dirty="0">
                <a:solidFill>
                  <a:schemeClr val="bg2">
                    <a:lumMod val="60000"/>
                    <a:lumOff val="40000"/>
                  </a:schemeClr>
                </a:solidFill>
              </a:rPr>
              <a:t>Float valve</a:t>
            </a:r>
          </a:p>
          <a:p>
            <a:pPr lvl="1"/>
            <a:r>
              <a:rPr lang="en-US" dirty="0">
                <a:solidFill>
                  <a:schemeClr val="bg2">
                    <a:lumMod val="60000"/>
                    <a:lumOff val="40000"/>
                  </a:schemeClr>
                </a:solidFill>
              </a:rPr>
              <a:t>Floating bowl</a:t>
            </a:r>
          </a:p>
          <a:p>
            <a:r>
              <a:rPr lang="en-US" dirty="0" err="1">
                <a:solidFill>
                  <a:schemeClr val="bg2">
                    <a:lumMod val="60000"/>
                    <a:lumOff val="40000"/>
                  </a:schemeClr>
                </a:solidFill>
              </a:rPr>
              <a:t>Hypochlorinators</a:t>
            </a:r>
            <a:br>
              <a:rPr lang="en-US" dirty="0">
                <a:solidFill>
                  <a:schemeClr val="bg2">
                    <a:lumMod val="60000"/>
                    <a:lumOff val="40000"/>
                  </a:schemeClr>
                </a:solidFill>
              </a:rPr>
            </a:br>
            <a:r>
              <a:rPr lang="en-US" dirty="0">
                <a:solidFill>
                  <a:schemeClr val="bg2">
                    <a:lumMod val="60000"/>
                    <a:lumOff val="40000"/>
                  </a:schemeClr>
                </a:solidFill>
              </a:rPr>
              <a:t>in Honduras</a:t>
            </a:r>
          </a:p>
        </p:txBody>
      </p:sp>
      <p:sp>
        <p:nvSpPr>
          <p:cNvPr id="89" name="Content Placeholder 88"/>
          <p:cNvSpPr>
            <a:spLocks noGrp="1"/>
          </p:cNvSpPr>
          <p:nvPr>
            <p:ph sz="half" idx="2"/>
          </p:nvPr>
        </p:nvSpPr>
        <p:spPr/>
        <p:txBody>
          <a:bodyPr/>
          <a:lstStyle/>
          <a:p>
            <a:r>
              <a:rPr lang="en-US" dirty="0">
                <a:solidFill>
                  <a:schemeClr val="bg2">
                    <a:lumMod val="60000"/>
                    <a:lumOff val="40000"/>
                  </a:schemeClr>
                </a:solidFill>
              </a:rPr>
              <a:t>AguaClara Flow Controller</a:t>
            </a:r>
          </a:p>
          <a:p>
            <a:r>
              <a:rPr lang="en-US" dirty="0">
                <a:solidFill>
                  <a:schemeClr val="bg2">
                    <a:lumMod val="60000"/>
                    <a:lumOff val="40000"/>
                  </a:schemeClr>
                </a:solidFill>
              </a:rPr>
              <a:t>Linear Flow Orifice Meter</a:t>
            </a:r>
          </a:p>
          <a:p>
            <a:r>
              <a:rPr lang="en-US" dirty="0"/>
              <a:t>AguaClara Linear</a:t>
            </a:r>
            <a:br>
              <a:rPr lang="en-US" dirty="0"/>
            </a:br>
            <a:r>
              <a:rPr lang="en-US" dirty="0"/>
              <a:t>Dose Controller</a:t>
            </a:r>
          </a:p>
          <a:p>
            <a:r>
              <a:rPr lang="en-US" dirty="0">
                <a:solidFill>
                  <a:schemeClr val="bg2">
                    <a:lumMod val="60000"/>
                    <a:lumOff val="40000"/>
                  </a:schemeClr>
                </a:solidFill>
              </a:rPr>
              <a:t>Extra</a:t>
            </a:r>
          </a:p>
          <a:p>
            <a:pPr lvl="1"/>
            <a:r>
              <a:rPr lang="en-US" dirty="0">
                <a:solidFill>
                  <a:schemeClr val="bg2">
                    <a:lumMod val="60000"/>
                    <a:lumOff val="40000"/>
                  </a:schemeClr>
                </a:solidFill>
              </a:rPr>
              <a:t>Orifices and surface tension</a:t>
            </a:r>
          </a:p>
          <a:p>
            <a:pPr lvl="1"/>
            <a:r>
              <a:rPr lang="en-US" dirty="0">
                <a:solidFill>
                  <a:schemeClr val="bg2">
                    <a:lumMod val="60000"/>
                    <a:lumOff val="40000"/>
                  </a:schemeClr>
                </a:solidFill>
              </a:rPr>
              <a:t>Viscosity</a:t>
            </a:r>
          </a:p>
          <a:p>
            <a:endParaRPr lang="en-US" dirty="0">
              <a:solidFill>
                <a:schemeClr val="bg2">
                  <a:lumMod val="60000"/>
                  <a:lumOff val="40000"/>
                </a:schemeClr>
              </a:solidFill>
            </a:endParaRPr>
          </a:p>
          <a:p>
            <a:endParaRPr lang="en-US" dirty="0"/>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413344648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en-US"/>
              <a:t>Linear Dose Controller</a:t>
            </a:r>
            <a:endParaRPr lang="en-US" dirty="0"/>
          </a:p>
        </p:txBody>
      </p:sp>
      <p:sp>
        <p:nvSpPr>
          <p:cNvPr id="208899" name="Rectangle 3"/>
          <p:cNvSpPr>
            <a:spLocks noGrp="1" noChangeArrowheads="1"/>
          </p:cNvSpPr>
          <p:nvPr>
            <p:ph idx="1"/>
          </p:nvPr>
        </p:nvSpPr>
        <p:spPr/>
        <p:txBody>
          <a:bodyPr/>
          <a:lstStyle/>
          <a:p>
            <a:r>
              <a:rPr lang="en-US" sz="2800" dirty="0"/>
              <a:t>Combine the linear flow controller          and the linear flow orifice meter          to create a Linear Dose Controller</a:t>
            </a:r>
          </a:p>
          <a:p>
            <a:r>
              <a:rPr lang="en-US" sz="2800" dirty="0"/>
              <a:t>Flow of chemical proportional to flow of plant (chemical turns off when plant turns off)</a:t>
            </a:r>
          </a:p>
          <a:p>
            <a:r>
              <a:rPr lang="en-US" sz="2800" dirty="0"/>
              <a:t>Directly adjustable chemical dose</a:t>
            </a:r>
          </a:p>
          <a:p>
            <a:r>
              <a:rPr lang="en-US" sz="2800" dirty="0"/>
              <a:t>Can be applied to all chemical feeds (coagulant and chlorine)</a:t>
            </a:r>
          </a:p>
          <a:p>
            <a:r>
              <a:rPr lang="en-US" sz="2800" dirty="0"/>
              <a:t>Note: This is NOT an automated dose device because the operator still has to set the dose</a:t>
            </a:r>
          </a:p>
        </p:txBody>
      </p:sp>
      <p:pic>
        <p:nvPicPr>
          <p:cNvPr id="668675" name="Picture 3"/>
          <p:cNvPicPr>
            <a:picLocks noChangeAspect="1" noChangeArrowheads="1"/>
          </p:cNvPicPr>
          <p:nvPr/>
        </p:nvPicPr>
        <p:blipFill>
          <a:blip r:embed="rId3" cstate="print"/>
          <a:srcRect/>
          <a:stretch>
            <a:fillRect/>
          </a:stretch>
        </p:blipFill>
        <p:spPr bwMode="auto">
          <a:xfrm>
            <a:off x="7418565" y="-79514"/>
            <a:ext cx="1674840" cy="1495836"/>
          </a:xfrm>
          <a:prstGeom prst="rect">
            <a:avLst/>
          </a:prstGeom>
          <a:noFill/>
          <a:ln w="9525">
            <a:noFill/>
            <a:miter lim="800000"/>
            <a:headEnd/>
            <a:tailEnd/>
          </a:ln>
          <a:effectLst/>
        </p:spPr>
      </p:pic>
      <p:pic>
        <p:nvPicPr>
          <p:cNvPr id="2" name="Picture 1"/>
          <p:cNvPicPr>
            <a:picLocks noChangeAspect="1"/>
          </p:cNvPicPr>
          <p:nvPr/>
        </p:nvPicPr>
        <p:blipFill>
          <a:blip r:embed="rId4"/>
          <a:stretch>
            <a:fillRect/>
          </a:stretch>
        </p:blipFill>
        <p:spPr>
          <a:xfrm>
            <a:off x="6136876" y="1555478"/>
            <a:ext cx="490059" cy="604354"/>
          </a:xfrm>
          <a:prstGeom prst="rect">
            <a:avLst/>
          </a:prstGeom>
        </p:spPr>
      </p:pic>
      <p:pic>
        <p:nvPicPr>
          <p:cNvPr id="21" name="Picture 4"/>
          <p:cNvPicPr>
            <a:picLocks noChangeAspect="1" noChangeArrowheads="1"/>
          </p:cNvPicPr>
          <p:nvPr/>
        </p:nvPicPr>
        <p:blipFill rotWithShape="1">
          <a:blip r:embed="rId5" cstate="print"/>
          <a:srcRect l="47767" t="30481" r="39126" b="28896"/>
          <a:stretch/>
        </p:blipFill>
        <p:spPr bwMode="auto">
          <a:xfrm>
            <a:off x="4686300" y="2015232"/>
            <a:ext cx="447736" cy="878889"/>
          </a:xfrm>
          <a:prstGeom prst="rect">
            <a:avLst/>
          </a:prstGeom>
          <a:noFill/>
          <a:ln w="9525">
            <a:noFill/>
            <a:miter lim="800000"/>
            <a:headEnd/>
            <a:tailEnd/>
          </a:ln>
        </p:spPr>
      </p:pic>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266" name="Group 265"/>
          <p:cNvGrpSpPr/>
          <p:nvPr/>
        </p:nvGrpSpPr>
        <p:grpSpPr>
          <a:xfrm>
            <a:off x="1295400" y="1988820"/>
            <a:ext cx="400050" cy="1154430"/>
            <a:chOff x="6858000" y="1988820"/>
            <a:chExt cx="400050" cy="1154430"/>
          </a:xfrm>
        </p:grpSpPr>
        <p:sp>
          <p:nvSpPr>
            <p:cNvPr id="13392" name="Line 198"/>
            <p:cNvSpPr>
              <a:spLocks noChangeShapeType="1"/>
            </p:cNvSpPr>
            <p:nvPr/>
          </p:nvSpPr>
          <p:spPr bwMode="auto">
            <a:xfrm flipH="1">
              <a:off x="70485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0" name="TextBox 189"/>
          <p:cNvSpPr txBox="1"/>
          <p:nvPr/>
        </p:nvSpPr>
        <p:spPr>
          <a:xfrm>
            <a:off x="1218903" y="3760718"/>
            <a:ext cx="2205990" cy="1815882"/>
          </a:xfrm>
          <a:prstGeom prst="rect">
            <a:avLst/>
          </a:prstGeom>
          <a:noFill/>
        </p:spPr>
        <p:txBody>
          <a:bodyPr wrap="square" rtlCol="0">
            <a:spAutoFit/>
          </a:bodyPr>
          <a:lstStyle/>
          <a:p>
            <a:r>
              <a:rPr lang="en-US" dirty="0"/>
              <a:t>Open channel supercritical flow</a:t>
            </a:r>
          </a:p>
          <a:p>
            <a:r>
              <a:rPr lang="en-US" dirty="0"/>
              <a:t>Drop tube</a:t>
            </a:r>
          </a:p>
        </p:txBody>
      </p:sp>
      <p:cxnSp>
        <p:nvCxnSpPr>
          <p:cNvPr id="200" name="Straight Arrow Connector 199"/>
          <p:cNvCxnSpPr/>
          <p:nvPr/>
        </p:nvCxnSpPr>
        <p:spPr bwMode="auto">
          <a:xfrm flipV="1">
            <a:off x="3162300" y="4229101"/>
            <a:ext cx="1524000" cy="24764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78" name="TextBox 277"/>
          <p:cNvSpPr txBox="1"/>
          <p:nvPr/>
        </p:nvSpPr>
        <p:spPr>
          <a:xfrm>
            <a:off x="1161753" y="5619750"/>
            <a:ext cx="2205990" cy="523220"/>
          </a:xfrm>
          <a:prstGeom prst="rect">
            <a:avLst/>
          </a:prstGeom>
          <a:noFill/>
        </p:spPr>
        <p:txBody>
          <a:bodyPr wrap="square" rtlCol="0">
            <a:spAutoFit/>
          </a:bodyPr>
          <a:lstStyle/>
          <a:p>
            <a:r>
              <a:rPr lang="en-US" dirty="0"/>
              <a:t>Dosing tubes</a:t>
            </a:r>
          </a:p>
        </p:txBody>
      </p:sp>
      <p:sp>
        <p:nvSpPr>
          <p:cNvPr id="279" name="TextBox 278"/>
          <p:cNvSpPr txBox="1"/>
          <p:nvPr/>
        </p:nvSpPr>
        <p:spPr>
          <a:xfrm>
            <a:off x="1957049" y="218828"/>
            <a:ext cx="1981497" cy="590549"/>
          </a:xfrm>
          <a:prstGeom prst="rect">
            <a:avLst/>
          </a:prstGeom>
          <a:noFill/>
        </p:spPr>
        <p:txBody>
          <a:bodyPr wrap="square" rtlCol="0">
            <a:noAutofit/>
          </a:bodyPr>
          <a:lstStyle/>
          <a:p>
            <a:r>
              <a:rPr lang="en-US" dirty="0">
                <a:solidFill>
                  <a:schemeClr val="bg1"/>
                </a:solidFill>
              </a:rPr>
              <a:t>Stock Tank of coagulant</a:t>
            </a:r>
          </a:p>
        </p:txBody>
      </p:sp>
      <p:sp>
        <p:nvSpPr>
          <p:cNvPr id="280" name="TextBox 279"/>
          <p:cNvSpPr txBox="1"/>
          <p:nvPr/>
        </p:nvSpPr>
        <p:spPr>
          <a:xfrm rot="19251893">
            <a:off x="6133803" y="685802"/>
            <a:ext cx="1181397" cy="523220"/>
          </a:xfrm>
          <a:prstGeom prst="rect">
            <a:avLst/>
          </a:prstGeom>
          <a:noFill/>
        </p:spPr>
        <p:txBody>
          <a:bodyPr wrap="square" rtlCol="0">
            <a:spAutoFit/>
          </a:bodyPr>
          <a:lstStyle/>
          <a:p>
            <a:r>
              <a:rPr lang="en-US" dirty="0"/>
              <a:t>Lever</a:t>
            </a:r>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n-US" sz="1800" dirty="0"/>
              <a:t>LFOM</a:t>
            </a:r>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n-US" sz="1800" dirty="0"/>
              <a:t>Float</a:t>
            </a:r>
          </a:p>
        </p:txBody>
      </p:sp>
      <p:sp>
        <p:nvSpPr>
          <p:cNvPr id="283" name="TextBox 282"/>
          <p:cNvSpPr txBox="1"/>
          <p:nvPr/>
        </p:nvSpPr>
        <p:spPr>
          <a:xfrm>
            <a:off x="0" y="304801"/>
            <a:ext cx="1695450" cy="954107"/>
          </a:xfrm>
          <a:prstGeom prst="rect">
            <a:avLst/>
          </a:prstGeom>
          <a:noFill/>
        </p:spPr>
        <p:txBody>
          <a:bodyPr wrap="square" rtlCol="0">
            <a:spAutoFit/>
          </a:bodyPr>
          <a:lstStyle/>
          <a:p>
            <a:r>
              <a:rPr lang="en-US" dirty="0"/>
              <a:t>Constant head tank</a:t>
            </a:r>
          </a:p>
        </p:txBody>
      </p:sp>
      <p:cxnSp>
        <p:nvCxnSpPr>
          <p:cNvPr id="284" name="Straight Arrow Connector 283"/>
          <p:cNvCxnSpPr>
            <a:endCxn id="201" idx="1"/>
          </p:cNvCxnSpPr>
          <p:nvPr/>
        </p:nvCxnSpPr>
        <p:spPr bwMode="auto">
          <a:xfrm flipH="1">
            <a:off x="721606" y="1200150"/>
            <a:ext cx="97544" cy="30404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87" name="TextBox 286"/>
          <p:cNvSpPr txBox="1"/>
          <p:nvPr/>
        </p:nvSpPr>
        <p:spPr>
          <a:xfrm>
            <a:off x="781050" y="3257551"/>
            <a:ext cx="2038350" cy="523220"/>
          </a:xfrm>
          <a:prstGeom prst="rect">
            <a:avLst/>
          </a:prstGeom>
          <a:noFill/>
        </p:spPr>
        <p:txBody>
          <a:bodyPr wrap="square" rtlCol="0">
            <a:spAutoFit/>
          </a:bodyPr>
          <a:lstStyle/>
          <a:p>
            <a:r>
              <a:rPr lang="en-US" dirty="0"/>
              <a:t>Float valve</a:t>
            </a:r>
          </a:p>
        </p:txBody>
      </p:sp>
      <p:cxnSp>
        <p:nvCxnSpPr>
          <p:cNvPr id="288" name="Straight Arrow Connector 287"/>
          <p:cNvCxnSpPr>
            <a:stCxn id="287" idx="1"/>
          </p:cNvCxnSpPr>
          <p:nvPr/>
        </p:nvCxnSpPr>
        <p:spPr bwMode="auto">
          <a:xfrm flipH="1" flipV="1">
            <a:off x="685800" y="1847850"/>
            <a:ext cx="95250" cy="16713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p:nvPr/>
        </p:nvCxnSpPr>
        <p:spPr bwMode="auto">
          <a:xfrm flipV="1">
            <a:off x="2819400" y="5029200"/>
            <a:ext cx="1866900" cy="28575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3536216" y="1922552"/>
            <a:ext cx="1181397" cy="523220"/>
          </a:xfrm>
          <a:prstGeom prst="rect">
            <a:avLst/>
          </a:prstGeom>
          <a:noFill/>
        </p:spPr>
        <p:txBody>
          <a:bodyPr wrap="square" rtlCol="0">
            <a:spAutoFit/>
          </a:bodyPr>
          <a:lstStyle/>
          <a:p>
            <a:r>
              <a:rPr lang="en-US" dirty="0"/>
              <a:t>Slider</a:t>
            </a:r>
          </a:p>
        </p:txBody>
      </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8" name="TextBox 297"/>
          <p:cNvSpPr txBox="1"/>
          <p:nvPr/>
        </p:nvSpPr>
        <p:spPr>
          <a:xfrm>
            <a:off x="1098142" y="6334780"/>
            <a:ext cx="2145990" cy="523220"/>
          </a:xfrm>
          <a:prstGeom prst="rect">
            <a:avLst/>
          </a:prstGeom>
          <a:noFill/>
        </p:spPr>
        <p:txBody>
          <a:bodyPr wrap="square" rtlCol="0">
            <a:spAutoFit/>
          </a:bodyPr>
          <a:lstStyle/>
          <a:p>
            <a:r>
              <a:rPr lang="en-US" dirty="0"/>
              <a:t>Purge valves</a:t>
            </a:r>
          </a:p>
        </p:txBody>
      </p:sp>
      <p:cxnSp>
        <p:nvCxnSpPr>
          <p:cNvPr id="299" name="Straight Arrow Connector 298"/>
          <p:cNvCxnSpPr>
            <a:stCxn id="298" idx="3"/>
            <a:endCxn id="269" idx="2"/>
          </p:cNvCxnSpPr>
          <p:nvPr/>
        </p:nvCxnSpPr>
        <p:spPr bwMode="auto">
          <a:xfrm>
            <a:off x="3244132" y="6596390"/>
            <a:ext cx="974544" cy="12646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stCxn id="298" idx="1"/>
            <a:endCxn id="268" idx="2"/>
          </p:cNvCxnSpPr>
          <p:nvPr/>
        </p:nvCxnSpPr>
        <p:spPr bwMode="auto">
          <a:xfrm flipH="1">
            <a:off x="496199" y="6596390"/>
            <a:ext cx="601943" cy="5888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stCxn id="296" idx="2"/>
            <a:endCxn id="198" idx="0"/>
          </p:cNvCxnSpPr>
          <p:nvPr/>
        </p:nvCxnSpPr>
        <p:spPr bwMode="auto">
          <a:xfrm>
            <a:off x="4292030" y="2387082"/>
            <a:ext cx="483287" cy="30367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41244" y="2155841"/>
            <a:ext cx="295073" cy="40011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dirty="0"/>
              <a:t>Decrease dose</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Where should the luggage go?</a:t>
            </a:r>
          </a:p>
          <a:p>
            <a:r>
              <a:rPr lang="en-US" dirty="0"/>
              <a:t>Which equation for head loss?</a:t>
            </a:r>
          </a:p>
          <a:p>
            <a:r>
              <a:rPr lang="en-US" dirty="0"/>
              <a:t>Which process is inefficient?</a:t>
            </a:r>
          </a:p>
          <a:p>
            <a:r>
              <a:rPr lang="en-US" dirty="0"/>
              <a:t>Pipeline design</a:t>
            </a:r>
          </a:p>
        </p:txBody>
      </p:sp>
      <p:pic>
        <p:nvPicPr>
          <p:cNvPr id="7" name="Picture 2" descr="Sage or Guide">
            <a:hlinkClick r:id="rId2" action="ppaction://hlinkpres?slideindex=4&amp;slidetitle=luggagebehindorto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0586" y="1551835"/>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descr="Sage or Guide">
            <a:hlinkClick r:id="rId4" action="ppaction://hlinkpres?slideindex=5&amp;slidetitle=BernoulliOrEnergy"/>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379" y="212599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descr="Sage or Guide">
            <a:hlinkClick r:id="rId5" action="ppaction://hlinkpres?slideindex=6&amp;slidetitle=InefficientConversion"/>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1452" y="2775447"/>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Sage or Guide">
            <a:hlinkClick r:id="rId6" action="ppaction://hlinkpres?slideindex=8&amp;slidetitle=VerticalPip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839" y="3424901"/>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724152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dirty="0"/>
              <a:t>Increase dose</a:t>
            </a:r>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 name="Group 265"/>
            <p:cNvGrpSpPr/>
            <p:nvPr/>
          </p:nvGrpSpPr>
          <p:grpSpPr>
            <a:xfrm>
              <a:off x="1295400" y="1988819"/>
              <a:ext cx="400050" cy="2093513"/>
              <a:chOff x="6858000" y="1988819"/>
              <a:chExt cx="400050" cy="2093513"/>
            </a:xfrm>
          </p:grpSpPr>
          <p:sp>
            <p:nvSpPr>
              <p:cNvPr id="13392" name="Line 198"/>
              <p:cNvSpPr>
                <a:spLocks noChangeShapeType="1"/>
              </p:cNvSpPr>
              <p:nvPr/>
            </p:nvSpPr>
            <p:spPr bwMode="auto">
              <a:xfrm flipH="1">
                <a:off x="70294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solidFill>
                      <a:srgbClr val="000000"/>
                    </a:solidFill>
                  </a:rPr>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18460" y="2096298"/>
            <a:ext cx="353928" cy="40005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n-US" dirty="0"/>
              <a:t>Half flow</a:t>
            </a:r>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dirty="0">
                <a:solidFill>
                  <a:srgbClr val="000000"/>
                </a:solidFill>
              </a:rPr>
              <a:t>Plant off</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814031"/>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145294"/>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042721" y="2530747"/>
            <a:ext cx="797013" cy="400110"/>
          </a:xfrm>
          <a:prstGeom prst="rect">
            <a:avLst/>
          </a:prstGeom>
          <a:noFill/>
        </p:spPr>
        <p:txBody>
          <a:bodyPr wrap="none" rtlCol="0">
            <a:spAutoFit/>
          </a:bodyPr>
          <a:lstStyle/>
          <a:p>
            <a:r>
              <a:rPr lang="en-US" sz="2000" b="1" dirty="0">
                <a:latin typeface="+mn-lt"/>
              </a:rPr>
              <a:t>Lever</a:t>
            </a:r>
          </a:p>
        </p:txBody>
      </p:sp>
      <p:sp>
        <p:nvSpPr>
          <p:cNvPr id="5" name="TextBox 4"/>
          <p:cNvSpPr txBox="1"/>
          <p:nvPr/>
        </p:nvSpPr>
        <p:spPr>
          <a:xfrm>
            <a:off x="6685807" y="1715139"/>
            <a:ext cx="1231127" cy="1015663"/>
          </a:xfrm>
          <a:prstGeom prst="rect">
            <a:avLst/>
          </a:prstGeom>
          <a:noFill/>
        </p:spPr>
        <p:txBody>
          <a:bodyPr wrap="square" rtlCol="0">
            <a:spAutoFit/>
          </a:bodyPr>
          <a:lstStyle/>
          <a:p>
            <a:r>
              <a:rPr lang="en-US" sz="2000" b="1" dirty="0">
                <a:latin typeface="+mn-lt"/>
              </a:rPr>
              <a:t>Constant Head Tanks</a:t>
            </a:r>
          </a:p>
        </p:txBody>
      </p:sp>
      <p:sp>
        <p:nvSpPr>
          <p:cNvPr id="7" name="TextBox 6"/>
          <p:cNvSpPr txBox="1"/>
          <p:nvPr/>
        </p:nvSpPr>
        <p:spPr>
          <a:xfrm>
            <a:off x="2586533" y="1196068"/>
            <a:ext cx="1992850" cy="707886"/>
          </a:xfrm>
          <a:prstGeom prst="rect">
            <a:avLst/>
          </a:prstGeom>
          <a:noFill/>
        </p:spPr>
        <p:txBody>
          <a:bodyPr wrap="square" rtlCol="0">
            <a:spAutoFit/>
          </a:bodyPr>
          <a:lstStyle/>
          <a:p>
            <a:r>
              <a:rPr lang="en-US" sz="2000" b="1" dirty="0">
                <a:latin typeface="+mn-lt"/>
              </a:rPr>
              <a:t>Linear Flow Orifice Meter</a:t>
            </a:r>
          </a:p>
        </p:txBody>
      </p:sp>
      <p:sp>
        <p:nvSpPr>
          <p:cNvPr id="8" name="TextBox 7"/>
          <p:cNvSpPr txBox="1"/>
          <p:nvPr/>
        </p:nvSpPr>
        <p:spPr>
          <a:xfrm rot="558466">
            <a:off x="880339" y="4129120"/>
            <a:ext cx="2290549" cy="400110"/>
          </a:xfrm>
          <a:prstGeom prst="rect">
            <a:avLst/>
          </a:prstGeom>
          <a:noFill/>
        </p:spPr>
        <p:txBody>
          <a:bodyPr wrap="square" rtlCol="0">
            <a:spAutoFit/>
          </a:bodyPr>
          <a:lstStyle/>
          <a:p>
            <a:r>
              <a:rPr lang="en-US" sz="2000" b="1" dirty="0">
                <a:latin typeface="+mn-lt"/>
              </a:rPr>
              <a:t>Dosing Tubes</a:t>
            </a:r>
          </a:p>
        </p:txBody>
      </p:sp>
      <p:cxnSp>
        <p:nvCxnSpPr>
          <p:cNvPr id="11" name="Straight Arrow Connector 10"/>
          <p:cNvCxnSpPr>
            <a:stCxn id="7" idx="2"/>
          </p:cNvCxnSpPr>
          <p:nvPr/>
        </p:nvCxnSpPr>
        <p:spPr bwMode="auto">
          <a:xfrm>
            <a:off x="3582958" y="1903954"/>
            <a:ext cx="989042" cy="1171755"/>
          </a:xfrm>
          <a:prstGeom prst="straightConnector1">
            <a:avLst/>
          </a:prstGeom>
          <a:solidFill>
            <a:schemeClr val="accent1"/>
          </a:solidFill>
          <a:ln w="38100" cap="flat" cmpd="sng" algn="ctr">
            <a:solidFill>
              <a:schemeClr val="tx1"/>
            </a:solidFill>
            <a:prstDash val="solid"/>
            <a:round/>
            <a:headEnd type="none" w="lg" len="med"/>
            <a:tailEnd type="arrow"/>
          </a:ln>
          <a:effectLst/>
        </p:spPr>
      </p:cxnSp>
    </p:spTree>
    <p:extLst>
      <p:ext uri="{BB962C8B-B14F-4D97-AF65-F5344CB8AC3E}">
        <p14:creationId xmlns:p14="http://schemas.microsoft.com/office/powerpoint/2010/main" val="323408609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103604"/>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descr="https://lh5.googleusercontent.com/-W2egoW1ff7k/UBv8BrxPEsI/AAAAAAAAoOU/50LMTTKwuEg/s912/IMG_6969.JPG">
            <a:hlinkClick r:id="rId3"/>
          </p:cNvPr>
          <p:cNvPicPr>
            <a:picLocks noChangeAspect="1" noChangeArrowheads="1"/>
          </p:cNvPicPr>
          <p:nvPr/>
        </p:nvPicPr>
        <p:blipFill>
          <a:blip r:embed="rId4" cstate="print"/>
          <a:srcRect b="10859"/>
          <a:stretch>
            <a:fillRect/>
          </a:stretch>
        </p:blipFill>
        <p:spPr bwMode="auto">
          <a:xfrm>
            <a:off x="0" y="1423915"/>
            <a:ext cx="9144000" cy="5434085"/>
          </a:xfrm>
          <a:prstGeom prst="rect">
            <a:avLst/>
          </a:prstGeom>
          <a:noFill/>
        </p:spPr>
      </p:pic>
      <p:sp>
        <p:nvSpPr>
          <p:cNvPr id="3" name="TextBox 2"/>
          <p:cNvSpPr txBox="1"/>
          <p:nvPr/>
        </p:nvSpPr>
        <p:spPr>
          <a:xfrm>
            <a:off x="163774" y="0"/>
            <a:ext cx="8980226" cy="954107"/>
          </a:xfrm>
          <a:prstGeom prst="rect">
            <a:avLst/>
          </a:prstGeom>
          <a:noFill/>
        </p:spPr>
        <p:txBody>
          <a:bodyPr wrap="square" rtlCol="0">
            <a:spAutoFit/>
          </a:bodyPr>
          <a:lstStyle/>
          <a:p>
            <a:r>
              <a:rPr lang="en-US" dirty="0" err="1"/>
              <a:t>Atima</a:t>
            </a:r>
            <a:r>
              <a:rPr lang="en-US" dirty="0"/>
              <a:t> </a:t>
            </a:r>
            <a:r>
              <a:rPr lang="en-US" dirty="0" err="1"/>
              <a:t>doser</a:t>
            </a:r>
            <a:r>
              <a:rPr lang="en-US" dirty="0"/>
              <a:t>: Three 1/8” diameter tubes, 1.93 m long, 187.5 g/L stock solution of </a:t>
            </a:r>
            <a:r>
              <a:rPr lang="en-US" dirty="0" err="1"/>
              <a:t>PACl</a:t>
            </a:r>
            <a:r>
              <a:rPr lang="en-US" dirty="0"/>
              <a:t>, 5 to 48 mg/L dose range.</a:t>
            </a:r>
          </a:p>
        </p:txBody>
      </p:sp>
      <p:sp>
        <p:nvSpPr>
          <p:cNvPr id="5" name="TextBox 4"/>
          <p:cNvSpPr txBox="1"/>
          <p:nvPr/>
        </p:nvSpPr>
        <p:spPr>
          <a:xfrm>
            <a:off x="3145809" y="2408830"/>
            <a:ext cx="797013" cy="400110"/>
          </a:xfrm>
          <a:prstGeom prst="rect">
            <a:avLst/>
          </a:prstGeom>
          <a:noFill/>
        </p:spPr>
        <p:txBody>
          <a:bodyPr wrap="none" rtlCol="0">
            <a:spAutoFit/>
          </a:bodyPr>
          <a:lstStyle/>
          <a:p>
            <a:r>
              <a:rPr lang="en-US" sz="2000" b="1" dirty="0">
                <a:latin typeface="+mn-lt"/>
              </a:rPr>
              <a:t>Lever</a:t>
            </a:r>
          </a:p>
        </p:txBody>
      </p:sp>
      <p:sp>
        <p:nvSpPr>
          <p:cNvPr id="7" name="TextBox 6"/>
          <p:cNvSpPr txBox="1"/>
          <p:nvPr/>
        </p:nvSpPr>
        <p:spPr>
          <a:xfrm>
            <a:off x="0" y="2930857"/>
            <a:ext cx="1231127" cy="1015663"/>
          </a:xfrm>
          <a:prstGeom prst="rect">
            <a:avLst/>
          </a:prstGeom>
          <a:noFill/>
        </p:spPr>
        <p:txBody>
          <a:bodyPr wrap="square" rtlCol="0">
            <a:spAutoFit/>
          </a:bodyPr>
          <a:lstStyle/>
          <a:p>
            <a:r>
              <a:rPr lang="en-US" sz="2000" b="1" dirty="0">
                <a:solidFill>
                  <a:schemeClr val="bg1"/>
                </a:solidFill>
                <a:latin typeface="+mn-lt"/>
              </a:rPr>
              <a:t>Constant Head Tank</a:t>
            </a:r>
          </a:p>
        </p:txBody>
      </p:sp>
      <p:sp>
        <p:nvSpPr>
          <p:cNvPr id="8" name="TextBox 7"/>
          <p:cNvSpPr txBox="1"/>
          <p:nvPr/>
        </p:nvSpPr>
        <p:spPr>
          <a:xfrm>
            <a:off x="1" y="1452350"/>
            <a:ext cx="1501254" cy="707886"/>
          </a:xfrm>
          <a:prstGeom prst="rect">
            <a:avLst/>
          </a:prstGeom>
          <a:noFill/>
        </p:spPr>
        <p:txBody>
          <a:bodyPr wrap="square" rtlCol="0">
            <a:spAutoFit/>
          </a:bodyPr>
          <a:lstStyle/>
          <a:p>
            <a:r>
              <a:rPr lang="en-US" sz="2000" b="1" dirty="0">
                <a:solidFill>
                  <a:schemeClr val="bg1"/>
                </a:solidFill>
                <a:latin typeface="+mn-lt"/>
              </a:rPr>
              <a:t>Coagulant Stock Tank</a:t>
            </a:r>
          </a:p>
        </p:txBody>
      </p:sp>
      <p:cxnSp>
        <p:nvCxnSpPr>
          <p:cNvPr id="9" name="Straight Arrow Connector 8"/>
          <p:cNvCxnSpPr>
            <a:stCxn id="5" idx="1"/>
          </p:cNvCxnSpPr>
          <p:nvPr/>
        </p:nvCxnSpPr>
        <p:spPr>
          <a:xfrm flipH="1">
            <a:off x="2704531" y="2608885"/>
            <a:ext cx="441278" cy="6699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p:cNvCxnSpPr>
          <p:nvPr/>
        </p:nvCxnSpPr>
        <p:spPr>
          <a:xfrm>
            <a:off x="1231127" y="3438689"/>
            <a:ext cx="379309" cy="6878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995183">
            <a:off x="4437590" y="3345503"/>
            <a:ext cx="1992850" cy="707886"/>
          </a:xfrm>
          <a:prstGeom prst="rect">
            <a:avLst/>
          </a:prstGeom>
          <a:noFill/>
        </p:spPr>
        <p:txBody>
          <a:bodyPr wrap="square" rtlCol="0">
            <a:spAutoFit/>
          </a:bodyPr>
          <a:lstStyle/>
          <a:p>
            <a:r>
              <a:rPr lang="en-US" sz="2000" b="1" dirty="0">
                <a:solidFill>
                  <a:schemeClr val="bg1"/>
                </a:solidFill>
                <a:latin typeface="+mn-lt"/>
              </a:rPr>
              <a:t>Linear Flow Orifice Meter</a:t>
            </a:r>
          </a:p>
        </p:txBody>
      </p:sp>
      <p:cxnSp>
        <p:nvCxnSpPr>
          <p:cNvPr id="15" name="Straight Arrow Connector 14"/>
          <p:cNvCxnSpPr>
            <a:stCxn id="14" idx="1"/>
          </p:cNvCxnSpPr>
          <p:nvPr/>
        </p:nvCxnSpPr>
        <p:spPr>
          <a:xfrm flipH="1">
            <a:off x="3516574" y="3415006"/>
            <a:ext cx="962477" cy="2801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037296">
            <a:off x="2922895" y="5492087"/>
            <a:ext cx="2290549" cy="400110"/>
          </a:xfrm>
          <a:prstGeom prst="rect">
            <a:avLst/>
          </a:prstGeom>
          <a:noFill/>
        </p:spPr>
        <p:txBody>
          <a:bodyPr wrap="square" rtlCol="0">
            <a:spAutoFit/>
          </a:bodyPr>
          <a:lstStyle/>
          <a:p>
            <a:r>
              <a:rPr lang="en-US" sz="2000" b="1">
                <a:latin typeface="+mn-lt"/>
              </a:rPr>
              <a:t>Dosing Tubes</a:t>
            </a:r>
            <a:endParaRPr lang="en-US" sz="2000" b="1" dirty="0">
              <a:latin typeface="+mn-lt"/>
            </a:endParaRPr>
          </a:p>
        </p:txBody>
      </p:sp>
      <p:cxnSp>
        <p:nvCxnSpPr>
          <p:cNvPr id="17" name="Straight Arrow Connector 16"/>
          <p:cNvCxnSpPr>
            <a:stCxn id="16" idx="3"/>
          </p:cNvCxnSpPr>
          <p:nvPr/>
        </p:nvCxnSpPr>
        <p:spPr>
          <a:xfrm flipV="1">
            <a:off x="5161702" y="5841242"/>
            <a:ext cx="229164" cy="1912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29050" y="1588827"/>
            <a:ext cx="2333768" cy="707886"/>
          </a:xfrm>
          <a:prstGeom prst="rect">
            <a:avLst/>
          </a:prstGeom>
          <a:noFill/>
        </p:spPr>
        <p:txBody>
          <a:bodyPr wrap="square" rtlCol="0">
            <a:spAutoFit/>
          </a:bodyPr>
          <a:lstStyle/>
          <a:p>
            <a:r>
              <a:rPr lang="en-US" sz="2000" b="1" dirty="0">
                <a:latin typeface="+mn-lt"/>
              </a:rPr>
              <a:t>Flow calibration column</a:t>
            </a:r>
          </a:p>
        </p:txBody>
      </p:sp>
      <p:cxnSp>
        <p:nvCxnSpPr>
          <p:cNvPr id="27" name="Straight Arrow Connector 26"/>
          <p:cNvCxnSpPr/>
          <p:nvPr/>
        </p:nvCxnSpPr>
        <p:spPr>
          <a:xfrm>
            <a:off x="1201003" y="1787857"/>
            <a:ext cx="45037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1"/>
          </p:cNvCxnSpPr>
          <p:nvPr/>
        </p:nvCxnSpPr>
        <p:spPr>
          <a:xfrm flipH="1">
            <a:off x="1885665" y="1942770"/>
            <a:ext cx="243385" cy="14875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944" y="228600"/>
            <a:ext cx="6544056" cy="1143000"/>
          </a:xfrm>
        </p:spPr>
        <p:txBody>
          <a:bodyPr/>
          <a:lstStyle/>
          <a:p>
            <a:r>
              <a:rPr lang="en-US" dirty="0"/>
              <a:t>Chemical Dose Controller</a:t>
            </a:r>
          </a:p>
        </p:txBody>
      </p:sp>
      <p:sp>
        <p:nvSpPr>
          <p:cNvPr id="4" name="Content Placeholder 3"/>
          <p:cNvSpPr>
            <a:spLocks noGrp="1"/>
          </p:cNvSpPr>
          <p:nvPr>
            <p:ph idx="1"/>
          </p:nvPr>
        </p:nvSpPr>
        <p:spPr>
          <a:xfrm>
            <a:off x="457200" y="1600200"/>
            <a:ext cx="4419600" cy="4525963"/>
          </a:xfrm>
        </p:spPr>
        <p:txBody>
          <a:bodyPr/>
          <a:lstStyle/>
          <a:p>
            <a:r>
              <a:rPr lang="en-US" dirty="0"/>
              <a:t>The operator sets the dose directly</a:t>
            </a:r>
          </a:p>
          <a:p>
            <a:r>
              <a:rPr lang="en-US" dirty="0"/>
              <a:t>No need for calculations</a:t>
            </a:r>
          </a:p>
          <a:p>
            <a:r>
              <a:rPr lang="en-US" dirty="0"/>
              <a:t>Visual confirmation</a:t>
            </a:r>
          </a:p>
          <a:p>
            <a:r>
              <a:rPr lang="en-US" dirty="0"/>
              <a:t>A key technology for high performing plants</a:t>
            </a:r>
          </a:p>
          <a:p>
            <a:r>
              <a:rPr lang="en-US" dirty="0"/>
              <a:t>More improvements are possible!</a:t>
            </a:r>
          </a:p>
        </p:txBody>
      </p:sp>
      <p:pic>
        <p:nvPicPr>
          <p:cNvPr id="3" name="Picture 2" descr="https://lh5.googleusercontent.com/_QuLPZg3XMcE/TT9QQIV5wzI/AAAAAAAAc4s/1-EcLoe8L3E/s720/850.JPG"/>
          <p:cNvPicPr>
            <a:picLocks noChangeAspect="1" noChangeArrowheads="1"/>
          </p:cNvPicPr>
          <p:nvPr/>
        </p:nvPicPr>
        <p:blipFill>
          <a:blip r:embed="rId3" cstate="print">
            <a:lum bright="20000"/>
          </a:blip>
          <a:srcRect t="16216"/>
          <a:stretch>
            <a:fillRect/>
          </a:stretch>
        </p:blipFill>
        <p:spPr bwMode="auto">
          <a:xfrm>
            <a:off x="4724400" y="1524000"/>
            <a:ext cx="4191000" cy="5245232"/>
          </a:xfrm>
          <a:prstGeom prst="rect">
            <a:avLst/>
          </a:prstGeom>
          <a:noFill/>
        </p:spPr>
      </p:pic>
      <p:pic>
        <p:nvPicPr>
          <p:cNvPr id="5" name="Picture 2" descr="https://lh3.googleusercontent.com/_QuLPZg3XMcE/TTz3kuiY2nI/AAAAAAAAbmY/o12wSHakp6c/s576/AguaClara%20Honduras%20Trip%202011%20212.jpg"/>
          <p:cNvPicPr>
            <a:picLocks noChangeAspect="1" noChangeArrowheads="1"/>
          </p:cNvPicPr>
          <p:nvPr/>
        </p:nvPicPr>
        <p:blipFill>
          <a:blip r:embed="rId4" cstate="print"/>
          <a:srcRect/>
          <a:stretch>
            <a:fillRect/>
          </a:stretch>
        </p:blipFill>
        <p:spPr bwMode="auto">
          <a:xfrm>
            <a:off x="7239000" y="-3"/>
            <a:ext cx="1905000" cy="1428751"/>
          </a:xfrm>
          <a:prstGeom prst="rect">
            <a:avLst/>
          </a:prstGeom>
          <a:noFill/>
        </p:spPr>
      </p:pic>
      <p:sp>
        <p:nvSpPr>
          <p:cNvPr id="6" name="TextBox 5"/>
          <p:cNvSpPr txBox="1"/>
          <p:nvPr/>
        </p:nvSpPr>
        <p:spPr>
          <a:xfrm rot="20276238">
            <a:off x="4573983" y="3185013"/>
            <a:ext cx="1745991" cy="276999"/>
          </a:xfrm>
          <a:prstGeom prst="rect">
            <a:avLst/>
          </a:prstGeom>
          <a:noFill/>
        </p:spPr>
        <p:txBody>
          <a:bodyPr wrap="none" rtlCol="0">
            <a:spAutoFit/>
          </a:bodyPr>
          <a:lstStyle/>
          <a:p>
            <a:r>
              <a:rPr lang="es-CO" sz="1200" dirty="0">
                <a:latin typeface="+mn-lt"/>
              </a:rPr>
              <a:t>30     25      20      15     10</a:t>
            </a:r>
          </a:p>
        </p:txBody>
      </p:sp>
      <p:sp>
        <p:nvSpPr>
          <p:cNvPr id="7" name="&quot;No&quot; Symbol 6"/>
          <p:cNvSpPr/>
          <p:nvPr/>
        </p:nvSpPr>
        <p:spPr>
          <a:xfrm>
            <a:off x="7620000" y="76200"/>
            <a:ext cx="1219200" cy="1295400"/>
          </a:xfrm>
          <a:prstGeom prst="noSmoking">
            <a:avLst>
              <a:gd name="adj" fmla="val 6243"/>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62" name="Picture 2"/>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 y="1327565"/>
            <a:ext cx="9144000" cy="5530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sz="2800" dirty="0"/>
              <a:t>Stock tanks, calibration columns, constant head tanks, dosing tubes, lever and slider, LFOM</a:t>
            </a:r>
          </a:p>
        </p:txBody>
      </p:sp>
    </p:spTree>
    <p:extLst>
      <p:ext uri="{BB962C8B-B14F-4D97-AF65-F5344CB8AC3E}">
        <p14:creationId xmlns:p14="http://schemas.microsoft.com/office/powerpoint/2010/main" val="139625199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69C8D5-5049-4D30-A462-CC4A09823B2F}"/>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86534" y="1546397"/>
            <a:ext cx="3701689" cy="695585"/>
          </a:xfrm>
          <a:prstGeom prst="rect">
            <a:avLst/>
          </a:prstGeom>
        </p:spPr>
      </p:pic>
      <p:sp>
        <p:nvSpPr>
          <p:cNvPr id="2" name="Title 1"/>
          <p:cNvSpPr>
            <a:spLocks noGrp="1"/>
          </p:cNvSpPr>
          <p:nvPr>
            <p:ph type="title"/>
          </p:nvPr>
        </p:nvSpPr>
        <p:spPr>
          <a:xfrm>
            <a:off x="457200" y="228600"/>
            <a:ext cx="4483289" cy="695585"/>
          </a:xfrm>
        </p:spPr>
        <p:txBody>
          <a:bodyPr/>
          <a:lstStyle/>
          <a:p>
            <a:r>
              <a:rPr lang="en-US" dirty="0"/>
              <a:t>Orifice Equation</a:t>
            </a:r>
          </a:p>
        </p:txBody>
      </p:sp>
      <p:graphicFrame>
        <p:nvGraphicFramePr>
          <p:cNvPr id="6" name="Object 2 2">
            <a:hlinkClick r:id="" action="ppaction://ole?verb=0"/>
          </p:cNvPr>
          <p:cNvGraphicFramePr>
            <a:graphicFrameLocks/>
          </p:cNvGraphicFramePr>
          <p:nvPr>
            <p:extLst>
              <p:ext uri="{D42A27DB-BD31-4B8C-83A1-F6EECF244321}">
                <p14:modId xmlns:p14="http://schemas.microsoft.com/office/powerpoint/2010/main" val="1353674123"/>
              </p:ext>
            </p:extLst>
          </p:nvPr>
        </p:nvGraphicFramePr>
        <p:xfrm>
          <a:off x="1576388" y="3255963"/>
          <a:ext cx="177800" cy="284162"/>
        </p:xfrm>
        <a:graphic>
          <a:graphicData uri="http://schemas.openxmlformats.org/presentationml/2006/ole">
            <mc:AlternateContent xmlns:mc="http://schemas.openxmlformats.org/markup-compatibility/2006">
              <mc:Choice xmlns:v="urn:schemas-microsoft-com:vml" Requires="v">
                <p:oleObj spid="_x0000_s748033" name="Equation" r:id="rId8" imgW="177480" imgH="291960" progId="Equation.DSMT4">
                  <p:embed/>
                </p:oleObj>
              </mc:Choice>
              <mc:Fallback>
                <p:oleObj name="Equation" r:id="rId8" imgW="177480" imgH="291960" progId="Equation.DSMT4">
                  <p:embed/>
                  <p:pic>
                    <p:nvPicPr>
                      <p:cNvPr id="0" name="Picture 5"/>
                      <p:cNvPicPr>
                        <a:picLocks noChangeArrowheads="1"/>
                      </p:cNvPicPr>
                      <p:nvPr/>
                    </p:nvPicPr>
                    <p:blipFill>
                      <a:blip r:embed="rId9"/>
                      <a:srcRect/>
                      <a:stretch>
                        <a:fillRect/>
                      </a:stretch>
                    </p:blipFill>
                    <p:spPr bwMode="auto">
                      <a:xfrm>
                        <a:off x="1576388" y="3255963"/>
                        <a:ext cx="1778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6"/>
          <p:cNvSpPr/>
          <p:nvPr/>
        </p:nvSpPr>
        <p:spPr>
          <a:xfrm>
            <a:off x="4084129" y="1711456"/>
            <a:ext cx="4965655" cy="523220"/>
          </a:xfrm>
          <a:prstGeom prst="rect">
            <a:avLst/>
          </a:prstGeom>
        </p:spPr>
        <p:txBody>
          <a:bodyPr wrap="none">
            <a:spAutoFit/>
          </a:bodyPr>
          <a:lstStyle/>
          <a:p>
            <a:r>
              <a:rPr lang="en-US" dirty="0"/>
              <a:t>Bernoulli equation (</a:t>
            </a:r>
            <a:r>
              <a:rPr lang="en-US" sz="2400" dirty="0"/>
              <a:t>no energy loss</a:t>
            </a:r>
            <a:r>
              <a:rPr lang="en-US" dirty="0"/>
              <a:t>)</a:t>
            </a:r>
          </a:p>
        </p:txBody>
      </p:sp>
      <p:sp>
        <p:nvSpPr>
          <p:cNvPr id="8" name="Rectangle 7"/>
          <p:cNvSpPr/>
          <p:nvPr/>
        </p:nvSpPr>
        <p:spPr>
          <a:xfrm>
            <a:off x="3382078" y="2485002"/>
            <a:ext cx="4209807" cy="523220"/>
          </a:xfrm>
          <a:prstGeom prst="rect">
            <a:avLst/>
          </a:prstGeom>
        </p:spPr>
        <p:txBody>
          <a:bodyPr wrap="none">
            <a:spAutoFit/>
          </a:bodyPr>
          <a:lstStyle/>
          <a:p>
            <a:r>
              <a:rPr lang="en-US" dirty="0"/>
              <a:t>Area of the constricted flow</a:t>
            </a:r>
          </a:p>
        </p:txBody>
      </p:sp>
      <p:sp>
        <p:nvSpPr>
          <p:cNvPr id="9" name="Rectangle 8"/>
          <p:cNvSpPr/>
          <p:nvPr/>
        </p:nvSpPr>
        <p:spPr>
          <a:xfrm>
            <a:off x="3395726" y="3102408"/>
            <a:ext cx="3042821" cy="523220"/>
          </a:xfrm>
          <a:prstGeom prst="rect">
            <a:avLst/>
          </a:prstGeom>
        </p:spPr>
        <p:txBody>
          <a:bodyPr wrap="none">
            <a:spAutoFit/>
          </a:bodyPr>
          <a:lstStyle/>
          <a:p>
            <a:r>
              <a:rPr lang="en-US" dirty="0"/>
              <a:t>Continuity equation</a:t>
            </a:r>
          </a:p>
        </p:txBody>
      </p:sp>
      <p:sp>
        <p:nvSpPr>
          <p:cNvPr id="10" name="Rectangle 9"/>
          <p:cNvSpPr/>
          <p:nvPr/>
        </p:nvSpPr>
        <p:spPr>
          <a:xfrm>
            <a:off x="3436669" y="3972608"/>
            <a:ext cx="5077031" cy="523220"/>
          </a:xfrm>
          <a:prstGeom prst="rect">
            <a:avLst/>
          </a:prstGeom>
        </p:spPr>
        <p:txBody>
          <a:bodyPr wrap="none">
            <a:spAutoFit/>
          </a:bodyPr>
          <a:lstStyle/>
          <a:p>
            <a:r>
              <a:rPr lang="en-US" dirty="0"/>
              <a:t>Orifice Equation (memorize this!)</a:t>
            </a:r>
          </a:p>
        </p:txBody>
      </p:sp>
      <p:pic>
        <p:nvPicPr>
          <p:cNvPr id="747526" name="Picture 6"/>
          <p:cNvPicPr>
            <a:picLocks noChangeAspect="1" noChangeArrowheads="1"/>
          </p:cNvPicPr>
          <p:nvPr/>
        </p:nvPicPr>
        <p:blipFill>
          <a:blip r:embed="rId10" cstate="print"/>
          <a:srcRect/>
          <a:stretch>
            <a:fillRect/>
          </a:stretch>
        </p:blipFill>
        <p:spPr bwMode="auto">
          <a:xfrm>
            <a:off x="1340039" y="7210851"/>
            <a:ext cx="7200900" cy="1162050"/>
          </a:xfrm>
          <a:prstGeom prst="rect">
            <a:avLst/>
          </a:prstGeom>
          <a:noFill/>
          <a:ln w="9525">
            <a:noFill/>
            <a:miter lim="800000"/>
            <a:headEnd/>
            <a:tailEnd/>
          </a:ln>
        </p:spPr>
      </p:pic>
      <p:sp>
        <p:nvSpPr>
          <p:cNvPr id="12" name="TextBox 11"/>
          <p:cNvSpPr txBox="1"/>
          <p:nvPr/>
        </p:nvSpPr>
        <p:spPr>
          <a:xfrm>
            <a:off x="409434" y="4776716"/>
            <a:ext cx="8407020" cy="1938992"/>
          </a:xfrm>
          <a:prstGeom prst="rect">
            <a:avLst/>
          </a:prstGeom>
          <a:noFill/>
        </p:spPr>
        <p:txBody>
          <a:bodyPr wrap="square" rtlCol="0">
            <a:spAutoFit/>
          </a:bodyPr>
          <a:lstStyle/>
          <a:p>
            <a:r>
              <a:rPr lang="en-US" sz="2400" dirty="0"/>
              <a:t>This equation applies to a horizontal orifice (so that the depth of submergence is constant). For depth of submergence larger than the diameter of the orifice this equation can be applied to vertical orifices. There is a general equation for vertical orifices in </a:t>
            </a:r>
            <a:r>
              <a:rPr lang="en-US" sz="2400" dirty="0" err="1"/>
              <a:t>aide.physchem</a:t>
            </a:r>
            <a:r>
              <a:rPr lang="en-US" sz="2400" dirty="0"/>
              <a:t>.</a:t>
            </a:r>
          </a:p>
        </p:txBody>
      </p:sp>
      <p:pic>
        <p:nvPicPr>
          <p:cNvPr id="747780" name="Picture 26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cxnSp>
        <p:nvCxnSpPr>
          <p:cNvPr id="747524" name="Straight Connector 747523"/>
          <p:cNvCxnSpPr/>
          <p:nvPr/>
        </p:nvCxnSpPr>
        <p:spPr bwMode="auto">
          <a:xfrm flipV="1">
            <a:off x="240503" y="1657777"/>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3" name="Straight Connector 42"/>
          <p:cNvCxnSpPr/>
          <p:nvPr/>
        </p:nvCxnSpPr>
        <p:spPr bwMode="auto">
          <a:xfrm flipV="1">
            <a:off x="2979407" y="1621323"/>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4" name="Straight Connector 43"/>
          <p:cNvCxnSpPr/>
          <p:nvPr/>
        </p:nvCxnSpPr>
        <p:spPr bwMode="auto">
          <a:xfrm flipV="1">
            <a:off x="1557700" y="1577776"/>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5" name="Straight Connector 44"/>
          <p:cNvCxnSpPr/>
          <p:nvPr/>
        </p:nvCxnSpPr>
        <p:spPr bwMode="auto">
          <a:xfrm flipV="1">
            <a:off x="2267824" y="1641171"/>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rotWithShape="1">
                <a:blip r:embed="rId13"/>
                <a:stretch>
                  <a:fillRect/>
                </a:stretch>
              </a:blipFill>
            </p:spPr>
            <p:txBody>
              <a:bodyPr/>
              <a:lstStyle/>
              <a:p>
                <a:r>
                  <a:rPr lang="en-US">
                    <a:noFill/>
                  </a:rPr>
                  <a:t> </a:t>
                </a:r>
              </a:p>
            </p:txBody>
          </p:sp>
        </mc:Fallback>
      </mc:AlternateContent>
      <p:grpSp>
        <p:nvGrpSpPr>
          <p:cNvPr id="51" name="Group 50"/>
          <p:cNvGrpSpPr/>
          <p:nvPr/>
        </p:nvGrpSpPr>
        <p:grpSpPr>
          <a:xfrm>
            <a:off x="6684425" y="1417739"/>
            <a:ext cx="1814920" cy="1044215"/>
            <a:chOff x="7014633" y="0"/>
            <a:chExt cx="1814920" cy="1044215"/>
          </a:xfrm>
        </p:grpSpPr>
        <p:sp>
          <p:nvSpPr>
            <p:cNvPr id="52" name="Rectangle 51"/>
            <p:cNvSpPr/>
            <p:nvPr/>
          </p:nvSpPr>
          <p:spPr>
            <a:xfrm>
              <a:off x="7014633" y="0"/>
              <a:ext cx="1814920" cy="523220"/>
            </a:xfrm>
            <a:prstGeom prst="rect">
              <a:avLst/>
            </a:prstGeom>
          </p:spPr>
          <p:txBody>
            <a:bodyPr wrap="none">
              <a:spAutoFit/>
            </a:bodyPr>
            <a:lstStyle/>
            <a:p>
              <a:r>
                <a:rPr lang="en-US" dirty="0">
                  <a:solidFill>
                    <a:schemeClr val="accent4"/>
                  </a:solidFill>
                </a:rPr>
                <a:t>mechanical</a:t>
              </a:r>
            </a:p>
          </p:txBody>
        </p:sp>
        <p:sp>
          <p:nvSpPr>
            <p:cNvPr id="53" name="Rectangle 52"/>
            <p:cNvSpPr/>
            <p:nvPr/>
          </p:nvSpPr>
          <p:spPr>
            <a:xfrm>
              <a:off x="7517791" y="520995"/>
              <a:ext cx="393056" cy="523220"/>
            </a:xfrm>
            <a:prstGeom prst="rect">
              <a:avLst/>
            </a:prstGeom>
          </p:spPr>
          <p:txBody>
            <a:bodyPr wrap="none">
              <a:spAutoFit/>
            </a:bodyPr>
            <a:lstStyle/>
            <a:p>
              <a:r>
                <a:rPr lang="en-US" b="1" dirty="0">
                  <a:solidFill>
                    <a:schemeClr val="accent4"/>
                  </a:solidFill>
                </a:rPr>
                <a:t>^</a:t>
              </a:r>
            </a:p>
          </p:txBody>
        </p:sp>
      </p:grpSp>
      <p:sp>
        <p:nvSpPr>
          <p:cNvPr id="3" name="TextBox 2"/>
          <p:cNvSpPr txBox="1"/>
          <p:nvPr/>
        </p:nvSpPr>
        <p:spPr>
          <a:xfrm>
            <a:off x="1297362" y="859083"/>
            <a:ext cx="2746265" cy="523220"/>
          </a:xfrm>
          <a:prstGeom prst="rect">
            <a:avLst/>
          </a:prstGeom>
          <a:noFill/>
        </p:spPr>
        <p:txBody>
          <a:bodyPr wrap="none" rtlCol="0">
            <a:spAutoFit/>
          </a:bodyPr>
          <a:lstStyle/>
          <a:p>
            <a:r>
              <a:rPr lang="en-US" dirty="0"/>
              <a:t>Flow contraction!</a:t>
            </a:r>
          </a:p>
        </p:txBody>
      </p:sp>
      <p:pic>
        <p:nvPicPr>
          <p:cNvPr id="13" name="Picture 12">
            <a:extLst>
              <a:ext uri="{FF2B5EF4-FFF2-40B4-BE49-F238E27FC236}">
                <a16:creationId xmlns:a16="http://schemas.microsoft.com/office/drawing/2014/main" id="{637E4DFE-9AD5-4740-834E-5A52F3629604}"/>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1205301" y="2688702"/>
            <a:ext cx="1736609" cy="254095"/>
          </a:xfrm>
          <a:prstGeom prst="rect">
            <a:avLst/>
          </a:prstGeom>
        </p:spPr>
      </p:pic>
      <p:pic>
        <p:nvPicPr>
          <p:cNvPr id="15" name="Picture 14">
            <a:extLst>
              <a:ext uri="{FF2B5EF4-FFF2-40B4-BE49-F238E27FC236}">
                <a16:creationId xmlns:a16="http://schemas.microsoft.com/office/drawing/2014/main" id="{6C5D7BE1-A10C-454A-B327-5691407A3642}"/>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1665288" y="3275516"/>
            <a:ext cx="1049676" cy="264609"/>
          </a:xfrm>
          <a:prstGeom prst="rect">
            <a:avLst/>
          </a:prstGeom>
        </p:spPr>
      </p:pic>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457200" y="4068595"/>
            <a:ext cx="2898602" cy="40258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5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8786"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0510" y="1307651"/>
            <a:ext cx="14140036" cy="553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solidFill>
            <a:schemeClr val="bg1"/>
          </a:solidFill>
        </p:spPr>
        <p:txBody>
          <a:bodyPr/>
          <a:lstStyle/>
          <a:p>
            <a:r>
              <a:rPr lang="en-US" dirty="0"/>
              <a:t>What’s wrong with this drawing? Find the missing piece</a:t>
            </a:r>
          </a:p>
        </p:txBody>
      </p:sp>
    </p:spTree>
    <p:extLst>
      <p:ext uri="{BB962C8B-B14F-4D97-AF65-F5344CB8AC3E}">
        <p14:creationId xmlns:p14="http://schemas.microsoft.com/office/powerpoint/2010/main" val="64750672"/>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9810"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0" y="1318161"/>
            <a:ext cx="14791128" cy="55398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Our goal is to design a more modular dosing system</a:t>
            </a:r>
          </a:p>
        </p:txBody>
      </p:sp>
    </p:spTree>
    <p:extLst>
      <p:ext uri="{BB962C8B-B14F-4D97-AF65-F5344CB8AC3E}">
        <p14:creationId xmlns:p14="http://schemas.microsoft.com/office/powerpoint/2010/main" val="1118497710"/>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0834"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 y="1318161"/>
            <a:ext cx="14508880" cy="5539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Identify everything!</a:t>
            </a:r>
          </a:p>
        </p:txBody>
      </p:sp>
    </p:spTree>
    <p:extLst>
      <p:ext uri="{BB962C8B-B14F-4D97-AF65-F5344CB8AC3E}">
        <p14:creationId xmlns:p14="http://schemas.microsoft.com/office/powerpoint/2010/main" val="3531962915"/>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1" name="Rectangle 27"/>
          <p:cNvSpPr>
            <a:spLocks noChangeArrowheads="1"/>
          </p:cNvSpPr>
          <p:nvPr/>
        </p:nvSpPr>
        <p:spPr bwMode="auto">
          <a:xfrm>
            <a:off x="0" y="1447800"/>
            <a:ext cx="2209800" cy="533400"/>
          </a:xfrm>
          <a:prstGeom prst="rect">
            <a:avLst/>
          </a:prstGeom>
          <a:solidFill>
            <a:schemeClr val="bg1"/>
          </a:solidFill>
          <a:ln w="9525">
            <a:noFill/>
            <a:miter lim="800000"/>
            <a:headEnd/>
            <a:tailEnd/>
          </a:ln>
          <a:effectLst/>
        </p:spPr>
        <p:txBody>
          <a:bodyPr wrap="none" anchor="ctr">
            <a:spAutoFit/>
          </a:bodyPr>
          <a:lstStyle/>
          <a:p>
            <a:endParaRPr lang="es-HN"/>
          </a:p>
        </p:txBody>
      </p:sp>
      <p:sp>
        <p:nvSpPr>
          <p:cNvPr id="354306" name="Rectangle 2"/>
          <p:cNvSpPr>
            <a:spLocks noGrp="1" noChangeArrowheads="1"/>
          </p:cNvSpPr>
          <p:nvPr>
            <p:ph type="title"/>
          </p:nvPr>
        </p:nvSpPr>
        <p:spPr>
          <a:xfrm>
            <a:off x="3124200" y="304800"/>
            <a:ext cx="5334000" cy="1143000"/>
          </a:xfrm>
        </p:spPr>
        <p:txBody>
          <a:bodyPr/>
          <a:lstStyle/>
          <a:p>
            <a:r>
              <a:rPr lang="en-US" sz="4000" dirty="0"/>
              <a:t>Design specifications for the float valve</a:t>
            </a:r>
          </a:p>
        </p:txBody>
      </p:sp>
      <p:sp>
        <p:nvSpPr>
          <p:cNvPr id="354307" name="Rectangle 3"/>
          <p:cNvSpPr>
            <a:spLocks noGrp="1" noChangeArrowheads="1"/>
          </p:cNvSpPr>
          <p:nvPr>
            <p:ph idx="1"/>
          </p:nvPr>
        </p:nvSpPr>
        <p:spPr>
          <a:xfrm>
            <a:off x="2554923" y="1447800"/>
            <a:ext cx="6164580" cy="1371600"/>
          </a:xfrm>
        </p:spPr>
        <p:txBody>
          <a:bodyPr/>
          <a:lstStyle/>
          <a:p>
            <a:pPr marL="0" indent="0">
              <a:buFont typeface="Wingdings" pitchFamily="2" charset="2"/>
              <a:buNone/>
            </a:pPr>
            <a:r>
              <a:rPr lang="en-US" sz="2400" dirty="0"/>
              <a:t>The float valve has an orifice that restricts the flow of the chemical and that dominates the head loss between stock tank and constant head tank. Different float valves have different sizes of orifices.</a:t>
            </a:r>
          </a:p>
        </p:txBody>
      </p:sp>
      <p:grpSp>
        <p:nvGrpSpPr>
          <p:cNvPr id="2" name="Group 23"/>
          <p:cNvGrpSpPr>
            <a:grpSpLocks/>
          </p:cNvGrpSpPr>
          <p:nvPr/>
        </p:nvGrpSpPr>
        <p:grpSpPr bwMode="auto">
          <a:xfrm>
            <a:off x="5181600" y="3962400"/>
            <a:ext cx="738188" cy="1250950"/>
            <a:chOff x="5040" y="96"/>
            <a:chExt cx="465" cy="788"/>
          </a:xfrm>
        </p:grpSpPr>
        <p:sp>
          <p:nvSpPr>
            <p:cNvPr id="354309" name="AutoShape 5"/>
            <p:cNvSpPr>
              <a:spLocks noChangeArrowheads="1"/>
            </p:cNvSpPr>
            <p:nvPr/>
          </p:nvSpPr>
          <p:spPr bwMode="auto">
            <a:xfrm>
              <a:off x="5149" y="587"/>
              <a:ext cx="356" cy="297"/>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354310" name="Rectangle 6"/>
            <p:cNvSpPr>
              <a:spLocks noChangeArrowheads="1"/>
            </p:cNvSpPr>
            <p:nvPr/>
          </p:nvSpPr>
          <p:spPr bwMode="auto">
            <a:xfrm>
              <a:off x="5149" y="567"/>
              <a:ext cx="356" cy="59"/>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354311" name="AutoShape 7"/>
            <p:cNvSpPr>
              <a:spLocks noChangeArrowheads="1"/>
            </p:cNvSpPr>
            <p:nvPr/>
          </p:nvSpPr>
          <p:spPr bwMode="auto">
            <a:xfrm>
              <a:off x="5149" y="210"/>
              <a:ext cx="356" cy="674"/>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354312" name="Picture 8" descr="Product Picture"/>
            <p:cNvPicPr>
              <a:picLocks noChangeAspect="1" noChangeArrowheads="1"/>
            </p:cNvPicPr>
            <p:nvPr/>
          </p:nvPicPr>
          <p:blipFill>
            <a:blip r:embed="rId8" cstate="screen">
              <a:clrChange>
                <a:clrFrom>
                  <a:srgbClr val="FFFFFF"/>
                </a:clrFrom>
                <a:clrTo>
                  <a:srgbClr val="FFFFFF">
                    <a:alpha val="0"/>
                  </a:srgbClr>
                </a:clrTo>
              </a:clrChange>
            </a:blip>
            <a:srcRect/>
            <a:stretch>
              <a:fillRect/>
            </a:stretch>
          </p:blipFill>
          <p:spPr bwMode="auto">
            <a:xfrm>
              <a:off x="5040" y="355"/>
              <a:ext cx="285" cy="248"/>
            </a:xfrm>
            <a:prstGeom prst="rect">
              <a:avLst/>
            </a:prstGeom>
            <a:noFill/>
          </p:spPr>
        </p:pic>
        <p:sp>
          <p:nvSpPr>
            <p:cNvPr id="354313" name="Rectangle 9"/>
            <p:cNvSpPr>
              <a:spLocks noChangeArrowheads="1"/>
            </p:cNvSpPr>
            <p:nvPr/>
          </p:nvSpPr>
          <p:spPr bwMode="auto">
            <a:xfrm>
              <a:off x="5292" y="526"/>
              <a:ext cx="29" cy="8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354314" name="AutoShape 10"/>
            <p:cNvSpPr>
              <a:spLocks noChangeArrowheads="1"/>
            </p:cNvSpPr>
            <p:nvPr/>
          </p:nvSpPr>
          <p:spPr bwMode="auto">
            <a:xfrm rot="-5400000">
              <a:off x="5267" y="511"/>
              <a:ext cx="79" cy="209"/>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1"/>
            <p:cNvGrpSpPr>
              <a:grpSpLocks/>
            </p:cNvGrpSpPr>
            <p:nvPr/>
          </p:nvGrpSpPr>
          <p:grpSpPr bwMode="auto">
            <a:xfrm>
              <a:off x="5185" y="152"/>
              <a:ext cx="284" cy="59"/>
              <a:chOff x="2855" y="276"/>
              <a:chExt cx="528" cy="111"/>
            </a:xfrm>
          </p:grpSpPr>
          <p:sp>
            <p:nvSpPr>
              <p:cNvPr id="354316" name="Arc 12"/>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354317" name="Arc 13"/>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354318" name="AutoShape 14"/>
            <p:cNvSpPr>
              <a:spLocks noChangeArrowheads="1"/>
            </p:cNvSpPr>
            <p:nvPr/>
          </p:nvSpPr>
          <p:spPr bwMode="auto">
            <a:xfrm flipV="1">
              <a:off x="5172" y="195"/>
              <a:ext cx="310" cy="65"/>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5"/>
            <p:cNvGrpSpPr>
              <a:grpSpLocks/>
            </p:cNvGrpSpPr>
            <p:nvPr/>
          </p:nvGrpSpPr>
          <p:grpSpPr bwMode="auto">
            <a:xfrm>
              <a:off x="5193" y="96"/>
              <a:ext cx="268" cy="80"/>
              <a:chOff x="2869" y="172"/>
              <a:chExt cx="498" cy="149"/>
            </a:xfrm>
          </p:grpSpPr>
          <p:sp>
            <p:nvSpPr>
              <p:cNvPr id="354320" name="Freeform 16"/>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354321" name="Line 17"/>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354329" name="Rectangle 25"/>
          <p:cNvSpPr>
            <a:spLocks noChangeArrowheads="1"/>
          </p:cNvSpPr>
          <p:nvPr/>
        </p:nvSpPr>
        <p:spPr bwMode="auto">
          <a:xfrm>
            <a:off x="0" y="457200"/>
            <a:ext cx="2209800" cy="3276600"/>
          </a:xfrm>
          <a:prstGeom prst="rect">
            <a:avLst/>
          </a:prstGeom>
          <a:solidFill>
            <a:schemeClr val="hlink"/>
          </a:solidFill>
          <a:ln w="38100">
            <a:noFill/>
            <a:miter lim="800000"/>
            <a:headEnd/>
            <a:tailEnd/>
          </a:ln>
          <a:effectLst/>
        </p:spPr>
        <p:txBody>
          <a:bodyPr anchor="ctr">
            <a:spAutoFit/>
          </a:bodyPr>
          <a:lstStyle/>
          <a:p>
            <a:endParaRPr lang="es-HN"/>
          </a:p>
        </p:txBody>
      </p:sp>
      <p:sp>
        <p:nvSpPr>
          <p:cNvPr id="354330" name="Freeform 26"/>
          <p:cNvSpPr>
            <a:spLocks/>
          </p:cNvSpPr>
          <p:nvPr/>
        </p:nvSpPr>
        <p:spPr bwMode="auto">
          <a:xfrm>
            <a:off x="2209800" y="3322638"/>
            <a:ext cx="3048000" cy="1260475"/>
          </a:xfrm>
          <a:custGeom>
            <a:avLst/>
            <a:gdLst/>
            <a:ahLst/>
            <a:cxnLst>
              <a:cxn ang="0">
                <a:pos x="0" y="19"/>
              </a:cxn>
              <a:cxn ang="0">
                <a:pos x="517" y="109"/>
              </a:cxn>
              <a:cxn ang="0">
                <a:pos x="1494" y="674"/>
              </a:cxn>
              <a:cxn ang="0">
                <a:pos x="1920" y="739"/>
              </a:cxn>
            </a:cxnLst>
            <a:rect l="0" t="0" r="r" b="b"/>
            <a:pathLst>
              <a:path w="1920" h="794">
                <a:moveTo>
                  <a:pt x="0" y="19"/>
                </a:moveTo>
                <a:cubicBezTo>
                  <a:pt x="86" y="34"/>
                  <a:pt x="268" y="0"/>
                  <a:pt x="517" y="109"/>
                </a:cubicBezTo>
                <a:cubicBezTo>
                  <a:pt x="781" y="229"/>
                  <a:pt x="1246" y="554"/>
                  <a:pt x="1494" y="674"/>
                </a:cubicBezTo>
                <a:cubicBezTo>
                  <a:pt x="1742" y="794"/>
                  <a:pt x="1831" y="725"/>
                  <a:pt x="1920" y="739"/>
                </a:cubicBezTo>
              </a:path>
            </a:pathLst>
          </a:custGeom>
          <a:noFill/>
          <a:ln w="57150" cap="flat" cmpd="sng">
            <a:solidFill>
              <a:schemeClr val="accent1"/>
            </a:solidFill>
            <a:prstDash val="solid"/>
            <a:round/>
            <a:headEnd/>
            <a:tailEnd/>
          </a:ln>
          <a:effectLst/>
        </p:spPr>
        <p:txBody>
          <a:bodyPr wrap="none">
            <a:spAutoFit/>
          </a:bodyPr>
          <a:lstStyle/>
          <a:p>
            <a:endParaRPr lang="es-HN"/>
          </a:p>
        </p:txBody>
      </p:sp>
      <p:sp>
        <p:nvSpPr>
          <p:cNvPr id="354332" name="Rectangle 28"/>
          <p:cNvSpPr>
            <a:spLocks noChangeArrowheads="1"/>
          </p:cNvSpPr>
          <p:nvPr/>
        </p:nvSpPr>
        <p:spPr bwMode="auto">
          <a:xfrm>
            <a:off x="0" y="3752850"/>
            <a:ext cx="2209800" cy="3124200"/>
          </a:xfrm>
          <a:prstGeom prst="rect">
            <a:avLst/>
          </a:prstGeom>
          <a:solidFill>
            <a:schemeClr val="bg1"/>
          </a:solidFill>
          <a:ln w="9525">
            <a:noFill/>
            <a:miter lim="800000"/>
            <a:headEnd/>
            <a:tailEnd/>
          </a:ln>
          <a:effectLst/>
        </p:spPr>
        <p:txBody>
          <a:bodyPr wrap="none" anchor="ctr">
            <a:spAutoFit/>
          </a:bodyPr>
          <a:lstStyle/>
          <a:p>
            <a:endParaRPr lang="es-HN" dirty="0"/>
          </a:p>
        </p:txBody>
      </p:sp>
      <p:sp>
        <p:nvSpPr>
          <p:cNvPr id="354328" name="Rectangle 24"/>
          <p:cNvSpPr>
            <a:spLocks noChangeArrowheads="1"/>
          </p:cNvSpPr>
          <p:nvPr/>
        </p:nvSpPr>
        <p:spPr bwMode="auto">
          <a:xfrm>
            <a:off x="0" y="0"/>
            <a:ext cx="2209800" cy="3733800"/>
          </a:xfrm>
          <a:prstGeom prst="rect">
            <a:avLst/>
          </a:prstGeom>
          <a:noFill/>
          <a:ln w="38100">
            <a:solidFill>
              <a:schemeClr val="accent1"/>
            </a:solidFill>
            <a:miter lim="800000"/>
            <a:headEnd/>
            <a:tailEnd/>
          </a:ln>
          <a:effectLst/>
        </p:spPr>
        <p:txBody>
          <a:bodyPr anchor="ctr">
            <a:spAutoFit/>
          </a:bodyPr>
          <a:lstStyle/>
          <a:p>
            <a:endParaRPr lang="es-HN"/>
          </a:p>
        </p:txBody>
      </p:sp>
      <p:sp>
        <p:nvSpPr>
          <p:cNvPr id="354333" name="Rectangle 29"/>
          <p:cNvSpPr>
            <a:spLocks noChangeArrowheads="1"/>
          </p:cNvSpPr>
          <p:nvPr/>
        </p:nvSpPr>
        <p:spPr bwMode="auto">
          <a:xfrm>
            <a:off x="-76200" y="-76200"/>
            <a:ext cx="2362200" cy="152400"/>
          </a:xfrm>
          <a:prstGeom prst="rect">
            <a:avLst/>
          </a:prstGeom>
          <a:solidFill>
            <a:schemeClr val="bg1"/>
          </a:solidFill>
          <a:ln w="9525">
            <a:noFill/>
            <a:miter lim="800000"/>
            <a:headEnd/>
            <a:tailEnd/>
          </a:ln>
          <a:effectLst/>
        </p:spPr>
        <p:txBody>
          <a:bodyPr anchor="ctr">
            <a:spAutoFit/>
          </a:bodyPr>
          <a:lstStyle/>
          <a:p>
            <a:endParaRPr lang="es-HN"/>
          </a:p>
        </p:txBody>
      </p:sp>
      <p:sp>
        <p:nvSpPr>
          <p:cNvPr id="354334" name="Text Box 30"/>
          <p:cNvSpPr txBox="1">
            <a:spLocks noChangeArrowheads="1"/>
          </p:cNvSpPr>
          <p:nvPr/>
        </p:nvSpPr>
        <p:spPr bwMode="auto">
          <a:xfrm>
            <a:off x="362528" y="597334"/>
            <a:ext cx="1604818" cy="1384995"/>
          </a:xfrm>
          <a:prstGeom prst="rect">
            <a:avLst/>
          </a:prstGeom>
          <a:noFill/>
          <a:ln w="9525">
            <a:noFill/>
            <a:miter lim="800000"/>
            <a:headEnd/>
            <a:tailEnd/>
          </a:ln>
          <a:effectLst/>
        </p:spPr>
        <p:txBody>
          <a:bodyPr wrap="square">
            <a:spAutoFit/>
          </a:bodyPr>
          <a:lstStyle/>
          <a:p>
            <a:pPr algn="l"/>
            <a:r>
              <a:rPr lang="en-US" dirty="0"/>
              <a:t>Chemical Feed Tank</a:t>
            </a:r>
          </a:p>
        </p:txBody>
      </p:sp>
      <p:sp>
        <p:nvSpPr>
          <p:cNvPr id="354340" name="Rectangle 36"/>
          <p:cNvSpPr>
            <a:spLocks noChangeArrowheads="1"/>
          </p:cNvSpPr>
          <p:nvPr/>
        </p:nvSpPr>
        <p:spPr bwMode="auto">
          <a:xfrm>
            <a:off x="2697480" y="5637646"/>
            <a:ext cx="6446519" cy="1200329"/>
          </a:xfrm>
          <a:prstGeom prst="rect">
            <a:avLst/>
          </a:prstGeom>
          <a:noFill/>
          <a:ln w="9525" algn="ctr">
            <a:noFill/>
            <a:miter lim="800000"/>
            <a:headEnd/>
            <a:tailEnd/>
          </a:ln>
          <a:effectLst/>
        </p:spPr>
        <p:txBody>
          <a:bodyPr wrap="square">
            <a:spAutoFit/>
          </a:bodyPr>
          <a:lstStyle/>
          <a:p>
            <a:pPr algn="l"/>
            <a:r>
              <a:rPr lang="en-US" sz="2400" dirty="0"/>
              <a:t>Why are we concerned with the orifice head loss? </a:t>
            </a:r>
          </a:p>
          <a:p>
            <a:r>
              <a:rPr lang="en-US" sz="2400" dirty="0"/>
              <a:t>Where else is there head loss?</a:t>
            </a:r>
          </a:p>
          <a:p>
            <a:pPr algn="l"/>
            <a:r>
              <a:rPr lang="en-US" sz="2400" dirty="0"/>
              <a:t>Is this a minimum or a maximum orifice diameter?</a:t>
            </a:r>
          </a:p>
        </p:txBody>
      </p:sp>
      <p:sp>
        <p:nvSpPr>
          <p:cNvPr id="34" name="TextBox 33"/>
          <p:cNvSpPr txBox="1"/>
          <p:nvPr/>
        </p:nvSpPr>
        <p:spPr>
          <a:xfrm>
            <a:off x="6812280" y="3258136"/>
            <a:ext cx="2331720" cy="954107"/>
          </a:xfrm>
          <a:prstGeom prst="rect">
            <a:avLst/>
          </a:prstGeom>
          <a:noFill/>
        </p:spPr>
        <p:txBody>
          <a:bodyPr wrap="square" rtlCol="0">
            <a:spAutoFit/>
          </a:bodyPr>
          <a:lstStyle/>
          <a:p>
            <a:r>
              <a:rPr lang="en-US" dirty="0"/>
              <a:t>Why not increase </a:t>
            </a:r>
            <a:r>
              <a:rPr lang="en-US" dirty="0">
                <a:latin typeface="Symbol" pitchFamily="18" charset="2"/>
              </a:rPr>
              <a:t>D</a:t>
            </a:r>
            <a:r>
              <a:rPr lang="en-US" dirty="0"/>
              <a:t>h?</a:t>
            </a:r>
          </a:p>
        </p:txBody>
      </p:sp>
      <p:sp>
        <p:nvSpPr>
          <p:cNvPr id="5" name="Rounded Rectangle 4"/>
          <p:cNvSpPr/>
          <p:nvPr/>
        </p:nvSpPr>
        <p:spPr bwMode="auto">
          <a:xfrm>
            <a:off x="3758967" y="6467912"/>
            <a:ext cx="1249261" cy="310393"/>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683B2956-582C-4FE3-8FBD-E41DDF5C8AB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94721" y="4027502"/>
            <a:ext cx="2194286" cy="304762"/>
          </a:xfrm>
          <a:prstGeom prst="rect">
            <a:avLst/>
          </a:prstGeom>
        </p:spPr>
      </p:pic>
      <p:pic>
        <p:nvPicPr>
          <p:cNvPr id="9" name="Picture 8">
            <a:extLst>
              <a:ext uri="{FF2B5EF4-FFF2-40B4-BE49-F238E27FC236}">
                <a16:creationId xmlns:a16="http://schemas.microsoft.com/office/drawing/2014/main" id="{4687E260-9FF9-4653-B70B-DED0482F6FA1}"/>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21079" y="4658191"/>
            <a:ext cx="2382770" cy="701675"/>
          </a:xfrm>
          <a:prstGeom prst="rect">
            <a:avLst/>
          </a:prstGeom>
        </p:spPr>
      </p:pic>
      <p:pic>
        <p:nvPicPr>
          <p:cNvPr id="11" name="Picture 10">
            <a:extLst>
              <a:ext uri="{FF2B5EF4-FFF2-40B4-BE49-F238E27FC236}">
                <a16:creationId xmlns:a16="http://schemas.microsoft.com/office/drawing/2014/main" id="{34E1CD86-73AD-4427-91C2-DD61B5CFCC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21079" y="5738959"/>
            <a:ext cx="2441143" cy="760381"/>
          </a:xfrm>
          <a:prstGeom prst="rect">
            <a:avLst/>
          </a:prstGeom>
        </p:spPr>
      </p:pic>
      <p:pic>
        <p:nvPicPr>
          <p:cNvPr id="13" name="Picture 12">
            <a:extLst>
              <a:ext uri="{FF2B5EF4-FFF2-40B4-BE49-F238E27FC236}">
                <a16:creationId xmlns:a16="http://schemas.microsoft.com/office/drawing/2014/main" id="{5B728EED-4BDD-404C-AFEF-40398FA4763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975408" y="4292317"/>
            <a:ext cx="1498410" cy="623625"/>
          </a:xfrm>
          <a:prstGeom prst="rect">
            <a:avLst/>
          </a:prstGeom>
        </p:spPr>
      </p:pic>
      <p:grpSp>
        <p:nvGrpSpPr>
          <p:cNvPr id="16" name="Group 15">
            <a:extLst>
              <a:ext uri="{FF2B5EF4-FFF2-40B4-BE49-F238E27FC236}">
                <a16:creationId xmlns:a16="http://schemas.microsoft.com/office/drawing/2014/main" id="{3E161C15-08D0-46F1-B000-050A2B229E04}"/>
              </a:ext>
            </a:extLst>
          </p:cNvPr>
          <p:cNvGrpSpPr/>
          <p:nvPr/>
        </p:nvGrpSpPr>
        <p:grpSpPr>
          <a:xfrm>
            <a:off x="2286000" y="3276600"/>
            <a:ext cx="4038600" cy="1219200"/>
            <a:chOff x="2286000" y="3276600"/>
            <a:chExt cx="4038600" cy="1219200"/>
          </a:xfrm>
        </p:grpSpPr>
        <p:grpSp>
          <p:nvGrpSpPr>
            <p:cNvPr id="35" name="Group 34"/>
            <p:cNvGrpSpPr/>
            <p:nvPr/>
          </p:nvGrpSpPr>
          <p:grpSpPr>
            <a:xfrm>
              <a:off x="2286000" y="3276600"/>
              <a:ext cx="4038600" cy="1219200"/>
              <a:chOff x="2286000" y="3276600"/>
              <a:chExt cx="4038600" cy="1219200"/>
            </a:xfrm>
          </p:grpSpPr>
          <p:sp>
            <p:nvSpPr>
              <p:cNvPr id="354335" name="Line 31"/>
              <p:cNvSpPr>
                <a:spLocks noChangeShapeType="1"/>
              </p:cNvSpPr>
              <p:nvPr/>
            </p:nvSpPr>
            <p:spPr bwMode="auto">
              <a:xfrm>
                <a:off x="2286000" y="3276600"/>
                <a:ext cx="4038600" cy="0"/>
              </a:xfrm>
              <a:prstGeom prst="line">
                <a:avLst/>
              </a:prstGeom>
              <a:noFill/>
              <a:ln w="19050">
                <a:solidFill>
                  <a:schemeClr val="bg2"/>
                </a:solidFill>
                <a:prstDash val="sysDot"/>
                <a:round/>
                <a:headEnd/>
                <a:tailEnd/>
              </a:ln>
              <a:effectLst/>
            </p:spPr>
            <p:txBody>
              <a:bodyPr wrap="none">
                <a:spAutoFit/>
              </a:bodyPr>
              <a:lstStyle/>
              <a:p>
                <a:endParaRPr lang="es-HN"/>
              </a:p>
            </p:txBody>
          </p:sp>
          <p:sp>
            <p:nvSpPr>
              <p:cNvPr id="354336" name="Line 32"/>
              <p:cNvSpPr>
                <a:spLocks noChangeShapeType="1"/>
              </p:cNvSpPr>
              <p:nvPr/>
            </p:nvSpPr>
            <p:spPr bwMode="auto">
              <a:xfrm>
                <a:off x="5486400" y="4495800"/>
                <a:ext cx="838200" cy="0"/>
              </a:xfrm>
              <a:prstGeom prst="line">
                <a:avLst/>
              </a:prstGeom>
              <a:noFill/>
              <a:ln w="19050">
                <a:solidFill>
                  <a:schemeClr val="accent1"/>
                </a:solidFill>
                <a:prstDash val="sysDot"/>
                <a:round/>
                <a:headEnd/>
                <a:tailEnd/>
              </a:ln>
              <a:effectLst/>
            </p:spPr>
            <p:txBody>
              <a:bodyPr>
                <a:spAutoFit/>
              </a:bodyPr>
              <a:lstStyle/>
              <a:p>
                <a:endParaRPr lang="es-HN"/>
              </a:p>
            </p:txBody>
          </p:sp>
          <p:sp>
            <p:nvSpPr>
              <p:cNvPr id="354337" name="Line 33"/>
              <p:cNvSpPr>
                <a:spLocks noChangeShapeType="1"/>
              </p:cNvSpPr>
              <p:nvPr/>
            </p:nvSpPr>
            <p:spPr bwMode="auto">
              <a:xfrm flipV="1">
                <a:off x="6096000" y="3276600"/>
                <a:ext cx="0" cy="1219200"/>
              </a:xfrm>
              <a:prstGeom prst="line">
                <a:avLst/>
              </a:prstGeom>
              <a:noFill/>
              <a:ln w="9525">
                <a:solidFill>
                  <a:schemeClr val="bg2"/>
                </a:solidFill>
                <a:round/>
                <a:headEnd type="triangle" w="med" len="med"/>
                <a:tailEnd type="triangle" w="med" len="med"/>
              </a:ln>
              <a:effectLst/>
            </p:spPr>
            <p:txBody>
              <a:bodyPr wrap="none">
                <a:spAutoFit/>
              </a:bodyPr>
              <a:lstStyle/>
              <a:p>
                <a:endParaRPr lang="es-HN"/>
              </a:p>
            </p:txBody>
          </p:sp>
        </p:grpSp>
        <p:pic>
          <p:nvPicPr>
            <p:cNvPr id="15" name="Picture 14">
              <a:extLst>
                <a:ext uri="{FF2B5EF4-FFF2-40B4-BE49-F238E27FC236}">
                  <a16:creationId xmlns:a16="http://schemas.microsoft.com/office/drawing/2014/main" id="{AB899A60-A71D-479E-842B-8EC5C23D255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80534" y="3593983"/>
              <a:ext cx="338286" cy="184381"/>
            </a:xfrm>
            <a:prstGeom prst="rect">
              <a:avLst/>
            </a:prstGeom>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grpId="0" nodeType="clickEffect">
                                  <p:stCondLst>
                                    <p:cond delay="0"/>
                                  </p:stCondLst>
                                  <p:childTnLst>
                                    <p:animMotion origin="layout" path="M -3.33333E-6 4.44444E-6 L -3.33333E-6 0.41666 " pathEditMode="relative" rAng="0" ptsTypes="AA">
                                      <p:cBhvr>
                                        <p:cTn id="6" dur="2000" fill="hold"/>
                                        <p:tgtEl>
                                          <p:spTgt spid="354329"/>
                                        </p:tgtEl>
                                        <p:attrNameLst>
                                          <p:attrName>ppt_x</p:attrName>
                                          <p:attrName>ppt_y</p:attrName>
                                        </p:attrNameLst>
                                      </p:cBhvr>
                                      <p:rCtr x="0" y="208"/>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29" grpId="0" animBg="1"/>
      <p:bldP spid="34" grpId="0"/>
      <p:bldP spid="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Constraints</a:t>
            </a:r>
            <a:r>
              <a:rPr lang="en-US" dirty="0"/>
              <a:t> on flow controller Dosing tube design</a:t>
            </a:r>
          </a:p>
        </p:txBody>
      </p:sp>
      <p:sp>
        <p:nvSpPr>
          <p:cNvPr id="3" name="Content Placeholder 2"/>
          <p:cNvSpPr>
            <a:spLocks noGrp="1"/>
          </p:cNvSpPr>
          <p:nvPr>
            <p:ph idx="1"/>
          </p:nvPr>
        </p:nvSpPr>
        <p:spPr/>
        <p:txBody>
          <a:bodyPr/>
          <a:lstStyle/>
          <a:p>
            <a:r>
              <a:rPr lang="en-US" dirty="0"/>
              <a:t>Flow must be laminar (Re&lt;2100)</a:t>
            </a:r>
          </a:p>
          <a:p>
            <a:r>
              <a:rPr lang="en-US" dirty="0"/>
              <a:t>Minor losses must be small (small V!)</a:t>
            </a:r>
          </a:p>
          <a:p>
            <a:pPr lvl="1"/>
            <a:r>
              <a:rPr lang="en-US" dirty="0"/>
              <a:t>It took us a while to discover how critical this constraint is!</a:t>
            </a:r>
          </a:p>
          <a:p>
            <a:r>
              <a:rPr lang="en-US" dirty="0"/>
              <a:t>Dosing tube must “be reasonable” length which might mean shorter than an available wall in the plant.</a:t>
            </a:r>
          </a:p>
          <a:p>
            <a:r>
              <a:rPr lang="en-US" dirty="0"/>
              <a:t>Designing dose controllers over a wide range of chemical flow rates requires good engineering</a:t>
            </a:r>
          </a:p>
          <a:p>
            <a:endParaRPr lang="en-US" dirty="0"/>
          </a:p>
          <a:p>
            <a:endParaRPr lang="en-US" dirty="0"/>
          </a:p>
        </p:txBody>
      </p:sp>
      <p:sp>
        <p:nvSpPr>
          <p:cNvPr id="4" name="TextBox 3"/>
          <p:cNvSpPr txBox="1"/>
          <p:nvPr/>
        </p:nvSpPr>
        <p:spPr>
          <a:xfrm>
            <a:off x="4099389" y="4700807"/>
            <a:ext cx="4408579" cy="523220"/>
          </a:xfrm>
          <a:prstGeom prst="rect">
            <a:avLst/>
          </a:prstGeom>
          <a:noFill/>
        </p:spPr>
        <p:txBody>
          <a:bodyPr wrap="none" rtlCol="0">
            <a:spAutoFit/>
          </a:bodyPr>
          <a:lstStyle/>
          <a:p>
            <a:r>
              <a:rPr lang="en-US" dirty="0"/>
              <a:t>How can I get a shorter tube?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0730" name="Picture 10"/>
          <p:cNvPicPr>
            <a:picLocks noChangeAspect="1" noChangeArrowheads="1"/>
          </p:cNvPicPr>
          <p:nvPr/>
        </p:nvPicPr>
        <p:blipFill>
          <a:blip r:embed="rId9" cstate="print"/>
          <a:srcRect/>
          <a:stretch>
            <a:fillRect/>
          </a:stretch>
        </p:blipFill>
        <p:spPr bwMode="auto">
          <a:xfrm>
            <a:off x="4577999" y="3498112"/>
            <a:ext cx="4566001" cy="335988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Nonlinearity Error Analysis: </a:t>
            </a:r>
            <a:br>
              <a:rPr lang="en-US" dirty="0"/>
            </a:br>
            <a:r>
              <a:rPr lang="en-US" sz="4000" dirty="0"/>
              <a:t>The problem caused by minor losses</a:t>
            </a:r>
            <a:endParaRPr lang="en-US" dirty="0"/>
          </a:p>
        </p:txBody>
      </p:sp>
      <p:sp>
        <p:nvSpPr>
          <p:cNvPr id="11" name="TextBox 10"/>
          <p:cNvSpPr txBox="1"/>
          <p:nvPr/>
        </p:nvSpPr>
        <p:spPr>
          <a:xfrm>
            <a:off x="153925" y="2715604"/>
            <a:ext cx="2553904" cy="523220"/>
          </a:xfrm>
          <a:prstGeom prst="rect">
            <a:avLst/>
          </a:prstGeom>
          <a:noFill/>
          <a:ln w="38100">
            <a:solidFill>
              <a:srgbClr val="0000FF"/>
            </a:solidFill>
          </a:ln>
        </p:spPr>
        <p:txBody>
          <a:bodyPr wrap="none" rtlCol="0">
            <a:spAutoFit/>
          </a:bodyPr>
          <a:lstStyle/>
          <a:p>
            <a:r>
              <a:rPr lang="en-US" dirty="0"/>
              <a:t>Actual head loss</a:t>
            </a:r>
          </a:p>
        </p:txBody>
      </p:sp>
      <p:sp>
        <p:nvSpPr>
          <p:cNvPr id="12" name="TextBox 11"/>
          <p:cNvSpPr txBox="1"/>
          <p:nvPr/>
        </p:nvSpPr>
        <p:spPr>
          <a:xfrm>
            <a:off x="153925" y="4716391"/>
            <a:ext cx="3977535" cy="461665"/>
          </a:xfrm>
          <a:prstGeom prst="rect">
            <a:avLst/>
          </a:prstGeom>
          <a:noFill/>
          <a:ln w="38100">
            <a:solidFill>
              <a:srgbClr val="01FF01"/>
            </a:solidFill>
          </a:ln>
        </p:spPr>
        <p:txBody>
          <a:bodyPr wrap="square" rtlCol="0">
            <a:spAutoFit/>
          </a:bodyPr>
          <a:lstStyle/>
          <a:p>
            <a:r>
              <a:rPr lang="en-US" sz="2400" dirty="0"/>
              <a:t>Linearized model of head loss</a:t>
            </a:r>
          </a:p>
        </p:txBody>
      </p:sp>
      <p:sp>
        <p:nvSpPr>
          <p:cNvPr id="15" name="TextBox 14"/>
          <p:cNvSpPr txBox="1"/>
          <p:nvPr/>
        </p:nvSpPr>
        <p:spPr>
          <a:xfrm>
            <a:off x="6399716" y="3675457"/>
            <a:ext cx="2191626" cy="369332"/>
          </a:xfrm>
          <a:prstGeom prst="rect">
            <a:avLst/>
          </a:prstGeom>
          <a:noFill/>
        </p:spPr>
        <p:txBody>
          <a:bodyPr wrap="none" rtlCol="0">
            <a:spAutoFit/>
          </a:bodyPr>
          <a:lstStyle/>
          <a:p>
            <a:r>
              <a:rPr lang="en-US" sz="1800" dirty="0"/>
              <a:t>Calibrate at max flow</a:t>
            </a:r>
          </a:p>
        </p:txBody>
      </p:sp>
      <p:cxnSp>
        <p:nvCxnSpPr>
          <p:cNvPr id="17" name="Straight Arrow Connector 16"/>
          <p:cNvCxnSpPr/>
          <p:nvPr/>
        </p:nvCxnSpPr>
        <p:spPr bwMode="auto">
          <a:xfrm flipV="1">
            <a:off x="8506047" y="3668234"/>
            <a:ext cx="414669" cy="17011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20" name="Group 19"/>
          <p:cNvGrpSpPr/>
          <p:nvPr/>
        </p:nvGrpSpPr>
        <p:grpSpPr>
          <a:xfrm>
            <a:off x="632460" y="5966460"/>
            <a:ext cx="2807970" cy="457200"/>
            <a:chOff x="632460" y="5417820"/>
            <a:chExt cx="2807970" cy="457200"/>
          </a:xfrm>
        </p:grpSpPr>
        <p:sp>
          <p:nvSpPr>
            <p:cNvPr id="18" name="Rectangle 17"/>
            <p:cNvSpPr/>
            <p:nvPr/>
          </p:nvSpPr>
          <p:spPr bwMode="auto">
            <a:xfrm>
              <a:off x="3154680" y="5417820"/>
              <a:ext cx="285750" cy="45720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Rectangle 18"/>
            <p:cNvSpPr/>
            <p:nvPr/>
          </p:nvSpPr>
          <p:spPr bwMode="auto">
            <a:xfrm>
              <a:off x="632460" y="5455920"/>
              <a:ext cx="350520" cy="36195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1" name="TextBox 20"/>
          <p:cNvSpPr txBox="1"/>
          <p:nvPr/>
        </p:nvSpPr>
        <p:spPr>
          <a:xfrm>
            <a:off x="746200" y="6023610"/>
            <a:ext cx="3960467" cy="769441"/>
          </a:xfrm>
          <a:prstGeom prst="rect">
            <a:avLst/>
          </a:prstGeom>
          <a:noFill/>
        </p:spPr>
        <p:txBody>
          <a:bodyPr wrap="square" rtlCol="0">
            <a:spAutoFit/>
          </a:bodyPr>
          <a:lstStyle/>
          <a:p>
            <a:r>
              <a:rPr lang="en-US" sz="4400" dirty="0"/>
              <a:t>y =     m           x</a:t>
            </a:r>
          </a:p>
        </p:txBody>
      </p:sp>
      <p:sp>
        <p:nvSpPr>
          <p:cNvPr id="22" name="Right Brace 21"/>
          <p:cNvSpPr/>
          <p:nvPr/>
        </p:nvSpPr>
        <p:spPr bwMode="auto">
          <a:xfrm rot="5400000">
            <a:off x="2717070" y="4872112"/>
            <a:ext cx="371475" cy="2457303"/>
          </a:xfrm>
          <a:prstGeom prst="rightBrace">
            <a:avLst>
              <a:gd name="adj1" fmla="val 103718"/>
              <a:gd name="adj2" fmla="val 69546"/>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5344886" y="2484438"/>
            <a:ext cx="3331028" cy="954107"/>
          </a:xfrm>
          <a:prstGeom prst="rect">
            <a:avLst/>
          </a:prstGeom>
          <a:noFill/>
        </p:spPr>
        <p:txBody>
          <a:bodyPr wrap="square" rtlCol="0">
            <a:spAutoFit/>
          </a:bodyPr>
          <a:lstStyle/>
          <a:p>
            <a:r>
              <a:rPr lang="en-US" dirty="0"/>
              <a:t>How can we make minor losses small?</a:t>
            </a:r>
          </a:p>
        </p:txBody>
      </p:sp>
      <p:pic>
        <p:nvPicPr>
          <p:cNvPr id="6" name="Picture 5">
            <a:extLst>
              <a:ext uri="{FF2B5EF4-FFF2-40B4-BE49-F238E27FC236}">
                <a16:creationId xmlns:a16="http://schemas.microsoft.com/office/drawing/2014/main" id="{6991EBA7-8514-4804-A5CB-9EAB172FF928}"/>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791670" y="1678233"/>
            <a:ext cx="2678576" cy="769440"/>
          </a:xfrm>
          <a:prstGeom prst="rect">
            <a:avLst/>
          </a:prstGeom>
        </p:spPr>
      </p:pic>
      <p:pic>
        <p:nvPicPr>
          <p:cNvPr id="8" name="Picture 7">
            <a:extLst>
              <a:ext uri="{FF2B5EF4-FFF2-40B4-BE49-F238E27FC236}">
                <a16:creationId xmlns:a16="http://schemas.microsoft.com/office/drawing/2014/main" id="{D98B2633-D40C-4B71-90DB-E6609F1DBDE6}"/>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36780" y="1745255"/>
            <a:ext cx="1544475" cy="596693"/>
          </a:xfrm>
          <a:prstGeom prst="rect">
            <a:avLst/>
          </a:prstGeom>
          <a:ln w="38100">
            <a:solidFill>
              <a:srgbClr val="FF0000"/>
            </a:solidFill>
          </a:ln>
        </p:spPr>
      </p:pic>
      <p:pic>
        <p:nvPicPr>
          <p:cNvPr id="10" name="Picture 9">
            <a:extLst>
              <a:ext uri="{FF2B5EF4-FFF2-40B4-BE49-F238E27FC236}">
                <a16:creationId xmlns:a16="http://schemas.microsoft.com/office/drawing/2014/main" id="{D62B88B0-3B19-438B-8764-0CD1E2B4A1EC}"/>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09728" y="3381952"/>
            <a:ext cx="4242286" cy="608000"/>
          </a:xfrm>
          <a:prstGeom prst="rect">
            <a:avLst/>
          </a:prstGeom>
          <a:ln w="38100">
            <a:solidFill>
              <a:srgbClr val="0000FF"/>
            </a:solidFill>
          </a:ln>
        </p:spPr>
      </p:pic>
      <p:pic>
        <p:nvPicPr>
          <p:cNvPr id="26" name="Picture 25">
            <a:extLst>
              <a:ext uri="{FF2B5EF4-FFF2-40B4-BE49-F238E27FC236}">
                <a16:creationId xmlns:a16="http://schemas.microsoft.com/office/drawing/2014/main" id="{B8EC2EB9-F978-456C-8972-1033749353D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90169" y="5351126"/>
            <a:ext cx="4242286" cy="539068"/>
          </a:xfrm>
          <a:prstGeom prst="rect">
            <a:avLst/>
          </a:prstGeom>
          <a:ln w="38100">
            <a:solidFill>
              <a:srgbClr val="01FF01"/>
            </a:solidFill>
          </a:ln>
        </p:spPr>
      </p:pic>
      <p:pic>
        <p:nvPicPr>
          <p:cNvPr id="32" name="Picture 31">
            <a:extLst>
              <a:ext uri="{FF2B5EF4-FFF2-40B4-BE49-F238E27FC236}">
                <a16:creationId xmlns:a16="http://schemas.microsoft.com/office/drawing/2014/main" id="{2A59689E-4F3D-42D2-8D26-592CAA3DDA1C}"/>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92783" y="4277218"/>
            <a:ext cx="1912971" cy="274165"/>
          </a:xfrm>
          <a:prstGeom prst="rect">
            <a:avLst/>
          </a:prstGeom>
          <a:ln w="38100">
            <a:solidFill>
              <a:srgbClr val="0000FF"/>
            </a:solidFill>
          </a:ln>
        </p:spPr>
      </p:pic>
      <p:pic>
        <p:nvPicPr>
          <p:cNvPr id="33" name="Picture 32">
            <a:extLst>
              <a:ext uri="{FF2B5EF4-FFF2-40B4-BE49-F238E27FC236}">
                <a16:creationId xmlns:a16="http://schemas.microsoft.com/office/drawing/2014/main" id="{01478615-775D-4361-9F43-788CCC84E792}"/>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467912" y="5926856"/>
            <a:ext cx="2432814" cy="309138"/>
          </a:xfrm>
          <a:prstGeom prst="rect">
            <a:avLst/>
          </a:prstGeom>
          <a:ln w="38100">
            <a:solidFill>
              <a:srgbClr val="01FF01"/>
            </a:solid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61B52C6-FD7C-44F6-A800-19F39E95A7E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03812" y="2796318"/>
            <a:ext cx="6067426" cy="887601"/>
          </a:xfrm>
          <a:prstGeom prst="rect">
            <a:avLst/>
          </a:prstGeom>
        </p:spPr>
      </p:pic>
      <p:pic>
        <p:nvPicPr>
          <p:cNvPr id="7" name="Picture 6">
            <a:extLst>
              <a:ext uri="{FF2B5EF4-FFF2-40B4-BE49-F238E27FC236}">
                <a16:creationId xmlns:a16="http://schemas.microsoft.com/office/drawing/2014/main" id="{81529A4A-70C5-4E1D-96A3-1CA64810C2BC}"/>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12690" y="1583627"/>
            <a:ext cx="4158476" cy="559238"/>
          </a:xfrm>
          <a:prstGeom prst="rect">
            <a:avLst/>
          </a:prstGeom>
        </p:spPr>
      </p:pic>
      <p:cxnSp>
        <p:nvCxnSpPr>
          <p:cNvPr id="24" name="Straight Connector 23"/>
          <p:cNvCxnSpPr>
            <a:cxnSpLocks/>
          </p:cNvCxnSpPr>
          <p:nvPr/>
        </p:nvCxnSpPr>
        <p:spPr bwMode="auto">
          <a:xfrm flipV="1">
            <a:off x="2339474" y="2799663"/>
            <a:ext cx="1329533" cy="411370"/>
          </a:xfrm>
          <a:prstGeom prst="line">
            <a:avLst/>
          </a:prstGeom>
          <a:solidFill>
            <a:schemeClr val="accent1"/>
          </a:solidFill>
          <a:ln w="38100" cap="flat" cmpd="sng" algn="ctr">
            <a:solidFill>
              <a:schemeClr val="accent4"/>
            </a:solidFill>
            <a:prstDash val="solid"/>
            <a:round/>
            <a:headEnd type="none" w="lg" len="med"/>
            <a:tailEnd type="none" w="lg" len="med"/>
          </a:ln>
          <a:effectLst/>
        </p:spPr>
      </p:cxnSp>
      <p:sp>
        <p:nvSpPr>
          <p:cNvPr id="2" name="Title 1"/>
          <p:cNvSpPr>
            <a:spLocks noGrp="1"/>
          </p:cNvSpPr>
          <p:nvPr>
            <p:ph type="title"/>
          </p:nvPr>
        </p:nvSpPr>
        <p:spPr/>
        <p:txBody>
          <a:bodyPr/>
          <a:lstStyle/>
          <a:p>
            <a:r>
              <a:rPr lang="en-US" dirty="0"/>
              <a:t>Relationship between Q and L given minor loss error constraint</a:t>
            </a:r>
          </a:p>
        </p:txBody>
      </p:sp>
      <p:sp>
        <p:nvSpPr>
          <p:cNvPr id="15" name="TextBox 14"/>
          <p:cNvSpPr txBox="1"/>
          <p:nvPr/>
        </p:nvSpPr>
        <p:spPr>
          <a:xfrm>
            <a:off x="2944536" y="5847377"/>
            <a:ext cx="6199465" cy="1015663"/>
          </a:xfrm>
          <a:prstGeom prst="rect">
            <a:avLst/>
          </a:prstGeom>
          <a:noFill/>
        </p:spPr>
        <p:txBody>
          <a:bodyPr wrap="square" rtlCol="0">
            <a:spAutoFit/>
          </a:bodyPr>
          <a:lstStyle/>
          <a:p>
            <a:r>
              <a:rPr lang="en-US" sz="2000" dirty="0"/>
              <a:t>Relationship between </a:t>
            </a:r>
            <a:r>
              <a:rPr lang="en-US" sz="2000" u="sng" dirty="0"/>
              <a:t>minimum</a:t>
            </a:r>
            <a:r>
              <a:rPr lang="en-US" sz="2000" dirty="0"/>
              <a:t> tube length and </a:t>
            </a:r>
            <a:r>
              <a:rPr lang="en-US" sz="2000" u="sng" dirty="0"/>
              <a:t>maximum</a:t>
            </a:r>
            <a:r>
              <a:rPr lang="en-US" sz="2000" dirty="0"/>
              <a:t> flow from the error constraint (both unknowns – we need another equation between Q and L!)</a:t>
            </a:r>
          </a:p>
        </p:txBody>
      </p:sp>
      <p:sp>
        <p:nvSpPr>
          <p:cNvPr id="19" name="Rectangle 18"/>
          <p:cNvSpPr/>
          <p:nvPr/>
        </p:nvSpPr>
        <p:spPr bwMode="auto">
          <a:xfrm>
            <a:off x="2398462" y="1516416"/>
            <a:ext cx="344394" cy="377190"/>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0" name="Rectangle 19"/>
          <p:cNvSpPr/>
          <p:nvPr/>
        </p:nvSpPr>
        <p:spPr bwMode="auto">
          <a:xfrm>
            <a:off x="3808519" y="1510055"/>
            <a:ext cx="287546" cy="300991"/>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TextBox 20"/>
          <p:cNvSpPr txBox="1"/>
          <p:nvPr/>
        </p:nvSpPr>
        <p:spPr>
          <a:xfrm>
            <a:off x="6332566" y="2729552"/>
            <a:ext cx="2715904" cy="1384995"/>
          </a:xfrm>
          <a:prstGeom prst="rect">
            <a:avLst/>
          </a:prstGeom>
          <a:noFill/>
        </p:spPr>
        <p:txBody>
          <a:bodyPr wrap="square" rtlCol="0">
            <a:spAutoFit/>
          </a:bodyPr>
          <a:lstStyle/>
          <a:p>
            <a:r>
              <a:rPr lang="en-US" dirty="0"/>
              <a:t>Plug in head loss equations. Take the limit as Q</a:t>
            </a:r>
            <a:r>
              <a:rPr lang="en-US" dirty="0">
                <a:latin typeface="Calibri"/>
                <a:cs typeface="Calibri"/>
              </a:rPr>
              <a:t>→0.</a:t>
            </a:r>
            <a:endParaRPr lang="en-US" dirty="0"/>
          </a:p>
        </p:txBody>
      </p:sp>
      <p:sp>
        <p:nvSpPr>
          <p:cNvPr id="23" name="TextBox 22"/>
          <p:cNvSpPr txBox="1"/>
          <p:nvPr/>
        </p:nvSpPr>
        <p:spPr>
          <a:xfrm>
            <a:off x="6256710" y="4972547"/>
            <a:ext cx="2715904" cy="523220"/>
          </a:xfrm>
          <a:prstGeom prst="rect">
            <a:avLst/>
          </a:prstGeom>
          <a:noFill/>
        </p:spPr>
        <p:txBody>
          <a:bodyPr wrap="square" rtlCol="0">
            <a:spAutoFit/>
          </a:bodyPr>
          <a:lstStyle/>
          <a:p>
            <a:r>
              <a:rPr lang="en-US" dirty="0"/>
              <a:t>Solve for L</a:t>
            </a:r>
          </a:p>
        </p:txBody>
      </p:sp>
      <p:sp>
        <p:nvSpPr>
          <p:cNvPr id="4" name="TextBox 3"/>
          <p:cNvSpPr txBox="1"/>
          <p:nvPr/>
        </p:nvSpPr>
        <p:spPr>
          <a:xfrm>
            <a:off x="5869547" y="1558972"/>
            <a:ext cx="3178924" cy="1015663"/>
          </a:xfrm>
          <a:prstGeom prst="rect">
            <a:avLst/>
          </a:prstGeom>
          <a:noFill/>
        </p:spPr>
        <p:txBody>
          <a:bodyPr wrap="square" rtlCol="0">
            <a:spAutoFit/>
          </a:bodyPr>
          <a:lstStyle/>
          <a:p>
            <a:r>
              <a:rPr lang="en-US" sz="2000" dirty="0"/>
              <a:t>Set a limit on the error caused by nonlinearity (we use 0.1)</a:t>
            </a:r>
          </a:p>
        </p:txBody>
      </p:sp>
      <p:sp>
        <p:nvSpPr>
          <p:cNvPr id="5" name="Rectangle 4"/>
          <p:cNvSpPr/>
          <p:nvPr/>
        </p:nvSpPr>
        <p:spPr>
          <a:xfrm>
            <a:off x="1535837" y="2729551"/>
            <a:ext cx="2133170" cy="463725"/>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4387C5-A0AA-4B3D-8F06-F67FD63DB40A}"/>
              </a:ext>
            </a:extLst>
          </p:cNvPr>
          <p:cNvSpPr/>
          <p:nvPr/>
        </p:nvSpPr>
        <p:spPr>
          <a:xfrm>
            <a:off x="1327095" y="1509204"/>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9E88B11-52EE-4866-B8F9-FE87ADE7C612}"/>
              </a:ext>
            </a:extLst>
          </p:cNvPr>
          <p:cNvSpPr/>
          <p:nvPr/>
        </p:nvSpPr>
        <p:spPr>
          <a:xfrm>
            <a:off x="1616001" y="1909622"/>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D0B0ED9-9D11-48E2-A2C2-3206007D044A}"/>
              </a:ext>
            </a:extLst>
          </p:cNvPr>
          <p:cNvSpPr/>
          <p:nvPr/>
        </p:nvSpPr>
        <p:spPr>
          <a:xfrm>
            <a:off x="3531793" y="1903438"/>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D307930-B1CD-42F3-90E2-CD6159D106A7}"/>
              </a:ext>
            </a:extLst>
          </p:cNvPr>
          <p:cNvSpPr/>
          <p:nvPr/>
        </p:nvSpPr>
        <p:spPr>
          <a:xfrm>
            <a:off x="1535837" y="3293933"/>
            <a:ext cx="2133170" cy="463725"/>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4A6C8A88-9486-4D0B-A48D-1ACBA451AD3A}"/>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44936" y="4190232"/>
            <a:ext cx="5933922" cy="518565"/>
          </a:xfrm>
          <a:prstGeom prst="rect">
            <a:avLst/>
          </a:prstGeom>
        </p:spPr>
      </p:pic>
      <p:pic>
        <p:nvPicPr>
          <p:cNvPr id="32" name="Picture 31">
            <a:extLst>
              <a:ext uri="{FF2B5EF4-FFF2-40B4-BE49-F238E27FC236}">
                <a16:creationId xmlns:a16="http://schemas.microsoft.com/office/drawing/2014/main" id="{847A0DFB-CD5D-493F-B103-9F27148AAA2D}"/>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27208" y="4997882"/>
            <a:ext cx="5289263" cy="552982"/>
          </a:xfrm>
          <a:prstGeom prst="rect">
            <a:avLst/>
          </a:prstGeom>
        </p:spPr>
      </p:pic>
      <p:pic>
        <p:nvPicPr>
          <p:cNvPr id="34" name="Picture 33">
            <a:extLst>
              <a:ext uri="{FF2B5EF4-FFF2-40B4-BE49-F238E27FC236}">
                <a16:creationId xmlns:a16="http://schemas.microsoft.com/office/drawing/2014/main" id="{F40FC91C-815F-4DF7-B347-F45083D0EFE6}"/>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51447" y="6041976"/>
            <a:ext cx="2768779" cy="463399"/>
          </a:xfrm>
          <a:prstGeom prst="rect">
            <a:avLst/>
          </a:prstGeom>
        </p:spPr>
      </p:pic>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between Q and L given head loss constraint</a:t>
            </a:r>
          </a:p>
        </p:txBody>
      </p:sp>
      <p:sp>
        <p:nvSpPr>
          <p:cNvPr id="8" name="TextBox 7"/>
          <p:cNvSpPr txBox="1"/>
          <p:nvPr/>
        </p:nvSpPr>
        <p:spPr>
          <a:xfrm>
            <a:off x="4299045" y="1610436"/>
            <a:ext cx="4394580" cy="954107"/>
          </a:xfrm>
          <a:prstGeom prst="rect">
            <a:avLst/>
          </a:prstGeom>
          <a:noFill/>
        </p:spPr>
        <p:txBody>
          <a:bodyPr wrap="square" rtlCol="0">
            <a:spAutoFit/>
          </a:bodyPr>
          <a:lstStyle/>
          <a:p>
            <a:r>
              <a:rPr lang="en-US" dirty="0"/>
              <a:t>2</a:t>
            </a:r>
            <a:r>
              <a:rPr lang="en-US" baseline="30000" dirty="0"/>
              <a:t>nd</a:t>
            </a:r>
            <a:r>
              <a:rPr lang="en-US" dirty="0"/>
              <a:t> equation relating Q and L is total head loss</a:t>
            </a:r>
          </a:p>
        </p:txBody>
      </p:sp>
      <p:sp>
        <p:nvSpPr>
          <p:cNvPr id="9" name="TextBox 8"/>
          <p:cNvSpPr txBox="1"/>
          <p:nvPr/>
        </p:nvSpPr>
        <p:spPr>
          <a:xfrm>
            <a:off x="4288412" y="3854476"/>
            <a:ext cx="3591048" cy="523220"/>
          </a:xfrm>
          <a:prstGeom prst="rect">
            <a:avLst/>
          </a:prstGeom>
          <a:noFill/>
        </p:spPr>
        <p:txBody>
          <a:bodyPr wrap="none" rtlCol="0">
            <a:spAutoFit/>
          </a:bodyPr>
          <a:lstStyle/>
          <a:p>
            <a:r>
              <a:rPr lang="en-US" dirty="0"/>
              <a:t>Combine two equations</a:t>
            </a:r>
          </a:p>
        </p:txBody>
      </p:sp>
      <p:sp>
        <p:nvSpPr>
          <p:cNvPr id="10" name="TextBox 9"/>
          <p:cNvSpPr txBox="1"/>
          <p:nvPr/>
        </p:nvSpPr>
        <p:spPr>
          <a:xfrm>
            <a:off x="3626044" y="4808757"/>
            <a:ext cx="2608406" cy="523220"/>
          </a:xfrm>
          <a:prstGeom prst="rect">
            <a:avLst/>
          </a:prstGeom>
          <a:noFill/>
        </p:spPr>
        <p:txBody>
          <a:bodyPr wrap="none" rtlCol="0">
            <a:spAutoFit/>
          </a:bodyPr>
          <a:lstStyle/>
          <a:p>
            <a:r>
              <a:rPr lang="en-US" dirty="0"/>
              <a:t>Solve for Max Q</a:t>
            </a:r>
          </a:p>
        </p:txBody>
      </p:sp>
      <p:sp>
        <p:nvSpPr>
          <p:cNvPr id="11" name="TextBox 10"/>
          <p:cNvSpPr txBox="1"/>
          <p:nvPr/>
        </p:nvSpPr>
        <p:spPr>
          <a:xfrm>
            <a:off x="4299045" y="2609156"/>
            <a:ext cx="4394580" cy="954107"/>
          </a:xfrm>
          <a:prstGeom prst="rect">
            <a:avLst/>
          </a:prstGeom>
          <a:noFill/>
        </p:spPr>
        <p:txBody>
          <a:bodyPr wrap="square" rtlCol="0">
            <a:spAutoFit/>
          </a:bodyPr>
          <a:lstStyle/>
          <a:p>
            <a:r>
              <a:rPr lang="en-US" dirty="0"/>
              <a:t>1</a:t>
            </a:r>
            <a:r>
              <a:rPr lang="en-US" baseline="30000" dirty="0"/>
              <a:t>st</a:t>
            </a:r>
            <a:r>
              <a:rPr lang="en-US" dirty="0"/>
              <a:t> equation relating Q and L – error constraint</a:t>
            </a:r>
          </a:p>
        </p:txBody>
      </p:sp>
      <p:cxnSp>
        <p:nvCxnSpPr>
          <p:cNvPr id="15" name="Straight Arrow Connector 14"/>
          <p:cNvCxnSpPr>
            <a:cxnSpLocks/>
          </p:cNvCxnSpPr>
          <p:nvPr/>
        </p:nvCxnSpPr>
        <p:spPr bwMode="auto">
          <a:xfrm flipV="1">
            <a:off x="450375" y="1947672"/>
            <a:ext cx="1058385" cy="97454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4" name="TextBox 13"/>
          <p:cNvSpPr txBox="1"/>
          <p:nvPr/>
        </p:nvSpPr>
        <p:spPr>
          <a:xfrm>
            <a:off x="4288412" y="5842337"/>
            <a:ext cx="4749800" cy="1323439"/>
          </a:xfrm>
          <a:prstGeom prst="rect">
            <a:avLst/>
          </a:prstGeom>
          <a:noFill/>
        </p:spPr>
        <p:txBody>
          <a:bodyPr wrap="square" rtlCol="0">
            <a:spAutoFit/>
          </a:bodyPr>
          <a:lstStyle/>
          <a:p>
            <a:r>
              <a:rPr lang="en-US" sz="2000" dirty="0"/>
              <a:t>This is the </a:t>
            </a:r>
            <a:r>
              <a:rPr lang="en-US" sz="2000" u="sng" dirty="0"/>
              <a:t>minimum</a:t>
            </a:r>
            <a:r>
              <a:rPr lang="en-US" sz="2000" dirty="0"/>
              <a:t> D that we can use assuming we use the </a:t>
            </a:r>
            <a:r>
              <a:rPr lang="en-US" sz="2000" u="sng" dirty="0"/>
              <a:t>shortest</a:t>
            </a:r>
            <a:r>
              <a:rPr lang="en-US" sz="2000" dirty="0"/>
              <a:t> tube possible that meets the error constraint.</a:t>
            </a:r>
          </a:p>
          <a:p>
            <a:endParaRPr lang="en-US" sz="2000" dirty="0"/>
          </a:p>
        </p:txBody>
      </p:sp>
      <p:pic>
        <p:nvPicPr>
          <p:cNvPr id="4" name="Picture 3">
            <a:extLst>
              <a:ext uri="{FF2B5EF4-FFF2-40B4-BE49-F238E27FC236}">
                <a16:creationId xmlns:a16="http://schemas.microsoft.com/office/drawing/2014/main" id="{9042FE1E-30A2-4438-995D-927FEC9D2396}"/>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227108" y="1765441"/>
            <a:ext cx="3870185" cy="566132"/>
          </a:xfrm>
          <a:prstGeom prst="rect">
            <a:avLst/>
          </a:prstGeom>
        </p:spPr>
      </p:pic>
      <p:pic>
        <p:nvPicPr>
          <p:cNvPr id="21" name="Picture 20">
            <a:extLst>
              <a:ext uri="{FF2B5EF4-FFF2-40B4-BE49-F238E27FC236}">
                <a16:creationId xmlns:a16="http://schemas.microsoft.com/office/drawing/2014/main" id="{3582E8DF-15AF-4668-8492-5EBD144B19FE}"/>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38738" y="2786178"/>
            <a:ext cx="3632762" cy="608000"/>
          </a:xfrm>
          <a:prstGeom prst="rect">
            <a:avLst/>
          </a:prstGeom>
        </p:spPr>
      </p:pic>
      <p:pic>
        <p:nvPicPr>
          <p:cNvPr id="24" name="Picture 23">
            <a:extLst>
              <a:ext uri="{FF2B5EF4-FFF2-40B4-BE49-F238E27FC236}">
                <a16:creationId xmlns:a16="http://schemas.microsoft.com/office/drawing/2014/main" id="{66CA2002-CA5C-402A-A0AC-CDF6EA891B2E}"/>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284105" y="3769696"/>
            <a:ext cx="3756190" cy="608000"/>
          </a:xfrm>
          <a:prstGeom prst="rect">
            <a:avLst/>
          </a:prstGeom>
        </p:spPr>
      </p:pic>
      <p:pic>
        <p:nvPicPr>
          <p:cNvPr id="26" name="Picture 25">
            <a:extLst>
              <a:ext uri="{FF2B5EF4-FFF2-40B4-BE49-F238E27FC236}">
                <a16:creationId xmlns:a16="http://schemas.microsoft.com/office/drawing/2014/main" id="{26C87536-7871-4BA6-B7DA-47335A85518E}"/>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40500" y="4632225"/>
            <a:ext cx="3143619" cy="760381"/>
          </a:xfrm>
          <a:prstGeom prst="rect">
            <a:avLst/>
          </a:prstGeom>
        </p:spPr>
      </p:pic>
      <p:pic>
        <p:nvPicPr>
          <p:cNvPr id="28" name="Picture 27">
            <a:extLst>
              <a:ext uri="{FF2B5EF4-FFF2-40B4-BE49-F238E27FC236}">
                <a16:creationId xmlns:a16="http://schemas.microsoft.com/office/drawing/2014/main" id="{E855F773-BCB4-49F9-A154-7BD9165A54C3}"/>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324760" y="5705475"/>
            <a:ext cx="2368000" cy="707048"/>
          </a:xfrm>
          <a:prstGeom prst="rect">
            <a:avLst/>
          </a:prstGeom>
          <a:ln w="38100">
            <a:solidFill>
              <a:schemeClr val="accent1"/>
            </a:solidFill>
          </a:ln>
        </p:spPr>
      </p:pic>
      <p:pic>
        <p:nvPicPr>
          <p:cNvPr id="30" name="Picture 29">
            <a:extLst>
              <a:ext uri="{FF2B5EF4-FFF2-40B4-BE49-F238E27FC236}">
                <a16:creationId xmlns:a16="http://schemas.microsoft.com/office/drawing/2014/main" id="{A894D719-BE10-4190-A3D9-7357DD30DB3D}"/>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6476375" y="4729826"/>
            <a:ext cx="2546286" cy="760381"/>
          </a:xfrm>
          <a:prstGeom prst="rect">
            <a:avLst/>
          </a:prstGeom>
        </p:spPr>
      </p:pic>
      <p:pic>
        <p:nvPicPr>
          <p:cNvPr id="32" name="Picture 31">
            <a:extLst>
              <a:ext uri="{FF2B5EF4-FFF2-40B4-BE49-F238E27FC236}">
                <a16:creationId xmlns:a16="http://schemas.microsoft.com/office/drawing/2014/main" id="{81B887AC-8064-4E5D-82DF-B753CA6370D8}"/>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9335386" y="3997505"/>
            <a:ext cx="5720381" cy="760381"/>
          </a:xfrm>
          <a:prstGeom prst="rect">
            <a:avLst/>
          </a:prstGeom>
        </p:spPr>
      </p:pic>
      <p:pic>
        <p:nvPicPr>
          <p:cNvPr id="34" name="Picture 33">
            <a:extLst>
              <a:ext uri="{FF2B5EF4-FFF2-40B4-BE49-F238E27FC236}">
                <a16:creationId xmlns:a16="http://schemas.microsoft.com/office/drawing/2014/main" id="{E354027F-F7A2-47A9-9CDD-4EABED9D161F}"/>
              </a:ext>
            </a:extLst>
          </p:cNvPr>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9335386" y="5058659"/>
            <a:ext cx="3865905" cy="760381"/>
          </a:xfrm>
          <a:prstGeom prst="rect">
            <a:avLst/>
          </a:prstGeom>
        </p:spPr>
      </p:pic>
      <p:pic>
        <p:nvPicPr>
          <p:cNvPr id="36" name="Picture 35">
            <a:extLst>
              <a:ext uri="{FF2B5EF4-FFF2-40B4-BE49-F238E27FC236}">
                <a16:creationId xmlns:a16="http://schemas.microsoft.com/office/drawing/2014/main" id="{95516EF1-A80B-4C4E-ABA7-A0E0A8B20A3F}"/>
              </a:ext>
            </a:extLst>
          </p:cNvPr>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3400232" y="5603380"/>
            <a:ext cx="3273143" cy="911238"/>
          </a:xfrm>
          <a:prstGeom prst="rect">
            <a:avLst/>
          </a:prstGeom>
        </p:spPr>
      </p:pic>
    </p:spTree>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Tube Lengths</a:t>
            </a:r>
          </a:p>
        </p:txBody>
      </p:sp>
      <p:cxnSp>
        <p:nvCxnSpPr>
          <p:cNvPr id="7" name="Straight Arrow Connector 6"/>
          <p:cNvCxnSpPr>
            <a:cxnSpLocks/>
          </p:cNvCxnSpPr>
          <p:nvPr/>
        </p:nvCxnSpPr>
        <p:spPr bwMode="auto">
          <a:xfrm rot="10800000">
            <a:off x="2881866" y="1871718"/>
            <a:ext cx="1459652" cy="60600"/>
          </a:xfrm>
          <a:prstGeom prst="curvedConnector3">
            <a:avLst>
              <a:gd name="adj1" fmla="val 50000"/>
            </a:avLst>
          </a:prstGeom>
          <a:solidFill>
            <a:schemeClr val="accent1"/>
          </a:solidFill>
          <a:ln w="12700" cap="flat" cmpd="sng" algn="ctr">
            <a:solidFill>
              <a:schemeClr val="tx1"/>
            </a:solidFill>
            <a:prstDash val="solid"/>
            <a:round/>
            <a:headEnd type="none" w="lg" len="med"/>
            <a:tailEnd type="arrow"/>
          </a:ln>
          <a:effectLst/>
        </p:spPr>
      </p:cxnSp>
      <p:sp>
        <p:nvSpPr>
          <p:cNvPr id="11" name="TextBox 10"/>
          <p:cNvSpPr txBox="1"/>
          <p:nvPr/>
        </p:nvSpPr>
        <p:spPr>
          <a:xfrm>
            <a:off x="3880885" y="2679404"/>
            <a:ext cx="5071730" cy="954107"/>
          </a:xfrm>
          <a:prstGeom prst="rect">
            <a:avLst/>
          </a:prstGeom>
          <a:noFill/>
        </p:spPr>
        <p:txBody>
          <a:bodyPr wrap="square" rtlCol="0">
            <a:spAutoFit/>
          </a:bodyPr>
          <a:lstStyle/>
          <a:p>
            <a:r>
              <a:rPr lang="en-US" dirty="0"/>
              <a:t>This is the </a:t>
            </a:r>
            <a:r>
              <a:rPr lang="en-US" u="sng" dirty="0"/>
              <a:t>shortest</a:t>
            </a:r>
            <a:r>
              <a:rPr lang="en-US" dirty="0"/>
              <a:t> tube that meets the minor loss constraint.</a:t>
            </a:r>
          </a:p>
        </p:txBody>
      </p:sp>
      <p:sp>
        <p:nvSpPr>
          <p:cNvPr id="15" name="TextBox 14"/>
          <p:cNvSpPr txBox="1"/>
          <p:nvPr/>
        </p:nvSpPr>
        <p:spPr>
          <a:xfrm>
            <a:off x="4933507" y="4699590"/>
            <a:ext cx="3714478" cy="523220"/>
          </a:xfrm>
          <a:prstGeom prst="rect">
            <a:avLst/>
          </a:prstGeom>
          <a:noFill/>
        </p:spPr>
        <p:txBody>
          <a:bodyPr wrap="none" rtlCol="0">
            <a:spAutoFit/>
          </a:bodyPr>
          <a:lstStyle/>
          <a:p>
            <a:r>
              <a:rPr lang="en-US" dirty="0"/>
              <a:t>This is for laminar flow!</a:t>
            </a:r>
          </a:p>
        </p:txBody>
      </p:sp>
      <p:sp>
        <p:nvSpPr>
          <p:cNvPr id="16" name="Rectangle 15"/>
          <p:cNvSpPr/>
          <p:nvPr/>
        </p:nvSpPr>
        <p:spPr>
          <a:xfrm>
            <a:off x="964855" y="4007362"/>
            <a:ext cx="1111202" cy="523220"/>
          </a:xfrm>
          <a:prstGeom prst="rect">
            <a:avLst/>
          </a:prstGeom>
        </p:spPr>
        <p:txBody>
          <a:bodyPr wrap="none">
            <a:spAutoFit/>
          </a:bodyPr>
          <a:lstStyle/>
          <a:p>
            <a:r>
              <a:rPr lang="en-US" dirty="0"/>
              <a:t>major </a:t>
            </a:r>
          </a:p>
        </p:txBody>
      </p:sp>
      <p:sp>
        <p:nvSpPr>
          <p:cNvPr id="17" name="Rectangle 16"/>
          <p:cNvSpPr/>
          <p:nvPr/>
        </p:nvSpPr>
        <p:spPr>
          <a:xfrm>
            <a:off x="2751125" y="4007362"/>
            <a:ext cx="1042273" cy="523220"/>
          </a:xfrm>
          <a:prstGeom prst="rect">
            <a:avLst/>
          </a:prstGeom>
        </p:spPr>
        <p:txBody>
          <a:bodyPr wrap="none">
            <a:spAutoFit/>
          </a:bodyPr>
          <a:lstStyle/>
          <a:p>
            <a:r>
              <a:rPr lang="en-US" dirty="0"/>
              <a:t>minor</a:t>
            </a:r>
          </a:p>
        </p:txBody>
      </p:sp>
      <p:sp>
        <p:nvSpPr>
          <p:cNvPr id="18" name="TextBox 17"/>
          <p:cNvSpPr txBox="1"/>
          <p:nvPr/>
        </p:nvSpPr>
        <p:spPr>
          <a:xfrm>
            <a:off x="4412510" y="5242862"/>
            <a:ext cx="4731489" cy="1015663"/>
          </a:xfrm>
          <a:prstGeom prst="rect">
            <a:avLst/>
          </a:prstGeom>
          <a:noFill/>
        </p:spPr>
        <p:txBody>
          <a:bodyPr wrap="square" rtlCol="0">
            <a:spAutoFit/>
          </a:bodyPr>
          <a:lstStyle/>
          <a:p>
            <a:r>
              <a:rPr lang="en-US" sz="2000" dirty="0"/>
              <a:t>If the tube isn’t operating at its maximum flow (for error constraint) then use this equation.</a:t>
            </a:r>
          </a:p>
        </p:txBody>
      </p:sp>
      <p:sp>
        <p:nvSpPr>
          <p:cNvPr id="19" name="TextBox 18"/>
          <p:cNvSpPr txBox="1"/>
          <p:nvPr/>
        </p:nvSpPr>
        <p:spPr>
          <a:xfrm>
            <a:off x="4284919" y="6184274"/>
            <a:ext cx="4731489" cy="584775"/>
          </a:xfrm>
          <a:prstGeom prst="rect">
            <a:avLst/>
          </a:prstGeom>
          <a:noFill/>
        </p:spPr>
        <p:txBody>
          <a:bodyPr wrap="square" rtlCol="0">
            <a:spAutoFit/>
          </a:bodyPr>
          <a:lstStyle/>
          <a:p>
            <a:r>
              <a:rPr lang="en-US" sz="1600" dirty="0"/>
              <a:t>Does tube length increase or decrease if you decrease the flow while holding head loss constant?</a:t>
            </a:r>
          </a:p>
        </p:txBody>
      </p:sp>
      <p:cxnSp>
        <p:nvCxnSpPr>
          <p:cNvPr id="4" name="Straight Arrow Connector 3"/>
          <p:cNvCxnSpPr>
            <a:stCxn id="18" idx="1"/>
          </p:cNvCxnSpPr>
          <p:nvPr/>
        </p:nvCxnSpPr>
        <p:spPr bwMode="auto">
          <a:xfrm flipH="1">
            <a:off x="4068660" y="5750694"/>
            <a:ext cx="343850" cy="10118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5" name="Rounded Rectangle 4"/>
          <p:cNvSpPr/>
          <p:nvPr/>
        </p:nvSpPr>
        <p:spPr bwMode="auto">
          <a:xfrm>
            <a:off x="5803375" y="6274685"/>
            <a:ext cx="706482" cy="201975"/>
          </a:xfrm>
          <a:prstGeom prst="roundRect">
            <a:avLst/>
          </a:prstGeom>
          <a:no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0" y="3689861"/>
            <a:ext cx="8065862" cy="461665"/>
          </a:xfrm>
          <a:prstGeom prst="rect">
            <a:avLst/>
          </a:prstGeom>
          <a:noFill/>
        </p:spPr>
        <p:txBody>
          <a:bodyPr wrap="none" rtlCol="0">
            <a:spAutoFit/>
          </a:bodyPr>
          <a:lstStyle/>
          <a:p>
            <a:r>
              <a:rPr lang="en-US" sz="2400" dirty="0"/>
              <a:t>The equations below give tube length to achieve any target flow</a:t>
            </a:r>
          </a:p>
        </p:txBody>
      </p:sp>
      <p:pic>
        <p:nvPicPr>
          <p:cNvPr id="20" name="Picture 19">
            <a:extLst>
              <a:ext uri="{FF2B5EF4-FFF2-40B4-BE49-F238E27FC236}">
                <a16:creationId xmlns:a16="http://schemas.microsoft.com/office/drawing/2014/main" id="{7736B018-16B9-447E-A2B1-4FC1C2DA07B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29450" y="1824019"/>
            <a:ext cx="3319274" cy="555533"/>
          </a:xfrm>
          <a:prstGeom prst="rect">
            <a:avLst/>
          </a:prstGeom>
        </p:spPr>
      </p:pic>
      <p:pic>
        <p:nvPicPr>
          <p:cNvPr id="21" name="Picture 20">
            <a:extLst>
              <a:ext uri="{FF2B5EF4-FFF2-40B4-BE49-F238E27FC236}">
                <a16:creationId xmlns:a16="http://schemas.microsoft.com/office/drawing/2014/main" id="{D7CD3809-BD6A-462F-8321-ADC97A24880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412510" y="1670518"/>
            <a:ext cx="3143619" cy="760381"/>
          </a:xfrm>
          <a:prstGeom prst="rect">
            <a:avLst/>
          </a:prstGeom>
        </p:spPr>
      </p:pic>
      <p:pic>
        <p:nvPicPr>
          <p:cNvPr id="10" name="Picture 9">
            <a:extLst>
              <a:ext uri="{FF2B5EF4-FFF2-40B4-BE49-F238E27FC236}">
                <a16:creationId xmlns:a16="http://schemas.microsoft.com/office/drawing/2014/main" id="{72366B98-89E8-4F92-B411-E6295A706E90}"/>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85252" y="2776214"/>
            <a:ext cx="3636787" cy="715316"/>
          </a:xfrm>
          <a:prstGeom prst="rect">
            <a:avLst/>
          </a:prstGeom>
        </p:spPr>
      </p:pic>
      <p:pic>
        <p:nvPicPr>
          <p:cNvPr id="13" name="Picture 12">
            <a:extLst>
              <a:ext uri="{FF2B5EF4-FFF2-40B4-BE49-F238E27FC236}">
                <a16:creationId xmlns:a16="http://schemas.microsoft.com/office/drawing/2014/main" id="{46EAD01A-393C-4631-B081-AA41C88CEB5A}"/>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00157" y="4629911"/>
            <a:ext cx="4647619" cy="623238"/>
          </a:xfrm>
          <a:prstGeom prst="rect">
            <a:avLst/>
          </a:prstGeom>
        </p:spPr>
      </p:pic>
      <p:pic>
        <p:nvPicPr>
          <p:cNvPr id="23" name="Picture 22">
            <a:extLst>
              <a:ext uri="{FF2B5EF4-FFF2-40B4-BE49-F238E27FC236}">
                <a16:creationId xmlns:a16="http://schemas.microsoft.com/office/drawing/2014/main" id="{135E2E42-ED04-4A7F-AEDA-B54CB096D4E7}"/>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91295" y="5801284"/>
            <a:ext cx="3969524" cy="62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2" name="Rectangle 4"/>
          <p:cNvSpPr>
            <a:spLocks noGrp="1" noChangeArrowheads="1"/>
          </p:cNvSpPr>
          <p:nvPr>
            <p:ph type="title"/>
          </p:nvPr>
        </p:nvSpPr>
        <p:spPr/>
        <p:txBody>
          <a:bodyPr/>
          <a:lstStyle/>
          <a:p>
            <a:r>
              <a:rPr lang="en-US" sz="4000" dirty="0"/>
              <a:t>Tube Diameter for Flow/Dose Controller (English tube sizes)</a:t>
            </a:r>
          </a:p>
        </p:txBody>
      </p:sp>
      <p:sp>
        <p:nvSpPr>
          <p:cNvPr id="273414" name="Rectangle 6"/>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6" name="Rectangle 8"/>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8" name="Rectangle 10"/>
          <p:cNvSpPr>
            <a:spLocks noChangeArrowheads="1"/>
          </p:cNvSpPr>
          <p:nvPr/>
        </p:nvSpPr>
        <p:spPr bwMode="auto">
          <a:xfrm>
            <a:off x="0" y="320516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0" name="Rectangle 12"/>
          <p:cNvSpPr>
            <a:spLocks noChangeArrowheads="1"/>
          </p:cNvSpPr>
          <p:nvPr/>
        </p:nvSpPr>
        <p:spPr bwMode="auto">
          <a:xfrm>
            <a:off x="0" y="318611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2" name="Rectangle 14"/>
          <p:cNvSpPr>
            <a:spLocks noChangeArrowheads="1"/>
          </p:cNvSpPr>
          <p:nvPr/>
        </p:nvSpPr>
        <p:spPr bwMode="auto">
          <a:xfrm>
            <a:off x="0" y="32194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4" name="Rectangle 16"/>
          <p:cNvSpPr>
            <a:spLocks noChangeArrowheads="1"/>
          </p:cNvSpPr>
          <p:nvPr/>
        </p:nvSpPr>
        <p:spPr bwMode="auto">
          <a:xfrm>
            <a:off x="0" y="31432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31" name="Text Box 23"/>
          <p:cNvSpPr txBox="1">
            <a:spLocks noChangeArrowheads="1"/>
          </p:cNvSpPr>
          <p:nvPr/>
        </p:nvSpPr>
        <p:spPr bwMode="auto">
          <a:xfrm>
            <a:off x="-117290" y="1476031"/>
            <a:ext cx="1870075" cy="523220"/>
          </a:xfrm>
          <a:prstGeom prst="rect">
            <a:avLst/>
          </a:prstGeom>
          <a:noFill/>
          <a:ln w="12700">
            <a:noFill/>
            <a:miter lim="800000"/>
            <a:headEnd type="none" w="lg" len="med"/>
            <a:tailEnd type="none" w="lg" len="med"/>
          </a:ln>
          <a:effectLst/>
        </p:spPr>
        <p:txBody>
          <a:bodyPr>
            <a:spAutoFit/>
          </a:bodyPr>
          <a:lstStyle/>
          <a:p>
            <a:pPr algn="ctr"/>
            <a:r>
              <a:rPr lang="en-US" dirty="0">
                <a:solidFill>
                  <a:schemeClr val="folHlink"/>
                </a:solidFill>
              </a:rPr>
              <a:t>Reynolds</a:t>
            </a:r>
          </a:p>
        </p:txBody>
      </p:sp>
      <p:sp>
        <p:nvSpPr>
          <p:cNvPr id="273432" name="Text Box 24 1"/>
          <p:cNvSpPr txBox="1">
            <a:spLocks noChangeArrowheads="1"/>
          </p:cNvSpPr>
          <p:nvPr/>
        </p:nvSpPr>
        <p:spPr bwMode="auto">
          <a:xfrm>
            <a:off x="1651122" y="1515362"/>
            <a:ext cx="1870075" cy="519113"/>
          </a:xfrm>
          <a:prstGeom prst="rect">
            <a:avLst/>
          </a:prstGeom>
          <a:noFill/>
          <a:ln w="12700">
            <a:noFill/>
            <a:miter lim="800000"/>
            <a:headEnd type="none" w="lg" len="med"/>
            <a:tailEnd type="none" w="lg" len="med"/>
          </a:ln>
          <a:effectLst/>
        </p:spPr>
        <p:txBody>
          <a:bodyPr>
            <a:spAutoFit/>
          </a:bodyPr>
          <a:lstStyle/>
          <a:p>
            <a:r>
              <a:rPr lang="en-US" dirty="0">
                <a:solidFill>
                  <a:schemeClr val="folHlink"/>
                </a:solidFill>
              </a:rPr>
              <a:t>Continuity  </a:t>
            </a:r>
          </a:p>
        </p:txBody>
      </p:sp>
      <p:sp>
        <p:nvSpPr>
          <p:cNvPr id="273433" name="Line 25"/>
          <p:cNvSpPr>
            <a:spLocks noChangeShapeType="1"/>
          </p:cNvSpPr>
          <p:nvPr/>
        </p:nvSpPr>
        <p:spPr bwMode="auto">
          <a:xfrm>
            <a:off x="68384" y="1947162"/>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3434" name="Line 26"/>
          <p:cNvSpPr>
            <a:spLocks noChangeShapeType="1"/>
          </p:cNvSpPr>
          <p:nvPr/>
        </p:nvSpPr>
        <p:spPr bwMode="auto">
          <a:xfrm>
            <a:off x="1811459" y="1958275"/>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 name="Text Box 22"/>
          <p:cNvSpPr txBox="1">
            <a:spLocks noChangeArrowheads="1"/>
          </p:cNvSpPr>
          <p:nvPr/>
        </p:nvSpPr>
        <p:spPr bwMode="auto">
          <a:xfrm>
            <a:off x="210732" y="3955533"/>
            <a:ext cx="3018775"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Minor Loss Errors  </a:t>
            </a:r>
          </a:p>
        </p:txBody>
      </p:sp>
      <p:sp>
        <p:nvSpPr>
          <p:cNvPr id="32" name="Line 27"/>
          <p:cNvSpPr>
            <a:spLocks noChangeShapeType="1"/>
          </p:cNvSpPr>
          <p:nvPr/>
        </p:nvSpPr>
        <p:spPr bwMode="auto">
          <a:xfrm>
            <a:off x="320269" y="4436545"/>
            <a:ext cx="2495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 name="TextBox 32"/>
          <p:cNvSpPr txBox="1"/>
          <p:nvPr/>
        </p:nvSpPr>
        <p:spPr>
          <a:xfrm>
            <a:off x="0" y="6334780"/>
            <a:ext cx="4743093"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273438" name="Picture 30"/>
          <p:cNvPicPr>
            <a:picLocks noChangeAspect="1" noChangeArrowheads="1"/>
          </p:cNvPicPr>
          <p:nvPr/>
        </p:nvPicPr>
        <p:blipFill>
          <a:blip r:embed="rId12" cstate="print"/>
          <a:srcRect/>
          <a:stretch>
            <a:fillRect/>
          </a:stretch>
        </p:blipFill>
        <p:spPr bwMode="auto">
          <a:xfrm>
            <a:off x="5029200" y="1294094"/>
            <a:ext cx="4114800" cy="3055763"/>
          </a:xfrm>
          <a:prstGeom prst="rect">
            <a:avLst/>
          </a:prstGeom>
          <a:noFill/>
          <a:ln w="9525">
            <a:noFill/>
            <a:miter lim="800000"/>
            <a:headEnd/>
            <a:tailEnd/>
          </a:ln>
          <a:effectLst/>
        </p:spPr>
      </p:pic>
      <p:pic>
        <p:nvPicPr>
          <p:cNvPr id="273440" name="Picture 32"/>
          <p:cNvPicPr>
            <a:picLocks noChangeAspect="1" noChangeArrowheads="1"/>
          </p:cNvPicPr>
          <p:nvPr/>
        </p:nvPicPr>
        <p:blipFill>
          <a:blip r:embed="rId13"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37" name="Rectangle 36"/>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273442" name="Picture 34"/>
          <p:cNvPicPr>
            <a:picLocks noChangeAspect="1" noChangeArrowheads="1"/>
          </p:cNvPicPr>
          <p:nvPr/>
        </p:nvPicPr>
        <p:blipFill>
          <a:blip r:embed="rId14" cstate="print"/>
          <a:srcRect/>
          <a:stretch>
            <a:fillRect/>
          </a:stretch>
        </p:blipFill>
        <p:spPr bwMode="auto">
          <a:xfrm>
            <a:off x="3445989" y="4494923"/>
            <a:ext cx="1323975" cy="1095375"/>
          </a:xfrm>
          <a:prstGeom prst="rect">
            <a:avLst/>
          </a:prstGeom>
          <a:noFill/>
          <a:ln w="9525">
            <a:noFill/>
            <a:miter lim="800000"/>
            <a:headEnd/>
            <a:tailEnd/>
          </a:ln>
          <a:effectLst/>
        </p:spPr>
      </p:pic>
      <p:cxnSp>
        <p:nvCxnSpPr>
          <p:cNvPr id="28" name="Straight Arrow Connector 27"/>
          <p:cNvCxnSpPr>
            <a:stCxn id="34" idx="1"/>
          </p:cNvCxnSpPr>
          <p:nvPr/>
        </p:nvCxnSpPr>
        <p:spPr bwMode="auto">
          <a:xfrm flipH="1">
            <a:off x="1951630" y="3592738"/>
            <a:ext cx="458937" cy="51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 name="Straight Connector 29"/>
          <p:cNvCxnSpPr/>
          <p:nvPr/>
        </p:nvCxnSpPr>
        <p:spPr bwMode="auto">
          <a:xfrm>
            <a:off x="2369880" y="3824040"/>
            <a:ext cx="1078173"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34" name="Text Box 24 2"/>
          <p:cNvSpPr txBox="1">
            <a:spLocks noChangeArrowheads="1"/>
          </p:cNvSpPr>
          <p:nvPr/>
        </p:nvSpPr>
        <p:spPr bwMode="auto">
          <a:xfrm>
            <a:off x="2410567" y="3333181"/>
            <a:ext cx="955600" cy="519113"/>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2100</a:t>
            </a:r>
          </a:p>
        </p:txBody>
      </p:sp>
      <p:cxnSp>
        <p:nvCxnSpPr>
          <p:cNvPr id="38" name="Straight Arrow Connector 37"/>
          <p:cNvCxnSpPr>
            <a:cxnSpLocks/>
          </p:cNvCxnSpPr>
          <p:nvPr/>
        </p:nvCxnSpPr>
        <p:spPr bwMode="auto">
          <a:xfrm>
            <a:off x="7726680" y="4568753"/>
            <a:ext cx="66192" cy="508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1" name="Straight Arrow Connector 40"/>
          <p:cNvCxnSpPr/>
          <p:nvPr/>
        </p:nvCxnSpPr>
        <p:spPr bwMode="auto">
          <a:xfrm>
            <a:off x="5268036" y="4067033"/>
            <a:ext cx="1310185" cy="4230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3" name="Straight Arrow Connector 42"/>
          <p:cNvCxnSpPr>
            <a:cxnSpLocks/>
            <a:endCxn id="16" idx="0"/>
          </p:cNvCxnSpPr>
          <p:nvPr/>
        </p:nvCxnSpPr>
        <p:spPr bwMode="auto">
          <a:xfrm flipH="1">
            <a:off x="4357048" y="3220872"/>
            <a:ext cx="1320422" cy="66146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4" name="Straight Arrow Connector 43"/>
          <p:cNvCxnSpPr/>
          <p:nvPr/>
        </p:nvCxnSpPr>
        <p:spPr bwMode="auto">
          <a:xfrm>
            <a:off x="6851176" y="2606722"/>
            <a:ext cx="1132764" cy="163773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4" name="TextBox 3"/>
          <p:cNvSpPr txBox="1"/>
          <p:nvPr/>
        </p:nvSpPr>
        <p:spPr>
          <a:xfrm>
            <a:off x="2220074" y="2958584"/>
            <a:ext cx="2351926" cy="369332"/>
          </a:xfrm>
          <a:prstGeom prst="rect">
            <a:avLst/>
          </a:prstGeom>
          <a:noFill/>
        </p:spPr>
        <p:txBody>
          <a:bodyPr wrap="none" rtlCol="0">
            <a:spAutoFit/>
          </a:bodyPr>
          <a:lstStyle/>
          <a:p>
            <a:r>
              <a:rPr lang="en-US" sz="1800" dirty="0"/>
              <a:t>Is this a min or max D?</a:t>
            </a:r>
          </a:p>
        </p:txBody>
      </p:sp>
      <p:sp>
        <p:nvSpPr>
          <p:cNvPr id="8" name="Rounded Rectangle 7"/>
          <p:cNvSpPr/>
          <p:nvPr/>
        </p:nvSpPr>
        <p:spPr bwMode="auto">
          <a:xfrm>
            <a:off x="3058587" y="3027091"/>
            <a:ext cx="414867" cy="232317"/>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0F2B9CAF-057E-45C4-A641-87E5F88B8960}"/>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351414" y="2237734"/>
            <a:ext cx="1078857" cy="518095"/>
          </a:xfrm>
          <a:prstGeom prst="rect">
            <a:avLst/>
          </a:prstGeom>
        </p:spPr>
      </p:pic>
      <p:pic>
        <p:nvPicPr>
          <p:cNvPr id="10" name="Picture 9">
            <a:extLst>
              <a:ext uri="{FF2B5EF4-FFF2-40B4-BE49-F238E27FC236}">
                <a16:creationId xmlns:a16="http://schemas.microsoft.com/office/drawing/2014/main" id="{E5F15EFA-BF6E-46F3-A74F-D8DC7D1643D7}"/>
              </a:ext>
            </a:extLst>
          </p:cNvPr>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2016301" y="2228996"/>
            <a:ext cx="1042286" cy="525714"/>
          </a:xfrm>
          <a:prstGeom prst="rect">
            <a:avLst/>
          </a:prstGeom>
        </p:spPr>
      </p:pic>
      <p:pic>
        <p:nvPicPr>
          <p:cNvPr id="12" name="Picture 11">
            <a:extLst>
              <a:ext uri="{FF2B5EF4-FFF2-40B4-BE49-F238E27FC236}">
                <a16:creationId xmlns:a16="http://schemas.microsoft.com/office/drawing/2014/main" id="{A45D531B-7A8E-4240-9891-140E4B99CE93}"/>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342606" y="3178474"/>
            <a:ext cx="1554286" cy="562286"/>
          </a:xfrm>
          <a:prstGeom prst="rect">
            <a:avLst/>
          </a:prstGeom>
          <a:ln w="38100">
            <a:solidFill>
              <a:schemeClr val="accent1"/>
            </a:solidFill>
          </a:ln>
        </p:spPr>
      </p:pic>
      <p:pic>
        <p:nvPicPr>
          <p:cNvPr id="14" name="Picture 13">
            <a:extLst>
              <a:ext uri="{FF2B5EF4-FFF2-40B4-BE49-F238E27FC236}">
                <a16:creationId xmlns:a16="http://schemas.microsoft.com/office/drawing/2014/main" id="{67F3C737-9807-4926-981B-5836C3080CC5}"/>
              </a:ext>
            </a:extLst>
          </p:cNvPr>
          <p:cNvPicPr>
            <a:picLocks noChangeAspect="1"/>
          </p:cNvPicPr>
          <p:nvPr>
            <p:custDataLst>
              <p:tags r:id="rId4"/>
            </p:custDataLst>
          </p:nvPr>
        </p:nvPicPr>
        <p:blipFill>
          <a:blip r:embed="rId18" cstate="print">
            <a:extLst>
              <a:ext uri="{28A0092B-C50C-407E-A947-70E740481C1C}">
                <a14:useLocalDpi xmlns:a14="http://schemas.microsoft.com/office/drawing/2010/main" val="0"/>
              </a:ext>
            </a:extLst>
          </a:blip>
          <a:stretch>
            <a:fillRect/>
          </a:stretch>
        </p:blipFill>
        <p:spPr>
          <a:xfrm>
            <a:off x="320269" y="4722453"/>
            <a:ext cx="2368000" cy="707048"/>
          </a:xfrm>
          <a:prstGeom prst="rect">
            <a:avLst/>
          </a:prstGeom>
          <a:ln w="38100">
            <a:solidFill>
              <a:schemeClr val="accent1"/>
            </a:solidFill>
          </a:ln>
        </p:spPr>
      </p:pic>
      <p:pic>
        <p:nvPicPr>
          <p:cNvPr id="46" name="Picture 45">
            <a:extLst>
              <a:ext uri="{FF2B5EF4-FFF2-40B4-BE49-F238E27FC236}">
                <a16:creationId xmlns:a16="http://schemas.microsoft.com/office/drawing/2014/main" id="{0FD19037-AB77-448C-A8F3-CD84F561851C}"/>
              </a:ext>
            </a:extLst>
          </p:cNvPr>
          <p:cNvPicPr>
            <a:picLocks noChangeAspect="1"/>
          </p:cNvPicPr>
          <p:nvPr>
            <p:custDataLst>
              <p:tags r:id="rId5"/>
            </p:custDataLst>
          </p:nvPr>
        </p:nvPicPr>
        <p:blipFill>
          <a:blip r:embed="rId19" cstate="print">
            <a:extLst>
              <a:ext uri="{28A0092B-C50C-407E-A947-70E740481C1C}">
                <a14:useLocalDpi xmlns:a14="http://schemas.microsoft.com/office/drawing/2010/main" val="0"/>
              </a:ext>
            </a:extLst>
          </a:blip>
          <a:stretch>
            <a:fillRect/>
          </a:stretch>
        </p:blipFill>
        <p:spPr>
          <a:xfrm>
            <a:off x="-3390433" y="5556449"/>
            <a:ext cx="3273143" cy="911238"/>
          </a:xfrm>
          <a:prstGeom prst="rect">
            <a:avLst/>
          </a:prstGeom>
        </p:spPr>
      </p:pic>
      <p:pic>
        <p:nvPicPr>
          <p:cNvPr id="16" name="Picture 15">
            <a:extLst>
              <a:ext uri="{FF2B5EF4-FFF2-40B4-BE49-F238E27FC236}">
                <a16:creationId xmlns:a16="http://schemas.microsoft.com/office/drawing/2014/main" id="{8B28C431-5FD0-452F-A45B-92FBBFF78CD3}"/>
              </a:ext>
            </a:extLst>
          </p:cNvPr>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tretch>
            <a:fillRect/>
          </a:stretch>
        </p:blipFill>
        <p:spPr>
          <a:xfrm>
            <a:off x="3454948" y="3882339"/>
            <a:ext cx="1804200" cy="293424"/>
          </a:xfrm>
          <a:prstGeom prst="rect">
            <a:avLst/>
          </a:prstGeom>
        </p:spPr>
      </p:pic>
      <p:pic>
        <p:nvPicPr>
          <p:cNvPr id="19" name="Picture 18">
            <a:extLst>
              <a:ext uri="{FF2B5EF4-FFF2-40B4-BE49-F238E27FC236}">
                <a16:creationId xmlns:a16="http://schemas.microsoft.com/office/drawing/2014/main" id="{D6AA487D-4D3E-447C-A201-C42CB55095B0}"/>
              </a:ext>
            </a:extLst>
          </p:cNvPr>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a:xfrm>
            <a:off x="379698" y="5878626"/>
            <a:ext cx="1545912" cy="295357"/>
          </a:xfrm>
          <a:prstGeom prst="rect">
            <a:avLst/>
          </a:prstGeom>
        </p:spPr>
      </p:pic>
      <p:pic>
        <p:nvPicPr>
          <p:cNvPr id="21" name="Picture 20">
            <a:extLst>
              <a:ext uri="{FF2B5EF4-FFF2-40B4-BE49-F238E27FC236}">
                <a16:creationId xmlns:a16="http://schemas.microsoft.com/office/drawing/2014/main" id="{024ACDDD-FF27-4BA6-A212-B89D20C961D5}"/>
              </a:ext>
            </a:extLst>
          </p:cNvPr>
          <p:cNvPicPr>
            <a:picLocks noChangeAspect="1"/>
          </p:cNvPicPr>
          <p:nvPr>
            <p:custDataLst>
              <p:tags r:id="rId8"/>
            </p:custDataLst>
          </p:nvPr>
        </p:nvPicPr>
        <p:blipFill>
          <a:blip r:embed="rId22" cstate="print">
            <a:extLst>
              <a:ext uri="{28A0092B-C50C-407E-A947-70E740481C1C}">
                <a14:useLocalDpi xmlns:a14="http://schemas.microsoft.com/office/drawing/2010/main" val="0"/>
              </a:ext>
            </a:extLst>
          </a:blip>
          <a:stretch>
            <a:fillRect/>
          </a:stretch>
        </p:blipFill>
        <p:spPr>
          <a:xfrm>
            <a:off x="2401727" y="5851764"/>
            <a:ext cx="1928879" cy="295775"/>
          </a:xfrm>
          <a:prstGeom prst="rect">
            <a:avLst/>
          </a:prstGeom>
        </p:spPr>
      </p:pic>
      <p:pic>
        <p:nvPicPr>
          <p:cNvPr id="55" name="Picture 54">
            <a:extLst>
              <a:ext uri="{FF2B5EF4-FFF2-40B4-BE49-F238E27FC236}">
                <a16:creationId xmlns:a16="http://schemas.microsoft.com/office/drawing/2014/main" id="{0BC21F9F-548C-496F-B70B-C332AD739887}"/>
              </a:ext>
            </a:extLst>
          </p:cNvPr>
          <p:cNvPicPr>
            <a:picLocks noChangeAspect="1"/>
          </p:cNvPicPr>
          <p:nvPr>
            <p:custDataLst>
              <p:tags r:id="rId9"/>
            </p:custDataLst>
          </p:nvPr>
        </p:nvPicPr>
        <p:blipFill>
          <a:blip r:embed="rId23" cstate="print">
            <a:extLst>
              <a:ext uri="{28A0092B-C50C-407E-A947-70E740481C1C}">
                <a14:useLocalDpi xmlns:a14="http://schemas.microsoft.com/office/drawing/2010/main" val="0"/>
              </a:ext>
            </a:extLst>
          </a:blip>
          <a:stretch>
            <a:fillRect/>
          </a:stretch>
        </p:blipFill>
        <p:spPr>
          <a:xfrm>
            <a:off x="7035421" y="4212354"/>
            <a:ext cx="1811994" cy="35639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34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34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31" grpId="0"/>
      <p:bldP spid="273432" grpId="0"/>
      <p:bldP spid="31" grpId="0"/>
      <p:bldP spid="34" grpId="0"/>
      <p:bldP spid="4" grpId="0"/>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kinds of drag</a:t>
            </a:r>
            <a:br>
              <a:rPr lang="en-US" dirty="0"/>
            </a:br>
            <a:r>
              <a:rPr lang="en-US" dirty="0"/>
              <a:t>Two kinds of head loss</a:t>
            </a:r>
          </a:p>
        </p:txBody>
      </p:sp>
      <p:sp>
        <p:nvSpPr>
          <p:cNvPr id="4" name="Text Placeholder 3"/>
          <p:cNvSpPr>
            <a:spLocks noGrp="1"/>
          </p:cNvSpPr>
          <p:nvPr>
            <p:ph type="body" idx="1"/>
          </p:nvPr>
        </p:nvSpPr>
        <p:spPr/>
        <p:txBody>
          <a:bodyPr/>
          <a:lstStyle/>
          <a:p>
            <a:r>
              <a:rPr lang="en-US" dirty="0"/>
              <a:t>Drag (external flows)</a:t>
            </a:r>
          </a:p>
        </p:txBody>
      </p:sp>
      <p:sp>
        <p:nvSpPr>
          <p:cNvPr id="5" name="Content Placeholder 4"/>
          <p:cNvSpPr>
            <a:spLocks noGrp="1"/>
          </p:cNvSpPr>
          <p:nvPr>
            <p:ph sz="half" idx="2"/>
          </p:nvPr>
        </p:nvSpPr>
        <p:spPr/>
        <p:txBody>
          <a:bodyPr/>
          <a:lstStyle/>
          <a:p>
            <a:r>
              <a:rPr lang="en-US" dirty="0">
                <a:solidFill>
                  <a:srgbClr val="009900"/>
                </a:solidFill>
              </a:rPr>
              <a:t>Skin (or shear)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Classic example is flat plate</a:t>
            </a:r>
          </a:p>
          <a:p>
            <a:r>
              <a:rPr lang="en-US" dirty="0">
                <a:solidFill>
                  <a:schemeClr val="accent1"/>
                </a:solidFill>
              </a:rPr>
              <a:t>Form (or pressure) drag</a:t>
            </a:r>
          </a:p>
          <a:p>
            <a:pPr lvl="1"/>
            <a:r>
              <a:rPr lang="en-US" dirty="0">
                <a:solidFill>
                  <a:schemeClr val="accent1"/>
                </a:solidFill>
              </a:rPr>
              <a:t>Separation of streamlines from solid surface and wake results in a…</a:t>
            </a:r>
          </a:p>
          <a:p>
            <a:pPr lvl="1"/>
            <a:r>
              <a:rPr lang="en-US" dirty="0">
                <a:solidFill>
                  <a:schemeClr val="accent1"/>
                </a:solidFill>
              </a:rPr>
              <a:t>Flow </a:t>
            </a:r>
            <a:r>
              <a:rPr lang="en-US" b="1" dirty="0">
                <a:solidFill>
                  <a:schemeClr val="accent1"/>
                </a:solidFill>
              </a:rPr>
              <a:t>expansion</a:t>
            </a:r>
            <a:r>
              <a:rPr lang="en-US" dirty="0">
                <a:solidFill>
                  <a:schemeClr val="accent1"/>
                </a:solidFill>
              </a:rPr>
              <a:t> (behind object)</a:t>
            </a:r>
          </a:p>
        </p:txBody>
      </p:sp>
      <p:sp>
        <p:nvSpPr>
          <p:cNvPr id="6" name="Text Placeholder 5"/>
          <p:cNvSpPr>
            <a:spLocks noGrp="1"/>
          </p:cNvSpPr>
          <p:nvPr>
            <p:ph type="body" sz="quarter" idx="3"/>
          </p:nvPr>
        </p:nvSpPr>
        <p:spPr/>
        <p:txBody>
          <a:bodyPr/>
          <a:lstStyle/>
          <a:p>
            <a:r>
              <a:rPr lang="en-US" dirty="0"/>
              <a:t>Head loss (internal flows)</a:t>
            </a:r>
          </a:p>
        </p:txBody>
      </p:sp>
      <p:sp>
        <p:nvSpPr>
          <p:cNvPr id="7" name="Content Placeholder 6"/>
          <p:cNvSpPr>
            <a:spLocks noGrp="1"/>
          </p:cNvSpPr>
          <p:nvPr>
            <p:ph sz="quarter" idx="4"/>
          </p:nvPr>
        </p:nvSpPr>
        <p:spPr>
          <a:xfrm>
            <a:off x="4645025" y="2174875"/>
            <a:ext cx="4365625" cy="3951288"/>
          </a:xfrm>
        </p:spPr>
        <p:txBody>
          <a:bodyPr/>
          <a:lstStyle/>
          <a:p>
            <a:r>
              <a:rPr lang="en-US" dirty="0">
                <a:solidFill>
                  <a:srgbClr val="009900"/>
                </a:solidFill>
              </a:rPr>
              <a:t>Major losses (</a:t>
            </a:r>
            <a:r>
              <a:rPr lang="en-US" dirty="0" err="1">
                <a:solidFill>
                  <a:srgbClr val="009900"/>
                </a:solidFill>
              </a:rPr>
              <a:t>h</a:t>
            </a:r>
            <a:r>
              <a:rPr lang="en-US" baseline="-25000" dirty="0" err="1">
                <a:solidFill>
                  <a:srgbClr val="009900"/>
                </a:solidFill>
              </a:rPr>
              <a:t>f</a:t>
            </a:r>
            <a:r>
              <a:rPr lang="en-US" dirty="0">
                <a:solidFill>
                  <a:srgbClr val="009900"/>
                </a:solidFill>
              </a:rPr>
              <a:t> –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Shear on pipe walls</a:t>
            </a:r>
          </a:p>
          <a:p>
            <a:r>
              <a:rPr lang="en-US" dirty="0">
                <a:solidFill>
                  <a:schemeClr val="accent1"/>
                </a:solidFill>
              </a:rPr>
              <a:t>Minor losses (h</a:t>
            </a:r>
            <a:r>
              <a:rPr lang="en-US" baseline="-25000" dirty="0">
                <a:solidFill>
                  <a:schemeClr val="accent1"/>
                </a:solidFill>
              </a:rPr>
              <a:t>e</a:t>
            </a:r>
            <a:r>
              <a:rPr lang="en-US" dirty="0">
                <a:solidFill>
                  <a:schemeClr val="accent1"/>
                </a:solidFill>
              </a:rPr>
              <a:t> – expansion)</a:t>
            </a:r>
          </a:p>
          <a:p>
            <a:pPr lvl="1"/>
            <a:r>
              <a:rPr lang="en-US" dirty="0">
                <a:solidFill>
                  <a:schemeClr val="accent1"/>
                </a:solidFill>
              </a:rPr>
              <a:t>Separation of streamlines from solid surface results in a…</a:t>
            </a:r>
          </a:p>
          <a:p>
            <a:pPr lvl="1"/>
            <a:r>
              <a:rPr lang="en-US" dirty="0">
                <a:solidFill>
                  <a:schemeClr val="accent1"/>
                </a:solidFill>
              </a:rPr>
              <a:t>Flow </a:t>
            </a:r>
            <a:r>
              <a:rPr lang="en-US" b="1" dirty="0">
                <a:solidFill>
                  <a:schemeClr val="accent1"/>
                </a:solidFill>
              </a:rPr>
              <a:t>expansion</a:t>
            </a:r>
          </a:p>
        </p:txBody>
      </p:sp>
      <p:pic>
        <p:nvPicPr>
          <p:cNvPr id="8" name="Picture 2" descr="Sage or Guide">
            <a:hlinkClick r:id="rId4" action="ppaction://hlinkpres?slideindex=7&amp;slidetitle=MajorMinorDrain"/>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6943" y="36634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8"/>
          <p:cNvCxnSpPr/>
          <p:nvPr/>
        </p:nvCxnSpPr>
        <p:spPr bwMode="auto">
          <a:xfrm>
            <a:off x="4471332" y="3154261"/>
            <a:ext cx="444617"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1" name="Straight Arrow Connector 10"/>
          <p:cNvCxnSpPr/>
          <p:nvPr/>
        </p:nvCxnSpPr>
        <p:spPr bwMode="auto">
          <a:xfrm>
            <a:off x="4236440" y="30452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2" name="Straight Arrow Connector 11"/>
          <p:cNvCxnSpPr/>
          <p:nvPr/>
        </p:nvCxnSpPr>
        <p:spPr bwMode="auto">
          <a:xfrm>
            <a:off x="4264403" y="32731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3" name="Straight Connector 12"/>
          <p:cNvCxnSpPr>
            <a:cxnSpLocks/>
          </p:cNvCxnSpPr>
          <p:nvPr/>
        </p:nvCxnSpPr>
        <p:spPr bwMode="auto">
          <a:xfrm>
            <a:off x="4650297" y="4764946"/>
            <a:ext cx="0" cy="385893"/>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5" name="Straight Arrow Connector 14"/>
          <p:cNvCxnSpPr/>
          <p:nvPr/>
        </p:nvCxnSpPr>
        <p:spPr bwMode="auto">
          <a:xfrm>
            <a:off x="3954010" y="48418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6" name="Straight Arrow Connector 15"/>
          <p:cNvCxnSpPr/>
          <p:nvPr/>
        </p:nvCxnSpPr>
        <p:spPr bwMode="auto">
          <a:xfrm>
            <a:off x="3981973" y="50697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0" name="TextBox 9"/>
          <p:cNvSpPr txBox="1"/>
          <p:nvPr/>
        </p:nvSpPr>
        <p:spPr>
          <a:xfrm>
            <a:off x="920153" y="5495925"/>
            <a:ext cx="6839501" cy="523220"/>
          </a:xfrm>
          <a:prstGeom prst="rect">
            <a:avLst/>
          </a:prstGeom>
          <a:noFill/>
        </p:spPr>
        <p:txBody>
          <a:bodyPr wrap="none" rtlCol="0">
            <a:spAutoFit/>
          </a:bodyPr>
          <a:lstStyle/>
          <a:p>
            <a:r>
              <a:rPr lang="en-US" dirty="0"/>
              <a:t>Energy equation (</a:t>
            </a:r>
            <a:r>
              <a:rPr lang="en-US" sz="2000" dirty="0"/>
              <a:t>NOT THE BERNOULLI EQUATION</a:t>
            </a:r>
            <a:r>
              <a:rPr lang="en-US" dirty="0"/>
              <a:t>)</a:t>
            </a:r>
          </a:p>
        </p:txBody>
      </p:sp>
      <p:pic>
        <p:nvPicPr>
          <p:cNvPr id="23" name="Picture 22">
            <a:extLst>
              <a:ext uri="{FF2B5EF4-FFF2-40B4-BE49-F238E27FC236}">
                <a16:creationId xmlns:a16="http://schemas.microsoft.com/office/drawing/2014/main" id="{4829CADB-66F0-4A4C-B60A-BBEA3B8632C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429615" y="5083492"/>
            <a:ext cx="1657752" cy="287391"/>
          </a:xfrm>
          <a:prstGeom prst="rect">
            <a:avLst/>
          </a:prstGeom>
        </p:spPr>
      </p:pic>
      <p:pic>
        <p:nvPicPr>
          <p:cNvPr id="14" name="Picture 13">
            <a:extLst>
              <a:ext uri="{FF2B5EF4-FFF2-40B4-BE49-F238E27FC236}">
                <a16:creationId xmlns:a16="http://schemas.microsoft.com/office/drawing/2014/main" id="{2E6EA3CD-F7DB-45AD-BE2F-BA185F984CC3}"/>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66081" y="5979507"/>
            <a:ext cx="7815619" cy="702705"/>
          </a:xfrm>
          <a:prstGeom prst="rect">
            <a:avLst/>
          </a:prstGeom>
        </p:spPr>
      </p:pic>
    </p:spTree>
    <p:extLst>
      <p:ext uri="{BB962C8B-B14F-4D97-AF65-F5344CB8AC3E}">
        <p14:creationId xmlns:p14="http://schemas.microsoft.com/office/powerpoint/2010/main" val="38585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p:bldP spid="1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Dose Controller Accuracy</a:t>
            </a:r>
            <a:endParaRPr lang="en-US" dirty="0"/>
          </a:p>
        </p:txBody>
      </p:sp>
      <p:sp>
        <p:nvSpPr>
          <p:cNvPr id="3" name="Content Placeholder 2"/>
          <p:cNvSpPr>
            <a:spLocks noGrp="1"/>
          </p:cNvSpPr>
          <p:nvPr>
            <p:ph idx="1"/>
          </p:nvPr>
        </p:nvSpPr>
        <p:spPr>
          <a:xfrm>
            <a:off x="182880" y="1531620"/>
            <a:ext cx="5440680" cy="4525963"/>
          </a:xfrm>
        </p:spPr>
        <p:txBody>
          <a:bodyPr/>
          <a:lstStyle/>
          <a:p>
            <a:r>
              <a:rPr lang="en-US" sz="2400" dirty="0"/>
              <a:t>Float valves only attenuate the fluctuations in level of the fluid surface</a:t>
            </a:r>
          </a:p>
          <a:p>
            <a:r>
              <a:rPr lang="en-US" sz="2400" dirty="0"/>
              <a:t>Surface tension effects at the location</a:t>
            </a:r>
            <a:br>
              <a:rPr lang="en-US" sz="2400" dirty="0"/>
            </a:br>
            <a:r>
              <a:rPr lang="en-US" sz="2400" dirty="0"/>
              <a:t>where the fluid switches from closed conduit to open channel flow (the end of the dosing tube) could cause errors of a few millimeters</a:t>
            </a:r>
          </a:p>
          <a:p>
            <a:r>
              <a:rPr lang="en-US" sz="2400" dirty="0"/>
              <a:t>The weight of the tubing and slide supported by the lever will apply different amounts of torque to the lever depending on the dose chosen. This determines the required diameter of the float</a:t>
            </a:r>
          </a:p>
        </p:txBody>
      </p:sp>
      <p:cxnSp>
        <p:nvCxnSpPr>
          <p:cNvPr id="7" name="Straight Arrow Connector 6"/>
          <p:cNvCxnSpPr>
            <a:endCxn id="296" idx="2"/>
          </p:cNvCxnSpPr>
          <p:nvPr/>
        </p:nvCxnSpPr>
        <p:spPr bwMode="auto">
          <a:xfrm rot="16200000" flipH="1">
            <a:off x="5480347" y="3149302"/>
            <a:ext cx="1431974" cy="119126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378" name="Group 377"/>
          <p:cNvGrpSpPr/>
          <p:nvPr/>
        </p:nvGrpSpPr>
        <p:grpSpPr>
          <a:xfrm>
            <a:off x="5400458" y="3314700"/>
            <a:ext cx="3589216" cy="2888810"/>
            <a:chOff x="-1066800" y="0"/>
            <a:chExt cx="9802813" cy="7889875"/>
          </a:xfrm>
        </p:grpSpPr>
        <p:sp>
          <p:nvSpPr>
            <p:cNvPr id="192" name="Rectangle 185"/>
            <p:cNvSpPr>
              <a:spLocks noChangeArrowheads="1"/>
            </p:cNvSpPr>
            <p:nvPr/>
          </p:nvSpPr>
          <p:spPr bwMode="auto">
            <a:xfrm>
              <a:off x="4147719" y="4303713"/>
              <a:ext cx="4588294" cy="2316162"/>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pic>
          <p:nvPicPr>
            <p:cNvPr id="193" name="Picture 23"/>
            <p:cNvPicPr>
              <a:picLocks noChangeAspect="1" noChangeArrowheads="1"/>
            </p:cNvPicPr>
            <p:nvPr/>
          </p:nvPicPr>
          <p:blipFill>
            <a:blip r:embed="rId3" cstate="print"/>
            <a:srcRect/>
            <a:stretch>
              <a:fillRect/>
            </a:stretch>
          </p:blipFill>
          <p:spPr bwMode="auto">
            <a:xfrm>
              <a:off x="7138988" y="4264025"/>
              <a:ext cx="130175" cy="2157413"/>
            </a:xfrm>
            <a:prstGeom prst="rect">
              <a:avLst/>
            </a:prstGeom>
            <a:noFill/>
            <a:ln w="12700">
              <a:noFill/>
              <a:miter lim="800000"/>
              <a:headEnd type="none" w="lg" len="med"/>
              <a:tailEnd type="none" w="lg" len="med"/>
            </a:ln>
          </p:spPr>
        </p:pic>
        <p:grpSp>
          <p:nvGrpSpPr>
            <p:cNvPr id="194" name="Group 24"/>
            <p:cNvGrpSpPr>
              <a:grpSpLocks/>
            </p:cNvGrpSpPr>
            <p:nvPr/>
          </p:nvGrpSpPr>
          <p:grpSpPr bwMode="auto">
            <a:xfrm>
              <a:off x="7313613" y="4275138"/>
              <a:ext cx="153987" cy="2084387"/>
              <a:chOff x="3703" y="1140"/>
              <a:chExt cx="144" cy="1959"/>
            </a:xfrm>
          </p:grpSpPr>
          <p:sp>
            <p:nvSpPr>
              <p:cNvPr id="195"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196"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7"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8"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9"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0"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1"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2"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3"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4"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5"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6"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7"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8"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9"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0"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1"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2"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3"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4"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5"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6"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7"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8"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9"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0"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1"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2"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3"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4"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5"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6"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7"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8"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9"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0"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1"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2"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3"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4"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5"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6"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7"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8"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9"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0"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1"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2"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3"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44"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5"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6"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7"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8"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9"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0"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1"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2"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3" name="Group 83"/>
            <p:cNvGrpSpPr>
              <a:grpSpLocks/>
            </p:cNvGrpSpPr>
            <p:nvPr/>
          </p:nvGrpSpPr>
          <p:grpSpPr bwMode="auto">
            <a:xfrm>
              <a:off x="7494588" y="6311900"/>
              <a:ext cx="620712" cy="88900"/>
              <a:chOff x="4147" y="3703"/>
              <a:chExt cx="391" cy="56"/>
            </a:xfrm>
          </p:grpSpPr>
          <p:sp>
            <p:nvSpPr>
              <p:cNvPr id="254"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5"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6"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7"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8"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9" name="Group 89"/>
            <p:cNvGrpSpPr>
              <a:grpSpLocks/>
            </p:cNvGrpSpPr>
            <p:nvPr/>
          </p:nvGrpSpPr>
          <p:grpSpPr bwMode="auto">
            <a:xfrm>
              <a:off x="7627938" y="6108700"/>
              <a:ext cx="355600" cy="88900"/>
              <a:chOff x="4235" y="3596"/>
              <a:chExt cx="224" cy="56"/>
            </a:xfrm>
          </p:grpSpPr>
          <p:sp>
            <p:nvSpPr>
              <p:cNvPr id="260"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1"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2"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3" name="Group 93"/>
            <p:cNvGrpSpPr>
              <a:grpSpLocks/>
            </p:cNvGrpSpPr>
            <p:nvPr/>
          </p:nvGrpSpPr>
          <p:grpSpPr bwMode="auto">
            <a:xfrm>
              <a:off x="7627938" y="5907088"/>
              <a:ext cx="355600" cy="88900"/>
              <a:chOff x="4233" y="3461"/>
              <a:chExt cx="224" cy="56"/>
            </a:xfrm>
          </p:grpSpPr>
          <p:sp>
            <p:nvSpPr>
              <p:cNvPr id="264"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5"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6"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7" name="Group 97"/>
            <p:cNvGrpSpPr>
              <a:grpSpLocks/>
            </p:cNvGrpSpPr>
            <p:nvPr/>
          </p:nvGrpSpPr>
          <p:grpSpPr bwMode="auto">
            <a:xfrm>
              <a:off x="7693025" y="5705475"/>
              <a:ext cx="222250" cy="88900"/>
              <a:chOff x="4231" y="3326"/>
              <a:chExt cx="140" cy="56"/>
            </a:xfrm>
          </p:grpSpPr>
          <p:sp>
            <p:nvSpPr>
              <p:cNvPr id="268"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9"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0" name="Group 100"/>
            <p:cNvGrpSpPr>
              <a:grpSpLocks/>
            </p:cNvGrpSpPr>
            <p:nvPr/>
          </p:nvGrpSpPr>
          <p:grpSpPr bwMode="auto">
            <a:xfrm>
              <a:off x="7693025" y="5502275"/>
              <a:ext cx="222250" cy="88900"/>
              <a:chOff x="4229" y="3191"/>
              <a:chExt cx="140" cy="56"/>
            </a:xfrm>
          </p:grpSpPr>
          <p:sp>
            <p:nvSpPr>
              <p:cNvPr id="27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3" name="Group 103"/>
            <p:cNvGrpSpPr>
              <a:grpSpLocks/>
            </p:cNvGrpSpPr>
            <p:nvPr/>
          </p:nvGrpSpPr>
          <p:grpSpPr bwMode="auto">
            <a:xfrm>
              <a:off x="7693025" y="5300663"/>
              <a:ext cx="222250" cy="88900"/>
              <a:chOff x="4227" y="3056"/>
              <a:chExt cx="140" cy="56"/>
            </a:xfrm>
          </p:grpSpPr>
          <p:sp>
            <p:nvSpPr>
              <p:cNvPr id="274"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5"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sp>
          <p:nvSpPr>
            <p:cNvPr id="276" name="Oval 106"/>
            <p:cNvSpPr>
              <a:spLocks noChangeArrowheads="1"/>
            </p:cNvSpPr>
            <p:nvPr/>
          </p:nvSpPr>
          <p:spPr bwMode="auto">
            <a:xfrm>
              <a:off x="7759700" y="50990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7" name="Oval 107"/>
            <p:cNvSpPr>
              <a:spLocks noChangeArrowheads="1"/>
            </p:cNvSpPr>
            <p:nvPr/>
          </p:nvSpPr>
          <p:spPr bwMode="auto">
            <a:xfrm>
              <a:off x="7759700" y="48958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8" name="Oval 108"/>
            <p:cNvSpPr>
              <a:spLocks noChangeArrowheads="1"/>
            </p:cNvSpPr>
            <p:nvPr/>
          </p:nvSpPr>
          <p:spPr bwMode="auto">
            <a:xfrm>
              <a:off x="7759700" y="4694238"/>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9" name="Oval 109"/>
            <p:cNvSpPr>
              <a:spLocks noChangeArrowheads="1"/>
            </p:cNvSpPr>
            <p:nvPr/>
          </p:nvSpPr>
          <p:spPr bwMode="auto">
            <a:xfrm>
              <a:off x="7759700" y="4492625"/>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0" name="Oval 110"/>
            <p:cNvSpPr>
              <a:spLocks noChangeArrowheads="1"/>
            </p:cNvSpPr>
            <p:nvPr/>
          </p:nvSpPr>
          <p:spPr bwMode="auto">
            <a:xfrm>
              <a:off x="7759700" y="4291013"/>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1" name="Line 117"/>
            <p:cNvSpPr>
              <a:spLocks noChangeShapeType="1"/>
            </p:cNvSpPr>
            <p:nvPr/>
          </p:nvSpPr>
          <p:spPr bwMode="auto">
            <a:xfrm>
              <a:off x="6121400" y="0"/>
              <a:ext cx="0" cy="3919538"/>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82" name="Line 119"/>
            <p:cNvSpPr>
              <a:spLocks noChangeShapeType="1"/>
            </p:cNvSpPr>
            <p:nvPr/>
          </p:nvSpPr>
          <p:spPr bwMode="auto">
            <a:xfrm flipH="1">
              <a:off x="2846388" y="3140075"/>
              <a:ext cx="4832350" cy="0"/>
            </a:xfrm>
            <a:prstGeom prst="line">
              <a:avLst/>
            </a:prstGeom>
            <a:noFill/>
            <a:ln w="12700">
              <a:solidFill>
                <a:schemeClr val="tx1"/>
              </a:solidFill>
              <a:prstDash val="dash"/>
              <a:round/>
              <a:headEnd type="none" w="lg" len="med"/>
              <a:tailEnd type="none" w="lg" len="med"/>
            </a:ln>
          </p:spPr>
          <p:txBody>
            <a:bodyPr anchor="ctr">
              <a:spAutoFit/>
            </a:bodyPr>
            <a:lstStyle/>
            <a:p>
              <a:endParaRPr lang="en-US"/>
            </a:p>
          </p:txBody>
        </p:sp>
        <p:sp>
          <p:nvSpPr>
            <p:cNvPr id="283" name="Line 120"/>
            <p:cNvSpPr>
              <a:spLocks noChangeShapeType="1"/>
            </p:cNvSpPr>
            <p:nvPr/>
          </p:nvSpPr>
          <p:spPr bwMode="auto">
            <a:xfrm flipH="1">
              <a:off x="1800225" y="1738313"/>
              <a:ext cx="5905500" cy="0"/>
            </a:xfrm>
            <a:prstGeom prst="line">
              <a:avLst/>
            </a:prstGeom>
            <a:noFill/>
            <a:ln w="12700">
              <a:solidFill>
                <a:schemeClr val="tx1"/>
              </a:solidFill>
              <a:prstDash val="dash"/>
              <a:round/>
              <a:headEnd type="none" w="lg" len="med"/>
              <a:tailEnd type="none" w="lg" len="med"/>
            </a:ln>
          </p:spPr>
          <p:txBody>
            <a:bodyPr wrap="none" anchor="ctr">
              <a:spAutoFit/>
            </a:bodyPr>
            <a:lstStyle/>
            <a:p>
              <a:endParaRPr lang="en-US"/>
            </a:p>
          </p:txBody>
        </p:sp>
        <p:sp>
          <p:nvSpPr>
            <p:cNvPr id="284" name="Line 127"/>
            <p:cNvSpPr>
              <a:spLocks noChangeShapeType="1"/>
            </p:cNvSpPr>
            <p:nvPr/>
          </p:nvSpPr>
          <p:spPr bwMode="auto">
            <a:xfrm flipH="1">
              <a:off x="1601788" y="39688"/>
              <a:ext cx="4529137" cy="3746500"/>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285" name="Line 198"/>
            <p:cNvSpPr>
              <a:spLocks noChangeShapeType="1"/>
            </p:cNvSpPr>
            <p:nvPr/>
          </p:nvSpPr>
          <p:spPr bwMode="auto">
            <a:xfrm flipH="1">
              <a:off x="7696200" y="1752600"/>
              <a:ext cx="46038" cy="1295400"/>
            </a:xfrm>
            <a:prstGeom prst="line">
              <a:avLst/>
            </a:prstGeom>
            <a:noFill/>
            <a:ln w="12700">
              <a:solidFill>
                <a:schemeClr val="tx1"/>
              </a:solidFill>
              <a:round/>
              <a:headEnd type="triangle" w="med" len="med"/>
              <a:tailEnd type="triangle" w="med" len="med"/>
            </a:ln>
          </p:spPr>
          <p:txBody>
            <a:bodyPr anchor="ctr">
              <a:spAutoFit/>
            </a:bodyPr>
            <a:lstStyle/>
            <a:p>
              <a:endParaRPr lang="en-US"/>
            </a:p>
          </p:txBody>
        </p:sp>
        <p:sp>
          <p:nvSpPr>
            <p:cNvPr id="286" name="Rectangle 199"/>
            <p:cNvSpPr>
              <a:spLocks noChangeArrowheads="1"/>
            </p:cNvSpPr>
            <p:nvPr/>
          </p:nvSpPr>
          <p:spPr bwMode="auto">
            <a:xfrm rot="-5400000">
              <a:off x="7539831" y="2205832"/>
              <a:ext cx="369887" cy="400050"/>
            </a:xfrm>
            <a:prstGeom prst="rect">
              <a:avLst/>
            </a:prstGeom>
            <a:solidFill>
              <a:schemeClr val="bg1"/>
            </a:solidFill>
            <a:ln w="12700">
              <a:noFill/>
              <a:miter lim="800000"/>
              <a:headEnd type="none" w="lg" len="med"/>
              <a:tailEnd type="none" w="lg" len="med"/>
            </a:ln>
          </p:spPr>
          <p:txBody>
            <a:bodyPr wrap="none">
              <a:spAutoFit/>
            </a:bodyPr>
            <a:lstStyle/>
            <a:p>
              <a:r>
                <a:rPr lang="en-US" sz="2000" b="1"/>
                <a:t>H</a:t>
              </a:r>
            </a:p>
          </p:txBody>
        </p:sp>
        <p:sp>
          <p:nvSpPr>
            <p:cNvPr id="287" name="Rectangle 115"/>
            <p:cNvSpPr>
              <a:spLocks noChangeArrowheads="1"/>
            </p:cNvSpPr>
            <p:nvPr/>
          </p:nvSpPr>
          <p:spPr bwMode="auto">
            <a:xfrm>
              <a:off x="5776913" y="3810000"/>
              <a:ext cx="688975" cy="1139825"/>
            </a:xfrm>
            <a:prstGeom prst="rect">
              <a:avLst/>
            </a:prstGeom>
            <a:solidFill>
              <a:srgbClr val="F14343"/>
            </a:solidFill>
            <a:ln w="12700">
              <a:solidFill>
                <a:schemeClr val="tx1"/>
              </a:solidFill>
              <a:miter lim="800000"/>
              <a:headEnd type="none" w="lg" len="med"/>
              <a:tailEnd type="none" w="lg" len="med"/>
            </a:ln>
          </p:spPr>
          <p:txBody>
            <a:bodyPr wrap="none" anchor="ctr">
              <a:spAutoFit/>
            </a:bodyPr>
            <a:lstStyle/>
            <a:p>
              <a:endParaRPr lang="en-US"/>
            </a:p>
          </p:txBody>
        </p:sp>
        <p:grpSp>
          <p:nvGrpSpPr>
            <p:cNvPr id="288" name="Group 5"/>
            <p:cNvGrpSpPr>
              <a:grpSpLocks/>
            </p:cNvGrpSpPr>
            <p:nvPr/>
          </p:nvGrpSpPr>
          <p:grpSpPr bwMode="auto">
            <a:xfrm>
              <a:off x="7477125" y="1582738"/>
              <a:ext cx="663575" cy="6307137"/>
              <a:chOff x="4136" y="724"/>
              <a:chExt cx="418" cy="2058"/>
            </a:xfrm>
          </p:grpSpPr>
          <p:sp>
            <p:nvSpPr>
              <p:cNvPr id="289"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p:spPr>
            <p:txBody>
              <a:bodyPr anchor="ctr">
                <a:spAutoFit/>
              </a:bodyPr>
              <a:lstStyle/>
              <a:p>
                <a:endParaRPr lang="en-US"/>
              </a:p>
            </p:txBody>
          </p:sp>
          <p:sp>
            <p:nvSpPr>
              <p:cNvPr id="290"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p:spPr>
            <p:txBody>
              <a:bodyPr anchor="ctr">
                <a:spAutoFit/>
              </a:bodyPr>
              <a:lstStyle/>
              <a:p>
                <a:endParaRPr lang="en-US"/>
              </a:p>
            </p:txBody>
          </p:sp>
        </p:grpSp>
        <p:cxnSp>
          <p:nvCxnSpPr>
            <p:cNvPr id="291" name="Straight Connector 187"/>
            <p:cNvCxnSpPr>
              <a:cxnSpLocks noChangeShapeType="1"/>
            </p:cNvCxnSpPr>
            <p:nvPr/>
          </p:nvCxnSpPr>
          <p:spPr bwMode="auto">
            <a:xfrm rot="5400000">
              <a:off x="2799188" y="5341377"/>
              <a:ext cx="2644775" cy="0"/>
            </a:xfrm>
            <a:prstGeom prst="line">
              <a:avLst/>
            </a:prstGeom>
            <a:noFill/>
            <a:ln w="63500" algn="ctr">
              <a:solidFill>
                <a:schemeClr val="tx1"/>
              </a:solidFill>
              <a:round/>
              <a:headEnd type="none" w="lg" len="med"/>
              <a:tailEnd type="none" w="lg" len="med"/>
            </a:ln>
          </p:spPr>
        </p:cxnSp>
        <p:cxnSp>
          <p:nvCxnSpPr>
            <p:cNvPr id="292" name="Straight Connector 189"/>
            <p:cNvCxnSpPr>
              <a:cxnSpLocks noChangeShapeType="1"/>
            </p:cNvCxnSpPr>
            <p:nvPr/>
          </p:nvCxnSpPr>
          <p:spPr bwMode="auto">
            <a:xfrm rot="5400000">
              <a:off x="7392194" y="5295106"/>
              <a:ext cx="2644775" cy="11113"/>
            </a:xfrm>
            <a:prstGeom prst="line">
              <a:avLst/>
            </a:prstGeom>
            <a:noFill/>
            <a:ln w="63500" algn="ctr">
              <a:solidFill>
                <a:schemeClr val="tx1"/>
              </a:solidFill>
              <a:round/>
              <a:headEnd type="none" w="lg" len="med"/>
              <a:tailEnd type="none" w="lg" len="med"/>
            </a:ln>
          </p:spPr>
        </p:cxnSp>
        <p:cxnSp>
          <p:nvCxnSpPr>
            <p:cNvPr id="293" name="Straight Connector 190"/>
            <p:cNvCxnSpPr>
              <a:cxnSpLocks noChangeShapeType="1"/>
            </p:cNvCxnSpPr>
            <p:nvPr/>
          </p:nvCxnSpPr>
          <p:spPr bwMode="auto">
            <a:xfrm rot="10800000">
              <a:off x="4125774" y="6629401"/>
              <a:ext cx="4591191" cy="0"/>
            </a:xfrm>
            <a:prstGeom prst="line">
              <a:avLst/>
            </a:prstGeom>
            <a:noFill/>
            <a:ln w="63500" algn="ctr">
              <a:solidFill>
                <a:schemeClr val="tx1"/>
              </a:solidFill>
              <a:round/>
              <a:headEnd type="none" w="lg" len="med"/>
              <a:tailEnd type="none" w="lg" len="med"/>
            </a:ln>
          </p:spPr>
        </p:cxnSp>
        <p:sp>
          <p:nvSpPr>
            <p:cNvPr id="294" name="Rectangle 112"/>
            <p:cNvSpPr>
              <a:spLocks noChangeArrowheads="1"/>
            </p:cNvSpPr>
            <p:nvPr/>
          </p:nvSpPr>
          <p:spPr bwMode="auto">
            <a:xfrm>
              <a:off x="7483475" y="6499225"/>
              <a:ext cx="646113" cy="523875"/>
            </a:xfrm>
            <a:prstGeom prst="rect">
              <a:avLst/>
            </a:prstGeom>
            <a:solidFill>
              <a:srgbClr val="8EAED2"/>
            </a:solidFill>
            <a:ln w="12700">
              <a:noFill/>
              <a:miter lim="800000"/>
              <a:headEnd type="none" w="lg" len="med"/>
              <a:tailEnd type="none" w="lg" len="med"/>
            </a:ln>
          </p:spPr>
          <p:txBody>
            <a:bodyPr anchor="ctr">
              <a:spAutoFit/>
            </a:bodyPr>
            <a:lstStyle/>
            <a:p>
              <a:endParaRPr lang="en-US"/>
            </a:p>
          </p:txBody>
        </p:sp>
        <p:sp>
          <p:nvSpPr>
            <p:cNvPr id="295" name="Rectangle 194"/>
            <p:cNvSpPr>
              <a:spLocks noChangeArrowheads="1"/>
            </p:cNvSpPr>
            <p:nvPr/>
          </p:nvSpPr>
          <p:spPr bwMode="auto">
            <a:xfrm>
              <a:off x="2603500" y="2892424"/>
              <a:ext cx="209550" cy="3859506"/>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96" name="Freeform 199"/>
            <p:cNvSpPr>
              <a:spLocks noChangeArrowheads="1"/>
            </p:cNvSpPr>
            <p:nvPr/>
          </p:nvSpPr>
          <p:spPr bwMode="auto">
            <a:xfrm>
              <a:off x="152399" y="2209800"/>
              <a:ext cx="2581275" cy="920750"/>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97" name="Line 118"/>
            <p:cNvSpPr>
              <a:spLocks noChangeShapeType="1"/>
            </p:cNvSpPr>
            <p:nvPr/>
          </p:nvSpPr>
          <p:spPr bwMode="auto">
            <a:xfrm flipV="1">
              <a:off x="4114800" y="2038350"/>
              <a:ext cx="0" cy="1695450"/>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298" name="Line 118"/>
            <p:cNvSpPr>
              <a:spLocks noChangeShapeType="1"/>
            </p:cNvSpPr>
            <p:nvPr/>
          </p:nvSpPr>
          <p:spPr bwMode="auto">
            <a:xfrm flipV="1">
              <a:off x="4114800" y="1733550"/>
              <a:ext cx="0" cy="2305050"/>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299" name="Straight Connector 192"/>
            <p:cNvCxnSpPr>
              <a:cxnSpLocks noChangeShapeType="1"/>
            </p:cNvCxnSpPr>
            <p:nvPr/>
          </p:nvCxnSpPr>
          <p:spPr bwMode="auto">
            <a:xfrm rot="16200000" flipH="1">
              <a:off x="2107083" y="3760318"/>
              <a:ext cx="1279550" cy="7314"/>
            </a:xfrm>
            <a:prstGeom prst="line">
              <a:avLst/>
            </a:prstGeom>
            <a:noFill/>
            <a:ln w="25400" algn="ctr">
              <a:solidFill>
                <a:srgbClr val="0070C0"/>
              </a:solidFill>
              <a:round/>
              <a:headEnd type="none" w="lg" len="med"/>
              <a:tailEnd type="none" w="lg" len="med"/>
            </a:ln>
          </p:spPr>
        </p:cxnSp>
        <p:grpSp>
          <p:nvGrpSpPr>
            <p:cNvPr id="300" name="Group 184"/>
            <p:cNvGrpSpPr/>
            <p:nvPr/>
          </p:nvGrpSpPr>
          <p:grpSpPr>
            <a:xfrm>
              <a:off x="881063" y="1573213"/>
              <a:ext cx="3281362" cy="2192337"/>
              <a:chOff x="881063" y="1573213"/>
              <a:chExt cx="3281362" cy="2192337"/>
            </a:xfrm>
          </p:grpSpPr>
          <p:sp>
            <p:nvSpPr>
              <p:cNvPr id="301"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2"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3"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4"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5"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6"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7"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8"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9"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0"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1"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2"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3"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4"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5"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6"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7"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8"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9"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0"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1"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2"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3"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4"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5"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6"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7"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8"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9"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30"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1"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2"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3"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4"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5"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6"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7"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8"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9"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0"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1"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2"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3"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4"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5"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6"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7"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48"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9"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0"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1"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2"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3"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4"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5"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6"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357"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58"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359" name="Rectangle 358"/>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360"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sp>
          <p:nvSpPr>
            <p:cNvPr id="361" name="Trapezoid 360"/>
            <p:cNvSpPr/>
            <p:nvPr/>
          </p:nvSpPr>
          <p:spPr>
            <a:xfrm>
              <a:off x="3810000" y="3581400"/>
              <a:ext cx="609600" cy="45720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2" name="Line 8"/>
            <p:cNvSpPr>
              <a:spLocks noChangeShapeType="1"/>
            </p:cNvSpPr>
            <p:nvPr/>
          </p:nvSpPr>
          <p:spPr bwMode="auto">
            <a:xfrm flipH="1">
              <a:off x="-1066800" y="1706563"/>
              <a:ext cx="1276350"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363" name="Group 9"/>
            <p:cNvGrpSpPr>
              <a:grpSpLocks/>
            </p:cNvGrpSpPr>
            <p:nvPr/>
          </p:nvGrpSpPr>
          <p:grpSpPr bwMode="auto">
            <a:xfrm>
              <a:off x="152400" y="1219200"/>
              <a:ext cx="1022316" cy="1138237"/>
              <a:chOff x="3220" y="159"/>
              <a:chExt cx="883" cy="983"/>
            </a:xfrm>
          </p:grpSpPr>
          <p:sp>
            <p:nvSpPr>
              <p:cNvPr id="364" name="AutoShape 10"/>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365" name="Rectangle 11"/>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366" name="AutoShape 12"/>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367"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368" name="Rectangle 14"/>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369" name="AutoShape 15"/>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370" name="Group 16"/>
              <p:cNvGrpSpPr>
                <a:grpSpLocks/>
              </p:cNvGrpSpPr>
              <p:nvPr/>
            </p:nvGrpSpPr>
            <p:grpSpPr bwMode="auto">
              <a:xfrm>
                <a:off x="3333" y="229"/>
                <a:ext cx="392" cy="74"/>
                <a:chOff x="2282" y="276"/>
                <a:chExt cx="580" cy="111"/>
              </a:xfrm>
            </p:grpSpPr>
            <p:sp>
              <p:nvSpPr>
                <p:cNvPr id="375"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376"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371" name="AutoShape 19"/>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372" name="Group 20"/>
              <p:cNvGrpSpPr>
                <a:grpSpLocks/>
              </p:cNvGrpSpPr>
              <p:nvPr/>
            </p:nvGrpSpPr>
            <p:grpSpPr bwMode="auto">
              <a:xfrm>
                <a:off x="3382" y="158"/>
                <a:ext cx="486" cy="99"/>
                <a:chOff x="2389" y="172"/>
                <a:chExt cx="729" cy="149"/>
              </a:xfrm>
            </p:grpSpPr>
            <p:sp>
              <p:nvSpPr>
                <p:cNvPr id="373" name="Freeform 21"/>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374" name="Line 22"/>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sp>
          <p:nvSpPr>
            <p:cNvPr id="377" name="Freeform 376"/>
            <p:cNvSpPr/>
            <p:nvPr/>
          </p:nvSpPr>
          <p:spPr bwMode="auto">
            <a:xfrm>
              <a:off x="2721254" y="6744615"/>
              <a:ext cx="5062119" cy="175565"/>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Lst>
              <a:ahLst/>
              <a:cxnLst>
                <a:cxn ang="0">
                  <a:pos x="connsiteX0" y="connsiteY0"/>
                </a:cxn>
                <a:cxn ang="0">
                  <a:pos x="connsiteX1" y="connsiteY1"/>
                </a:cxn>
              </a:cxnLst>
              <a:rect l="l" t="t" r="r" b="b"/>
              <a:pathLst>
                <a:path w="5310835" h="1676060">
                  <a:moveTo>
                    <a:pt x="0" y="0"/>
                  </a:moveTo>
                  <a:cubicBezTo>
                    <a:pt x="28543" y="1676060"/>
                    <a:pt x="3540557" y="414528"/>
                    <a:pt x="5310835" y="621792"/>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381" name="Straight Arrow Connector 380"/>
          <p:cNvCxnSpPr>
            <a:endCxn id="287" idx="1"/>
          </p:cNvCxnSpPr>
          <p:nvPr/>
        </p:nvCxnSpPr>
        <p:spPr bwMode="auto">
          <a:xfrm flipV="1">
            <a:off x="3634740" y="4918368"/>
            <a:ext cx="4271485" cy="175675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80" name="Straight Arrow Connector 379"/>
          <p:cNvCxnSpPr>
            <a:cxnSpLocks/>
            <a:endCxn id="369" idx="2"/>
          </p:cNvCxnSpPr>
          <p:nvPr/>
        </p:nvCxnSpPr>
        <p:spPr bwMode="auto">
          <a:xfrm flipH="1">
            <a:off x="6043340" y="2269518"/>
            <a:ext cx="336152" cy="176609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5" name="Picture 4">
            <a:extLst>
              <a:ext uri="{FF2B5EF4-FFF2-40B4-BE49-F238E27FC236}">
                <a16:creationId xmlns:a16="http://schemas.microsoft.com/office/drawing/2014/main" id="{6ED2C130-6B73-43E8-BB45-BDEB016D7CB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230687" y="1734025"/>
            <a:ext cx="3804952" cy="787809"/>
          </a:xfrm>
          <a:prstGeom prst="rect">
            <a:avLst/>
          </a:prstGeom>
        </p:spPr>
      </p:pic>
    </p:spTree>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sz="4800" dirty="0"/>
              <a:t>Maximum Plant Flow Rate Using Linear Flow Controller</a:t>
            </a:r>
          </a:p>
        </p:txBody>
      </p:sp>
      <p:sp>
        <p:nvSpPr>
          <p:cNvPr id="347139" name="Rectangle 3"/>
          <p:cNvSpPr>
            <a:spLocks noGrp="1" noChangeArrowheads="1"/>
          </p:cNvSpPr>
          <p:nvPr>
            <p:ph idx="1"/>
          </p:nvPr>
        </p:nvSpPr>
        <p:spPr/>
        <p:txBody>
          <a:bodyPr/>
          <a:lstStyle/>
          <a:p>
            <a:r>
              <a:rPr lang="en-US" dirty="0"/>
              <a:t>Assume the </a:t>
            </a:r>
            <a:r>
              <a:rPr lang="en-US" dirty="0" err="1"/>
              <a:t>PACl</a:t>
            </a:r>
            <a:r>
              <a:rPr lang="en-US" dirty="0"/>
              <a:t> concentration is 160 g/L, the maximum </a:t>
            </a:r>
            <a:r>
              <a:rPr lang="en-US" dirty="0" err="1"/>
              <a:t>PACl</a:t>
            </a:r>
            <a:r>
              <a:rPr lang="en-US" dirty="0"/>
              <a:t> dose is 30 mg/L, and the maximum flow in a 5 mm diameter dosing tube is about 8.7 mL/s.</a:t>
            </a:r>
          </a:p>
          <a:p>
            <a:endParaRPr lang="en-US" dirty="0"/>
          </a:p>
        </p:txBody>
      </p:sp>
      <p:sp>
        <p:nvSpPr>
          <p:cNvPr id="347142" name="Text Box 6"/>
          <p:cNvSpPr txBox="1">
            <a:spLocks noChangeArrowheads="1"/>
          </p:cNvSpPr>
          <p:nvPr/>
        </p:nvSpPr>
        <p:spPr bwMode="auto">
          <a:xfrm>
            <a:off x="3195349" y="4163868"/>
            <a:ext cx="2097049" cy="400110"/>
          </a:xfrm>
          <a:prstGeom prst="rect">
            <a:avLst/>
          </a:prstGeom>
          <a:noFill/>
          <a:ln w="9525">
            <a:noFill/>
            <a:miter lim="800000"/>
            <a:headEnd/>
            <a:tailEnd/>
          </a:ln>
          <a:effectLst/>
        </p:spPr>
        <p:txBody>
          <a:bodyPr wrap="none">
            <a:spAutoFit/>
          </a:bodyPr>
          <a:lstStyle/>
          <a:p>
            <a:pPr algn="l"/>
            <a:r>
              <a:rPr lang="en-US" sz="2000" dirty="0"/>
              <a:t>Mass conservation</a:t>
            </a:r>
          </a:p>
        </p:txBody>
      </p:sp>
      <p:sp>
        <p:nvSpPr>
          <p:cNvPr id="9" name="TextBox 8"/>
          <p:cNvSpPr txBox="1"/>
          <p:nvPr/>
        </p:nvSpPr>
        <p:spPr>
          <a:xfrm>
            <a:off x="5828146" y="3731491"/>
            <a:ext cx="2964273" cy="954107"/>
          </a:xfrm>
          <a:prstGeom prst="rect">
            <a:avLst/>
          </a:prstGeom>
          <a:noFill/>
        </p:spPr>
        <p:txBody>
          <a:bodyPr wrap="none" rtlCol="0">
            <a:spAutoFit/>
          </a:bodyPr>
          <a:lstStyle/>
          <a:p>
            <a:r>
              <a:rPr lang="en-US" dirty="0"/>
              <a:t>P = Plant</a:t>
            </a:r>
          </a:p>
          <a:p>
            <a:r>
              <a:rPr lang="en-US" dirty="0"/>
              <a:t>C = Chemical Feed</a:t>
            </a:r>
          </a:p>
        </p:txBody>
      </p:sp>
      <p:sp>
        <p:nvSpPr>
          <p:cNvPr id="10" name="TextBox 9"/>
          <p:cNvSpPr txBox="1"/>
          <p:nvPr/>
        </p:nvSpPr>
        <p:spPr>
          <a:xfrm>
            <a:off x="1031630" y="6205416"/>
            <a:ext cx="7661008" cy="523220"/>
          </a:xfrm>
          <a:prstGeom prst="rect">
            <a:avLst/>
          </a:prstGeom>
          <a:noFill/>
        </p:spPr>
        <p:txBody>
          <a:bodyPr wrap="none" rtlCol="0">
            <a:spAutoFit/>
          </a:bodyPr>
          <a:lstStyle/>
          <a:p>
            <a:r>
              <a:rPr lang="en-US" dirty="0"/>
              <a:t>What is the solution for larger plants? ___________</a:t>
            </a:r>
          </a:p>
        </p:txBody>
      </p:sp>
      <p:sp>
        <p:nvSpPr>
          <p:cNvPr id="12" name="Text Box 23"/>
          <p:cNvSpPr txBox="1">
            <a:spLocks noChangeArrowheads="1"/>
          </p:cNvSpPr>
          <p:nvPr/>
        </p:nvSpPr>
        <p:spPr bwMode="auto">
          <a:xfrm>
            <a:off x="6518659" y="6191479"/>
            <a:ext cx="2297095"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Multiple tubes</a:t>
            </a:r>
          </a:p>
        </p:txBody>
      </p:sp>
      <p:pic>
        <p:nvPicPr>
          <p:cNvPr id="3" name="Picture 2">
            <a:extLst>
              <a:ext uri="{FF2B5EF4-FFF2-40B4-BE49-F238E27FC236}">
                <a16:creationId xmlns:a16="http://schemas.microsoft.com/office/drawing/2014/main" id="{88581F0D-E15D-4772-82F8-98EEBE0D371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98463" y="4259221"/>
            <a:ext cx="1743238" cy="227048"/>
          </a:xfrm>
          <a:prstGeom prst="rect">
            <a:avLst/>
          </a:prstGeom>
        </p:spPr>
      </p:pic>
      <p:pic>
        <p:nvPicPr>
          <p:cNvPr id="5" name="Picture 4">
            <a:extLst>
              <a:ext uri="{FF2B5EF4-FFF2-40B4-BE49-F238E27FC236}">
                <a16:creationId xmlns:a16="http://schemas.microsoft.com/office/drawing/2014/main" id="{9423836A-999D-4D74-AD57-BFFA3D7CAC3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98463" y="4892301"/>
            <a:ext cx="1446095" cy="560762"/>
          </a:xfrm>
          <a:prstGeom prst="rect">
            <a:avLst/>
          </a:prstGeom>
        </p:spPr>
      </p:pic>
      <p:pic>
        <p:nvPicPr>
          <p:cNvPr id="7" name="Picture 6">
            <a:extLst>
              <a:ext uri="{FF2B5EF4-FFF2-40B4-BE49-F238E27FC236}">
                <a16:creationId xmlns:a16="http://schemas.microsoft.com/office/drawing/2014/main" id="{AE842148-4AA9-44BB-A8D4-9CED483480F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195349" y="4892301"/>
            <a:ext cx="2541714" cy="679619"/>
          </a:xfrm>
          <a:prstGeom prst="rect">
            <a:avLst/>
          </a:prstGeom>
        </p:spPr>
      </p:pic>
      <p:pic>
        <p:nvPicPr>
          <p:cNvPr id="11" name="Picture 10">
            <a:extLst>
              <a:ext uri="{FF2B5EF4-FFF2-40B4-BE49-F238E27FC236}">
                <a16:creationId xmlns:a16="http://schemas.microsoft.com/office/drawing/2014/main" id="{6E4F5694-BB00-48C2-A898-3FB6AC4D93D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092730" y="4923076"/>
            <a:ext cx="1148952" cy="51961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dirty="0"/>
              <a:t>Dose Control Summary</a:t>
            </a:r>
          </a:p>
        </p:txBody>
      </p:sp>
      <p:sp>
        <p:nvSpPr>
          <p:cNvPr id="181251" name="Rectangle 3"/>
          <p:cNvSpPr>
            <a:spLocks noGrp="1" noChangeArrowheads="1"/>
          </p:cNvSpPr>
          <p:nvPr>
            <p:ph idx="1"/>
          </p:nvPr>
        </p:nvSpPr>
        <p:spPr/>
        <p:txBody>
          <a:bodyPr>
            <a:normAutofit fontScale="92500" lnSpcReduction="20000"/>
          </a:bodyPr>
          <a:lstStyle/>
          <a:p>
            <a:r>
              <a:rPr lang="en-US" sz="2800" dirty="0"/>
              <a:t>Laminar tube flow and linear flow orifice meters </a:t>
            </a:r>
          </a:p>
          <a:p>
            <a:pPr lvl="1"/>
            <a:r>
              <a:rPr lang="en-US" sz="2400" dirty="0"/>
              <a:t>Coagulant dosing for plants with flow rates less than about 200 L/s</a:t>
            </a:r>
          </a:p>
          <a:p>
            <a:pPr lvl="1"/>
            <a:r>
              <a:rPr lang="en-US" sz="2400" dirty="0"/>
              <a:t>Chlorine dose controllers even for larger plants</a:t>
            </a:r>
          </a:p>
          <a:p>
            <a:r>
              <a:rPr lang="en-US" sz="2800" dirty="0"/>
              <a:t>These devices are robust AND a good design requires excellent attention to details</a:t>
            </a:r>
          </a:p>
          <a:p>
            <a:pPr lvl="1"/>
            <a:r>
              <a:rPr lang="en-US" sz="2400" dirty="0"/>
              <a:t>No small parts to lose</a:t>
            </a:r>
          </a:p>
          <a:p>
            <a:pPr lvl="1"/>
            <a:r>
              <a:rPr lang="en-US" sz="2400" dirty="0"/>
              <a:t>No leaks</a:t>
            </a:r>
          </a:p>
          <a:p>
            <a:pPr lvl="1"/>
            <a:r>
              <a:rPr lang="en-US" sz="2400" dirty="0"/>
              <a:t>Compatible with harsh chemicals</a:t>
            </a:r>
          </a:p>
          <a:p>
            <a:pPr lvl="1"/>
            <a:r>
              <a:rPr lang="en-US" sz="2400" dirty="0"/>
              <a:t>Locally sourced materials if possible</a:t>
            </a:r>
          </a:p>
          <a:p>
            <a:pPr lvl="1"/>
            <a:r>
              <a:rPr lang="en-US" sz="2400" dirty="0"/>
              <a:t>Dosing tubes must be straight</a:t>
            </a:r>
          </a:p>
          <a:p>
            <a:pPr lvl="1"/>
            <a:r>
              <a:rPr lang="en-US" sz="2400" dirty="0"/>
              <a:t>Must account for viscosity of the chemical</a:t>
            </a:r>
          </a:p>
          <a:p>
            <a:pPr lvl="1"/>
            <a:r>
              <a:rPr lang="en-US" sz="2400" dirty="0">
                <a:solidFill>
                  <a:schemeClr val="accent4"/>
                </a:solidFill>
              </a:rPr>
              <a:t>Minor losses must be minor!</a:t>
            </a:r>
          </a:p>
        </p:txBody>
      </p:sp>
    </p:spTree>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dirty="0"/>
              <a:t>Extras!</a:t>
            </a:r>
          </a:p>
        </p:txBody>
      </p:sp>
      <p:sp>
        <p:nvSpPr>
          <p:cNvPr id="7171" name="Rectangle 3"/>
          <p:cNvSpPr>
            <a:spLocks noGrp="1" noChangeArrowheads="1"/>
          </p:cNvSpPr>
          <p:nvPr>
            <p:ph sz="half" idx="1"/>
          </p:nvPr>
        </p:nvSpPr>
        <p:spPr>
          <a:xfrm>
            <a:off x="457199" y="1600200"/>
            <a:ext cx="4046561" cy="4525963"/>
          </a:xfrm>
        </p:spPr>
        <p:txBody>
          <a:bodyPr/>
          <a:lstStyle/>
          <a:p>
            <a:r>
              <a:rPr lang="en-US" dirty="0">
                <a:solidFill>
                  <a:schemeClr val="bg2">
                    <a:lumMod val="60000"/>
                    <a:lumOff val="40000"/>
                  </a:schemeClr>
                </a:solidFill>
              </a:rPr>
              <a:t>Fluids Review</a:t>
            </a:r>
          </a:p>
          <a:p>
            <a:r>
              <a:rPr lang="en-US" dirty="0">
                <a:solidFill>
                  <a:schemeClr val="bg2">
                    <a:lumMod val="60000"/>
                    <a:lumOff val="40000"/>
                  </a:schemeClr>
                </a:solidFill>
              </a:rPr>
              <a:t>Applications of flow control</a:t>
            </a:r>
          </a:p>
          <a:p>
            <a:r>
              <a:rPr lang="en-US" dirty="0">
                <a:solidFill>
                  <a:schemeClr val="bg2">
                    <a:lumMod val="60000"/>
                    <a:lumOff val="40000"/>
                  </a:schemeClr>
                </a:solidFill>
              </a:rPr>
              <a:t>If you had electricity</a:t>
            </a:r>
          </a:p>
          <a:p>
            <a:r>
              <a:rPr lang="en-US" dirty="0">
                <a:solidFill>
                  <a:schemeClr val="bg2">
                    <a:lumMod val="60000"/>
                    <a:lumOff val="40000"/>
                  </a:schemeClr>
                </a:solidFill>
              </a:rPr>
              <a:t>Constant head devices</a:t>
            </a:r>
          </a:p>
          <a:p>
            <a:pPr lvl="1"/>
            <a:r>
              <a:rPr lang="en-US" dirty="0">
                <a:solidFill>
                  <a:schemeClr val="bg2">
                    <a:lumMod val="60000"/>
                    <a:lumOff val="40000"/>
                  </a:schemeClr>
                </a:solidFill>
              </a:rPr>
              <a:t>Overflow tanks</a:t>
            </a:r>
          </a:p>
          <a:p>
            <a:pPr lvl="1"/>
            <a:r>
              <a:rPr lang="en-US" dirty="0">
                <a:solidFill>
                  <a:schemeClr val="bg2">
                    <a:lumMod val="60000"/>
                    <a:lumOff val="40000"/>
                  </a:schemeClr>
                </a:solidFill>
              </a:rPr>
              <a:t>Marriot bottle</a:t>
            </a:r>
          </a:p>
          <a:p>
            <a:pPr lvl="1"/>
            <a:r>
              <a:rPr lang="en-US" dirty="0">
                <a:solidFill>
                  <a:schemeClr val="bg2">
                    <a:lumMod val="60000"/>
                    <a:lumOff val="40000"/>
                  </a:schemeClr>
                </a:solidFill>
              </a:rPr>
              <a:t>Float valve</a:t>
            </a:r>
          </a:p>
          <a:p>
            <a:pPr lvl="1"/>
            <a:r>
              <a:rPr lang="en-US" dirty="0">
                <a:solidFill>
                  <a:schemeClr val="bg2">
                    <a:lumMod val="60000"/>
                    <a:lumOff val="40000"/>
                  </a:schemeClr>
                </a:solidFill>
              </a:rPr>
              <a:t>Floating bowl</a:t>
            </a:r>
          </a:p>
          <a:p>
            <a:r>
              <a:rPr lang="en-US" dirty="0" err="1">
                <a:solidFill>
                  <a:schemeClr val="bg2">
                    <a:lumMod val="60000"/>
                    <a:lumOff val="40000"/>
                  </a:schemeClr>
                </a:solidFill>
              </a:rPr>
              <a:t>Hypochlorinators</a:t>
            </a:r>
            <a:br>
              <a:rPr lang="en-US" dirty="0">
                <a:solidFill>
                  <a:schemeClr val="bg2">
                    <a:lumMod val="60000"/>
                    <a:lumOff val="40000"/>
                  </a:schemeClr>
                </a:solidFill>
              </a:rPr>
            </a:br>
            <a:r>
              <a:rPr lang="en-US" dirty="0">
                <a:solidFill>
                  <a:schemeClr val="bg2">
                    <a:lumMod val="60000"/>
                    <a:lumOff val="40000"/>
                  </a:schemeClr>
                </a:solidFill>
              </a:rPr>
              <a:t>in Honduras</a:t>
            </a:r>
          </a:p>
        </p:txBody>
      </p:sp>
      <p:sp>
        <p:nvSpPr>
          <p:cNvPr id="89" name="Content Placeholder 88"/>
          <p:cNvSpPr>
            <a:spLocks noGrp="1"/>
          </p:cNvSpPr>
          <p:nvPr>
            <p:ph sz="half" idx="2"/>
          </p:nvPr>
        </p:nvSpPr>
        <p:spPr/>
        <p:txBody>
          <a:bodyPr/>
          <a:lstStyle/>
          <a:p>
            <a:r>
              <a:rPr lang="en-US" dirty="0">
                <a:solidFill>
                  <a:schemeClr val="bg2">
                    <a:lumMod val="60000"/>
                    <a:lumOff val="40000"/>
                  </a:schemeClr>
                </a:solidFill>
              </a:rPr>
              <a:t>AguaClara Flow Controller</a:t>
            </a:r>
          </a:p>
          <a:p>
            <a:r>
              <a:rPr lang="en-US" dirty="0">
                <a:solidFill>
                  <a:schemeClr val="bg2">
                    <a:lumMod val="60000"/>
                    <a:lumOff val="40000"/>
                  </a:schemeClr>
                </a:solidFill>
              </a:rPr>
              <a:t>Linear Flow Orifice Meter</a:t>
            </a:r>
          </a:p>
          <a:p>
            <a:r>
              <a:rPr lang="en-US" dirty="0">
                <a:solidFill>
                  <a:schemeClr val="bg2">
                    <a:lumMod val="60000"/>
                    <a:lumOff val="40000"/>
                  </a:schemeClr>
                </a:solidFill>
              </a:rPr>
              <a:t>AguaClara Linear</a:t>
            </a:r>
            <a:br>
              <a:rPr lang="en-US" dirty="0">
                <a:solidFill>
                  <a:schemeClr val="bg2">
                    <a:lumMod val="60000"/>
                    <a:lumOff val="40000"/>
                  </a:schemeClr>
                </a:solidFill>
              </a:rPr>
            </a:br>
            <a:r>
              <a:rPr lang="en-US" dirty="0">
                <a:solidFill>
                  <a:schemeClr val="bg2">
                    <a:lumMod val="60000"/>
                    <a:lumOff val="40000"/>
                  </a:schemeClr>
                </a:solidFill>
              </a:rPr>
              <a:t>Dose Controller</a:t>
            </a:r>
          </a:p>
          <a:p>
            <a:r>
              <a:rPr lang="en-US" dirty="0"/>
              <a:t>Extra</a:t>
            </a:r>
          </a:p>
          <a:p>
            <a:pPr lvl="1"/>
            <a:r>
              <a:rPr lang="en-US" dirty="0"/>
              <a:t>Orifices and surface tension</a:t>
            </a:r>
          </a:p>
          <a:p>
            <a:pPr lvl="1"/>
            <a:r>
              <a:rPr lang="en-US" dirty="0"/>
              <a:t>Viscosity</a:t>
            </a:r>
          </a:p>
          <a:p>
            <a:endParaRPr lang="en-US" dirty="0"/>
          </a:p>
          <a:p>
            <a:endParaRPr lang="en-US" dirty="0"/>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3330013013"/>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p:txBody>
          <a:bodyPr/>
          <a:lstStyle/>
          <a:p>
            <a:r>
              <a:rPr lang="en-US"/>
              <a:t>Extending the range of the flow controllers</a:t>
            </a:r>
          </a:p>
        </p:txBody>
      </p:sp>
      <p:sp>
        <p:nvSpPr>
          <p:cNvPr id="294915" name="Rectangle 3"/>
          <p:cNvSpPr>
            <a:spLocks noGrp="1" noChangeArrowheads="1"/>
          </p:cNvSpPr>
          <p:nvPr>
            <p:ph idx="1"/>
          </p:nvPr>
        </p:nvSpPr>
        <p:spPr/>
        <p:txBody>
          <a:bodyPr>
            <a:normAutofit fontScale="92500" lnSpcReduction="20000"/>
          </a:bodyPr>
          <a:lstStyle/>
          <a:p>
            <a:r>
              <a:rPr lang="en-US" dirty="0"/>
              <a:t>A single laminar flow controller will not be able to deliver sufficient alum for a large plant</a:t>
            </a:r>
          </a:p>
          <a:p>
            <a:r>
              <a:rPr lang="en-US" dirty="0"/>
              <a:t>Could you design a turbulent-flow flow controller?</a:t>
            </a:r>
          </a:p>
          <a:p>
            <a:r>
              <a:rPr lang="en-US" dirty="0"/>
              <a:t>Could we go non linear with both flow measurement and flow control to get a simple design for larger water treatment plants?</a:t>
            </a:r>
          </a:p>
          <a:p>
            <a:r>
              <a:rPr lang="en-US" dirty="0"/>
              <a:t>Clogging will be less of an issue with larger flows</a:t>
            </a:r>
          </a:p>
          <a:p>
            <a:r>
              <a:rPr lang="en-US" dirty="0"/>
              <a:t>What are our options for relationships between flow rate and head loss?</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Closed Conduit Flow options for Flow Controllers</a:t>
            </a:r>
          </a:p>
        </p:txBody>
      </p:sp>
      <p:sp>
        <p:nvSpPr>
          <p:cNvPr id="3" name="Content Placeholder 2"/>
          <p:cNvSpPr>
            <a:spLocks noGrp="1"/>
          </p:cNvSpPr>
          <p:nvPr>
            <p:ph idx="1"/>
          </p:nvPr>
        </p:nvSpPr>
        <p:spPr>
          <a:xfrm>
            <a:off x="685800" y="2389172"/>
            <a:ext cx="5021540" cy="4114800"/>
          </a:xfrm>
        </p:spPr>
        <p:txBody>
          <a:bodyPr/>
          <a:lstStyle/>
          <a:p>
            <a:r>
              <a:rPr lang="en-US" sz="2500" dirty="0">
                <a:latin typeface="Times New Roman" panose="02020603050405020304" pitchFamily="18" charset="0"/>
                <a:cs typeface="Times New Roman" panose="02020603050405020304" pitchFamily="18" charset="0"/>
              </a:rPr>
              <a:t>Laminar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Turbulent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Orifice flow</a:t>
            </a:r>
          </a:p>
        </p:txBody>
      </p:sp>
      <p:sp>
        <p:nvSpPr>
          <p:cNvPr id="11" name="TextBox 10"/>
          <p:cNvSpPr txBox="1"/>
          <p:nvPr/>
        </p:nvSpPr>
        <p:spPr>
          <a:xfrm>
            <a:off x="5086365" y="5086855"/>
            <a:ext cx="2912012" cy="1246495"/>
          </a:xfrm>
          <a:prstGeom prst="rect">
            <a:avLst/>
          </a:prstGeom>
          <a:noFill/>
        </p:spPr>
        <p:txBody>
          <a:bodyPr wrap="square" rtlCol="0">
            <a:spAutoFit/>
          </a:bodyPr>
          <a:lstStyle/>
          <a:p>
            <a:r>
              <a:rPr lang="en-US" sz="2500" dirty="0">
                <a:solidFill>
                  <a:schemeClr val="accent4"/>
                </a:solidFill>
              </a:rPr>
              <a:t>Valid for both laminar and turbulent flow!</a:t>
            </a:r>
          </a:p>
        </p:txBody>
      </p:sp>
      <p:sp>
        <p:nvSpPr>
          <p:cNvPr id="12" name="TextBox 11"/>
          <p:cNvSpPr txBox="1"/>
          <p:nvPr/>
        </p:nvSpPr>
        <p:spPr>
          <a:xfrm>
            <a:off x="618978" y="1913207"/>
            <a:ext cx="3044423" cy="523220"/>
          </a:xfrm>
          <a:prstGeom prst="rect">
            <a:avLst/>
          </a:prstGeom>
          <a:noFill/>
        </p:spPr>
        <p:txBody>
          <a:bodyPr wrap="none" rtlCol="0">
            <a:spAutoFit/>
          </a:bodyPr>
          <a:lstStyle/>
          <a:p>
            <a:r>
              <a:rPr lang="en-US" dirty="0"/>
              <a:t>Governing equation</a:t>
            </a:r>
          </a:p>
        </p:txBody>
      </p:sp>
      <p:graphicFrame>
        <p:nvGraphicFramePr>
          <p:cNvPr id="434185" name="Object 9"/>
          <p:cNvGraphicFramePr>
            <a:graphicFrameLocks noChangeAspect="1"/>
          </p:cNvGraphicFramePr>
          <p:nvPr/>
        </p:nvGraphicFramePr>
        <p:xfrm>
          <a:off x="4966481" y="2019593"/>
          <a:ext cx="533400" cy="342900"/>
        </p:xfrm>
        <a:graphic>
          <a:graphicData uri="http://schemas.openxmlformats.org/presentationml/2006/ole">
            <mc:AlternateContent xmlns:mc="http://schemas.openxmlformats.org/markup-compatibility/2006">
              <mc:Choice xmlns:v="urn:schemas-microsoft-com:vml" Requires="v">
                <p:oleObj spid="_x0000_s435110" name="Equation" r:id="rId9" imgW="533160" imgH="342720" progId="Equation.DSMT4">
                  <p:embed/>
                </p:oleObj>
              </mc:Choice>
              <mc:Fallback>
                <p:oleObj name="Equation" r:id="rId9" imgW="533160" imgH="342720" progId="Equation.DSMT4">
                  <p:embed/>
                  <p:pic>
                    <p:nvPicPr>
                      <p:cNvPr id="0"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6481" y="2019593"/>
                        <a:ext cx="533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Box 13"/>
          <p:cNvSpPr txBox="1"/>
          <p:nvPr/>
        </p:nvSpPr>
        <p:spPr>
          <a:xfrm>
            <a:off x="6013855" y="1941343"/>
            <a:ext cx="2842445" cy="523220"/>
          </a:xfrm>
          <a:prstGeom prst="rect">
            <a:avLst/>
          </a:prstGeom>
          <a:noFill/>
        </p:spPr>
        <p:txBody>
          <a:bodyPr wrap="none" rtlCol="0">
            <a:spAutoFit/>
          </a:bodyPr>
          <a:lstStyle/>
          <a:p>
            <a:r>
              <a:rPr lang="en-US" dirty="0"/>
              <a:t>Range Limitations</a:t>
            </a:r>
          </a:p>
        </p:txBody>
      </p:sp>
      <p:sp>
        <p:nvSpPr>
          <p:cNvPr id="15" name="TextBox 14"/>
          <p:cNvSpPr txBox="1"/>
          <p:nvPr/>
        </p:nvSpPr>
        <p:spPr>
          <a:xfrm>
            <a:off x="5058229" y="2386674"/>
            <a:ext cx="2127505" cy="477054"/>
          </a:xfrm>
          <a:prstGeom prst="rect">
            <a:avLst/>
          </a:prstGeom>
          <a:noFill/>
        </p:spPr>
        <p:txBody>
          <a:bodyPr wrap="none" rtlCol="0">
            <a:spAutoFit/>
          </a:bodyPr>
          <a:lstStyle/>
          <a:p>
            <a:r>
              <a:rPr lang="en-US" sz="2500" dirty="0">
                <a:solidFill>
                  <a:schemeClr val="accent4"/>
                </a:solidFill>
              </a:rPr>
              <a:t>Low flow rates</a:t>
            </a:r>
          </a:p>
        </p:txBody>
      </p:sp>
      <p:sp>
        <p:nvSpPr>
          <p:cNvPr id="16" name="TextBox 15"/>
          <p:cNvSpPr txBox="1"/>
          <p:nvPr/>
        </p:nvSpPr>
        <p:spPr>
          <a:xfrm>
            <a:off x="5086365" y="3669896"/>
            <a:ext cx="2785403" cy="861774"/>
          </a:xfrm>
          <a:prstGeom prst="rect">
            <a:avLst/>
          </a:prstGeom>
          <a:noFill/>
        </p:spPr>
        <p:txBody>
          <a:bodyPr wrap="square" rtlCol="0">
            <a:spAutoFit/>
          </a:bodyPr>
          <a:lstStyle/>
          <a:p>
            <a:r>
              <a:rPr lang="en-US" sz="2500" dirty="0">
                <a:solidFill>
                  <a:schemeClr val="accent4"/>
                </a:solidFill>
              </a:rPr>
              <a:t>High flow rates to achieve constant f</a:t>
            </a:r>
          </a:p>
        </p:txBody>
      </p:sp>
      <p:cxnSp>
        <p:nvCxnSpPr>
          <p:cNvPr id="18" name="Straight Connector 17"/>
          <p:cNvCxnSpPr/>
          <p:nvPr/>
        </p:nvCxnSpPr>
        <p:spPr bwMode="auto">
          <a:xfrm flipV="1">
            <a:off x="225083" y="2391508"/>
            <a:ext cx="8609428" cy="0"/>
          </a:xfrm>
          <a:prstGeom prst="line">
            <a:avLst/>
          </a:prstGeom>
          <a:noFill/>
          <a:ln w="12700" cap="flat" cmpd="sng" algn="ctr">
            <a:solidFill>
              <a:schemeClr val="tx2"/>
            </a:solidFill>
            <a:prstDash val="solid"/>
            <a:round/>
            <a:headEnd type="none" w="lg" len="med"/>
            <a:tailEnd type="none" w="lg" len="med"/>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DD90EA1A-E710-43F4-8383-1EBF1F225D8E}"/>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484427" y="2966514"/>
            <a:ext cx="1765596" cy="487485"/>
          </a:xfrm>
          <a:prstGeom prst="rect">
            <a:avLst/>
          </a:prstGeom>
        </p:spPr>
      </p:pic>
      <p:pic>
        <p:nvPicPr>
          <p:cNvPr id="13" name="Picture 12">
            <a:extLst>
              <a:ext uri="{FF2B5EF4-FFF2-40B4-BE49-F238E27FC236}">
                <a16:creationId xmlns:a16="http://schemas.microsoft.com/office/drawing/2014/main" id="{9CC8769C-8E6B-4BA2-9244-2953DAA9B725}"/>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546571" y="4230698"/>
            <a:ext cx="1938522" cy="523220"/>
          </a:xfrm>
          <a:prstGeom prst="rect">
            <a:avLst/>
          </a:prstGeom>
        </p:spPr>
      </p:pic>
      <p:pic>
        <p:nvPicPr>
          <p:cNvPr id="20" name="Picture 19">
            <a:extLst>
              <a:ext uri="{FF2B5EF4-FFF2-40B4-BE49-F238E27FC236}">
                <a16:creationId xmlns:a16="http://schemas.microsoft.com/office/drawing/2014/main" id="{3A5FBD84-EED6-4FD8-AB76-8095683066C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456352" y="5771489"/>
            <a:ext cx="2243298" cy="265319"/>
          </a:xfrm>
          <a:prstGeom prst="rect">
            <a:avLst/>
          </a:prstGeom>
        </p:spPr>
      </p:pic>
      <p:pic>
        <p:nvPicPr>
          <p:cNvPr id="33" name="Picture 32">
            <a:extLst>
              <a:ext uri="{FF2B5EF4-FFF2-40B4-BE49-F238E27FC236}">
                <a16:creationId xmlns:a16="http://schemas.microsoft.com/office/drawing/2014/main" id="{826018FF-E192-4063-8CA8-B6DE8F18C0B2}"/>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701278" y="2905019"/>
            <a:ext cx="743619" cy="227047"/>
          </a:xfrm>
          <a:prstGeom prst="rect">
            <a:avLst/>
          </a:prstGeom>
        </p:spPr>
      </p:pic>
      <p:pic>
        <p:nvPicPr>
          <p:cNvPr id="31" name="Picture 30">
            <a:extLst>
              <a:ext uri="{FF2B5EF4-FFF2-40B4-BE49-F238E27FC236}">
                <a16:creationId xmlns:a16="http://schemas.microsoft.com/office/drawing/2014/main" id="{CFF7F6A0-62E0-4ACC-92A6-DBDC6F65FB64}"/>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7709658" y="3546553"/>
            <a:ext cx="1075809" cy="608000"/>
          </a:xfrm>
          <a:prstGeom prst="rect">
            <a:avLst/>
          </a:prstGeom>
        </p:spPr>
      </p:pic>
      <p:pic>
        <p:nvPicPr>
          <p:cNvPr id="35" name="Picture 34">
            <a:extLst>
              <a:ext uri="{FF2B5EF4-FFF2-40B4-BE49-F238E27FC236}">
                <a16:creationId xmlns:a16="http://schemas.microsoft.com/office/drawing/2014/main" id="{F2895C7E-421B-48EE-8F74-26DB511FA126}"/>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7701278" y="5199933"/>
            <a:ext cx="1092571" cy="27581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15" grpId="0"/>
      <p:bldP spid="16"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406400" y="304800"/>
            <a:ext cx="8331200" cy="1143000"/>
          </a:xfrm>
          <a:noFill/>
          <a:ln/>
          <a:effectLst/>
        </p:spPr>
        <p:txBody>
          <a:bodyPr lIns="90488" tIns="44450" rIns="90488" bIns="44450" anchor="b"/>
          <a:lstStyle/>
          <a:p>
            <a:r>
              <a:rPr lang="en-US" dirty="0"/>
              <a:t>Open Channel Flow Relationships</a:t>
            </a:r>
          </a:p>
        </p:txBody>
      </p:sp>
      <p:pic>
        <p:nvPicPr>
          <p:cNvPr id="242698" name="Picture 10 1"/>
          <p:cNvPicPr>
            <a:picLocks noChangeAspect="1" noChangeArrowheads="1"/>
          </p:cNvPicPr>
          <p:nvPr/>
        </p:nvPicPr>
        <p:blipFill>
          <a:blip r:embed="rId8" cstate="print"/>
          <a:srcRect/>
          <a:stretch>
            <a:fillRect/>
          </a:stretch>
        </p:blipFill>
        <p:spPr bwMode="auto">
          <a:xfrm>
            <a:off x="6238875" y="1852613"/>
            <a:ext cx="2905125" cy="1706562"/>
          </a:xfrm>
          <a:prstGeom prst="rect">
            <a:avLst/>
          </a:prstGeom>
          <a:noFill/>
          <a:ln w="12700">
            <a:noFill/>
            <a:miter lim="800000"/>
            <a:headEnd type="none" w="lg" len="med"/>
            <a:tailEnd type="none" w="lg" len="med"/>
          </a:ln>
          <a:effectLst/>
        </p:spPr>
      </p:pic>
      <p:pic>
        <p:nvPicPr>
          <p:cNvPr id="242699" name="Picture 11"/>
          <p:cNvPicPr>
            <a:picLocks noChangeAspect="1" noChangeArrowheads="1"/>
          </p:cNvPicPr>
          <p:nvPr/>
        </p:nvPicPr>
        <p:blipFill>
          <a:blip r:embed="rId9" cstate="print"/>
          <a:srcRect/>
          <a:stretch>
            <a:fillRect/>
          </a:stretch>
        </p:blipFill>
        <p:spPr bwMode="auto">
          <a:xfrm>
            <a:off x="6484938" y="3568700"/>
            <a:ext cx="2659062" cy="2354263"/>
          </a:xfrm>
          <a:prstGeom prst="rect">
            <a:avLst/>
          </a:prstGeom>
          <a:noFill/>
          <a:ln w="12700">
            <a:noFill/>
            <a:miter lim="800000"/>
            <a:headEnd type="none" w="lg" len="med"/>
            <a:tailEnd type="none" w="lg" len="med"/>
          </a:ln>
          <a:effectLst/>
        </p:spPr>
      </p:pic>
      <p:pic>
        <p:nvPicPr>
          <p:cNvPr id="242700" name="Picture 12 1"/>
          <p:cNvPicPr>
            <a:picLocks noChangeAspect="1" noChangeArrowheads="1"/>
          </p:cNvPicPr>
          <p:nvPr/>
        </p:nvPicPr>
        <p:blipFill>
          <a:blip r:embed="rId10" cstate="print"/>
          <a:srcRect/>
          <a:stretch>
            <a:fillRect/>
          </a:stretch>
        </p:blipFill>
        <p:spPr bwMode="auto">
          <a:xfrm>
            <a:off x="3684588" y="4930775"/>
            <a:ext cx="2568575" cy="1927225"/>
          </a:xfrm>
          <a:prstGeom prst="rect">
            <a:avLst/>
          </a:prstGeom>
          <a:noFill/>
          <a:ln w="12700">
            <a:noFill/>
            <a:miter lim="800000"/>
            <a:headEnd type="none" w="lg" len="med"/>
            <a:tailEnd type="none" w="lg" len="med"/>
          </a:ln>
          <a:effectLst/>
        </p:spPr>
      </p:pic>
      <p:sp>
        <p:nvSpPr>
          <p:cNvPr id="242701" name="Rectangle 13"/>
          <p:cNvSpPr>
            <a:spLocks noChangeArrowheads="1"/>
          </p:cNvSpPr>
          <p:nvPr/>
        </p:nvSpPr>
        <p:spPr bwMode="auto">
          <a:xfrm>
            <a:off x="0" y="1690688"/>
            <a:ext cx="3470887"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Sharp-Crested Weir</a:t>
            </a:r>
          </a:p>
        </p:txBody>
      </p:sp>
      <p:sp>
        <p:nvSpPr>
          <p:cNvPr id="242702" name="Rectangle 14"/>
          <p:cNvSpPr>
            <a:spLocks noChangeArrowheads="1"/>
          </p:cNvSpPr>
          <p:nvPr/>
        </p:nvSpPr>
        <p:spPr bwMode="auto">
          <a:xfrm>
            <a:off x="0" y="2919413"/>
            <a:ext cx="2641236"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V-Notch Weir</a:t>
            </a:r>
          </a:p>
        </p:txBody>
      </p:sp>
      <p:sp>
        <p:nvSpPr>
          <p:cNvPr id="242703" name="Rectangle 15"/>
          <p:cNvSpPr>
            <a:spLocks noChangeArrowheads="1"/>
          </p:cNvSpPr>
          <p:nvPr/>
        </p:nvSpPr>
        <p:spPr bwMode="auto">
          <a:xfrm>
            <a:off x="0" y="4149725"/>
            <a:ext cx="3509359"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Broad-Crested Weir</a:t>
            </a:r>
          </a:p>
        </p:txBody>
      </p:sp>
      <p:sp>
        <p:nvSpPr>
          <p:cNvPr id="242705" name="Rectangle 17"/>
          <p:cNvSpPr>
            <a:spLocks noChangeArrowheads="1"/>
          </p:cNvSpPr>
          <p:nvPr/>
        </p:nvSpPr>
        <p:spPr bwMode="auto">
          <a:xfrm>
            <a:off x="0" y="5380038"/>
            <a:ext cx="3575018"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Sluice Gate (orifice)</a:t>
            </a:r>
          </a:p>
        </p:txBody>
      </p:sp>
      <p:pic>
        <p:nvPicPr>
          <p:cNvPr id="242706" name="Picture 18"/>
          <p:cNvPicPr>
            <a:picLocks noChangeAspect="1" noChangeArrowheads="1"/>
          </p:cNvPicPr>
          <p:nvPr/>
        </p:nvPicPr>
        <p:blipFill>
          <a:blip r:embed="rId11" cstate="print"/>
          <a:srcRect/>
          <a:stretch>
            <a:fillRect/>
          </a:stretch>
        </p:blipFill>
        <p:spPr bwMode="auto">
          <a:xfrm>
            <a:off x="3684588" y="2720975"/>
            <a:ext cx="2668587" cy="1860550"/>
          </a:xfrm>
          <a:prstGeom prst="rect">
            <a:avLst/>
          </a:prstGeom>
          <a:noFill/>
          <a:ln w="12700">
            <a:noFill/>
            <a:miter lim="800000"/>
            <a:headEnd type="none" w="lg" len="med"/>
            <a:tailEnd type="none" w="lg" len="med"/>
          </a:ln>
          <a:effectLst/>
        </p:spPr>
      </p:pic>
      <p:sp>
        <p:nvSpPr>
          <p:cNvPr id="242696" name="Text Box 8"/>
          <p:cNvSpPr txBox="1">
            <a:spLocks noChangeArrowheads="1"/>
          </p:cNvSpPr>
          <p:nvPr/>
        </p:nvSpPr>
        <p:spPr bwMode="auto">
          <a:xfrm>
            <a:off x="3352512" y="1906588"/>
            <a:ext cx="3073277" cy="400110"/>
          </a:xfrm>
          <a:prstGeom prst="rect">
            <a:avLst/>
          </a:prstGeom>
          <a:noFill/>
          <a:ln w="12700">
            <a:noFill/>
            <a:miter lim="800000"/>
            <a:headEnd type="none" w="lg" len="med"/>
            <a:tailEnd type="none" w="lg" len="med"/>
          </a:ln>
          <a:effectLst/>
        </p:spPr>
        <p:txBody>
          <a:bodyPr wrap="none">
            <a:spAutoFit/>
          </a:bodyPr>
          <a:lstStyle/>
          <a:p>
            <a:r>
              <a:rPr lang="en-US" sz="2000" dirty="0">
                <a:solidFill>
                  <a:schemeClr val="accent4"/>
                </a:solidFill>
              </a:rPr>
              <a:t>Explain the exponents of H!</a:t>
            </a:r>
          </a:p>
        </p:txBody>
      </p: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2">
            <a:extLst>
              <a:ext uri="{FF2B5EF4-FFF2-40B4-BE49-F238E27FC236}">
                <a16:creationId xmlns:a16="http://schemas.microsoft.com/office/drawing/2014/main" id="{2C09499F-6BAB-408A-83E2-8A95D62D89D1}"/>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387878" y="2446084"/>
            <a:ext cx="2319239" cy="519619"/>
          </a:xfrm>
          <a:prstGeom prst="rect">
            <a:avLst/>
          </a:prstGeom>
        </p:spPr>
      </p:pic>
      <p:pic>
        <p:nvPicPr>
          <p:cNvPr id="15" name="Picture 14">
            <a:extLst>
              <a:ext uri="{FF2B5EF4-FFF2-40B4-BE49-F238E27FC236}">
                <a16:creationId xmlns:a16="http://schemas.microsoft.com/office/drawing/2014/main" id="{FA2D8014-36D3-4CF5-89B8-2A1780BF831B}"/>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29969" y="3588298"/>
            <a:ext cx="3222856" cy="608000"/>
          </a:xfrm>
          <a:prstGeom prst="rect">
            <a:avLst/>
          </a:prstGeom>
        </p:spPr>
      </p:pic>
      <p:pic>
        <p:nvPicPr>
          <p:cNvPr id="18" name="Picture 17">
            <a:extLst>
              <a:ext uri="{FF2B5EF4-FFF2-40B4-BE49-F238E27FC236}">
                <a16:creationId xmlns:a16="http://schemas.microsoft.com/office/drawing/2014/main" id="{980CD65B-B40D-4C01-92A0-61385C18C6C3}"/>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329969" y="4757200"/>
            <a:ext cx="2564572" cy="676571"/>
          </a:xfrm>
          <a:prstGeom prst="rect">
            <a:avLst/>
          </a:prstGeom>
        </p:spPr>
      </p:pic>
      <p:pic>
        <p:nvPicPr>
          <p:cNvPr id="20" name="Picture 19">
            <a:extLst>
              <a:ext uri="{FF2B5EF4-FFF2-40B4-BE49-F238E27FC236}">
                <a16:creationId xmlns:a16="http://schemas.microsoft.com/office/drawing/2014/main" id="{9308E487-BB25-4D9A-BDD5-F4CBDD793F3D}"/>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352965" y="6102431"/>
            <a:ext cx="2086095" cy="307809"/>
          </a:xfrm>
          <a:prstGeom prst="rect">
            <a:avLst/>
          </a:prstGeom>
        </p:spPr>
      </p:pic>
      <p:pic>
        <p:nvPicPr>
          <p:cNvPr id="11" name="Picture 10 2">
            <a:extLst>
              <a:ext uri="{FF2B5EF4-FFF2-40B4-BE49-F238E27FC236}">
                <a16:creationId xmlns:a16="http://schemas.microsoft.com/office/drawing/2014/main" id="{8BF4C52E-D198-448B-868D-C376222AA0FF}"/>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6792405" y="6221832"/>
            <a:ext cx="1226667" cy="254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26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6" grpId="0" build="p"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p:txBody>
          <a:bodyPr/>
          <a:lstStyle/>
          <a:p>
            <a:r>
              <a:rPr lang="en-US" sz="4000" dirty="0"/>
              <a:t>Dose Controller with nonlinear scale</a:t>
            </a:r>
          </a:p>
        </p:txBody>
      </p:sp>
      <p:sp>
        <p:nvSpPr>
          <p:cNvPr id="4" name="TextBox 3"/>
          <p:cNvSpPr txBox="1"/>
          <p:nvPr/>
        </p:nvSpPr>
        <p:spPr>
          <a:xfrm>
            <a:off x="2912334" y="1773377"/>
            <a:ext cx="6215157" cy="954107"/>
          </a:xfrm>
          <a:prstGeom prst="rect">
            <a:avLst/>
          </a:prstGeom>
          <a:noFill/>
        </p:spPr>
        <p:txBody>
          <a:bodyPr wrap="square" rtlCol="0">
            <a:spAutoFit/>
          </a:bodyPr>
          <a:lstStyle/>
          <a:p>
            <a:r>
              <a:rPr lang="en-US" dirty="0"/>
              <a:t>General Flow – Head Loss relationships for </a:t>
            </a:r>
            <a:r>
              <a:rPr lang="en-US" u="sng" dirty="0"/>
              <a:t>c</a:t>
            </a:r>
            <a:r>
              <a:rPr lang="en-US" dirty="0"/>
              <a:t>hemical feed and </a:t>
            </a:r>
            <a:r>
              <a:rPr lang="en-US" u="sng" dirty="0"/>
              <a:t>p</a:t>
            </a:r>
            <a:r>
              <a:rPr lang="en-US" dirty="0"/>
              <a:t>lant flow</a:t>
            </a:r>
          </a:p>
        </p:txBody>
      </p:sp>
      <p:sp>
        <p:nvSpPr>
          <p:cNvPr id="5" name="TextBox 4"/>
          <p:cNvSpPr txBox="1"/>
          <p:nvPr/>
        </p:nvSpPr>
        <p:spPr>
          <a:xfrm>
            <a:off x="2906942" y="2744452"/>
            <a:ext cx="6352276" cy="523220"/>
          </a:xfrm>
          <a:prstGeom prst="rect">
            <a:avLst/>
          </a:prstGeom>
          <a:noFill/>
        </p:spPr>
        <p:txBody>
          <a:bodyPr wrap="square" rtlCol="0">
            <a:spAutoFit/>
          </a:bodyPr>
          <a:lstStyle/>
          <a:p>
            <a:r>
              <a:rPr lang="en-US" dirty="0"/>
              <a:t>Concentration of the chemical in the plant</a:t>
            </a:r>
          </a:p>
        </p:txBody>
      </p:sp>
      <p:sp>
        <p:nvSpPr>
          <p:cNvPr id="6" name="TextBox 5"/>
          <p:cNvSpPr txBox="1"/>
          <p:nvPr/>
        </p:nvSpPr>
        <p:spPr>
          <a:xfrm>
            <a:off x="3187544" y="4322439"/>
            <a:ext cx="5837269" cy="1384995"/>
          </a:xfrm>
          <a:prstGeom prst="rect">
            <a:avLst/>
          </a:prstGeom>
          <a:noFill/>
        </p:spPr>
        <p:txBody>
          <a:bodyPr wrap="square" rtlCol="0">
            <a:spAutoFit/>
          </a:bodyPr>
          <a:lstStyle/>
          <a:p>
            <a:r>
              <a:rPr lang="en-US" dirty="0"/>
              <a:t>Connect the two heads with a lever, therefore the two heads must be proportional</a:t>
            </a:r>
          </a:p>
        </p:txBody>
      </p:sp>
      <p:sp>
        <p:nvSpPr>
          <p:cNvPr id="7" name="TextBox 6"/>
          <p:cNvSpPr txBox="1"/>
          <p:nvPr/>
        </p:nvSpPr>
        <p:spPr>
          <a:xfrm>
            <a:off x="3187544" y="5749888"/>
            <a:ext cx="6176735" cy="954107"/>
          </a:xfrm>
          <a:prstGeom prst="rect">
            <a:avLst/>
          </a:prstGeom>
          <a:noFill/>
        </p:spPr>
        <p:txBody>
          <a:bodyPr wrap="square" rtlCol="0">
            <a:spAutoFit/>
          </a:bodyPr>
          <a:lstStyle/>
          <a:p>
            <a:r>
              <a:rPr lang="en-US" dirty="0"/>
              <a:t>Is the plant concentration constant as the plant flow rate changes?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pSp>
        <p:nvGrpSpPr>
          <p:cNvPr id="28" name="Group 27">
            <a:extLst>
              <a:ext uri="{FF2B5EF4-FFF2-40B4-BE49-F238E27FC236}">
                <a16:creationId xmlns:a16="http://schemas.microsoft.com/office/drawing/2014/main" id="{CAAABB21-6A57-4B7E-9D44-FBAFDDFF7F3E}"/>
              </a:ext>
            </a:extLst>
          </p:cNvPr>
          <p:cNvGrpSpPr/>
          <p:nvPr/>
        </p:nvGrpSpPr>
        <p:grpSpPr>
          <a:xfrm>
            <a:off x="191406" y="1699491"/>
            <a:ext cx="2932827" cy="4581677"/>
            <a:chOff x="191406" y="1699491"/>
            <a:chExt cx="2932827" cy="4581677"/>
          </a:xfrm>
        </p:grpSpPr>
        <p:sp>
          <p:nvSpPr>
            <p:cNvPr id="8" name="Freeform 7"/>
            <p:cNvSpPr/>
            <p:nvPr/>
          </p:nvSpPr>
          <p:spPr bwMode="auto">
            <a:xfrm>
              <a:off x="2010907" y="5327060"/>
              <a:ext cx="1113326" cy="954108"/>
            </a:xfrm>
            <a:custGeom>
              <a:avLst/>
              <a:gdLst>
                <a:gd name="connsiteX0" fmla="*/ 488244 w 918633"/>
                <a:gd name="connsiteY0" fmla="*/ 174978 h 1044222"/>
                <a:gd name="connsiteX1" fmla="*/ 369711 w 918633"/>
                <a:gd name="connsiteY1" fmla="*/ 530578 h 1044222"/>
                <a:gd name="connsiteX2" fmla="*/ 276577 w 918633"/>
                <a:gd name="connsiteY2" fmla="*/ 615244 h 1044222"/>
                <a:gd name="connsiteX3" fmla="*/ 47977 w 918633"/>
                <a:gd name="connsiteY3" fmla="*/ 649111 h 1044222"/>
                <a:gd name="connsiteX4" fmla="*/ 31044 w 918633"/>
                <a:gd name="connsiteY4" fmla="*/ 979311 h 1044222"/>
                <a:gd name="connsiteX5" fmla="*/ 234244 w 918633"/>
                <a:gd name="connsiteY5" fmla="*/ 1013178 h 1044222"/>
                <a:gd name="connsiteX6" fmla="*/ 530577 w 918633"/>
                <a:gd name="connsiteY6" fmla="*/ 793044 h 1044222"/>
                <a:gd name="connsiteX7" fmla="*/ 886177 w 918633"/>
                <a:gd name="connsiteY7" fmla="*/ 268111 h 1044222"/>
                <a:gd name="connsiteX8" fmla="*/ 725311 w 918633"/>
                <a:gd name="connsiteY8" fmla="*/ 14111 h 1044222"/>
                <a:gd name="connsiteX9" fmla="*/ 488244 w 918633"/>
                <a:gd name="connsiteY9" fmla="*/ 174978 h 104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633" h="1044222">
                  <a:moveTo>
                    <a:pt x="488244" y="174978"/>
                  </a:moveTo>
                  <a:cubicBezTo>
                    <a:pt x="428977" y="261056"/>
                    <a:pt x="404989" y="457200"/>
                    <a:pt x="369711" y="530578"/>
                  </a:cubicBezTo>
                  <a:cubicBezTo>
                    <a:pt x="334433" y="603956"/>
                    <a:pt x="330199" y="595489"/>
                    <a:pt x="276577" y="615244"/>
                  </a:cubicBezTo>
                  <a:cubicBezTo>
                    <a:pt x="222955" y="634999"/>
                    <a:pt x="88899" y="588433"/>
                    <a:pt x="47977" y="649111"/>
                  </a:cubicBezTo>
                  <a:cubicBezTo>
                    <a:pt x="7055" y="709789"/>
                    <a:pt x="0" y="918633"/>
                    <a:pt x="31044" y="979311"/>
                  </a:cubicBezTo>
                  <a:cubicBezTo>
                    <a:pt x="62088" y="1039989"/>
                    <a:pt x="150989" y="1044222"/>
                    <a:pt x="234244" y="1013178"/>
                  </a:cubicBezTo>
                  <a:cubicBezTo>
                    <a:pt x="317499" y="982134"/>
                    <a:pt x="421922" y="917222"/>
                    <a:pt x="530577" y="793044"/>
                  </a:cubicBezTo>
                  <a:cubicBezTo>
                    <a:pt x="639232" y="668866"/>
                    <a:pt x="853721" y="397933"/>
                    <a:pt x="886177" y="268111"/>
                  </a:cubicBezTo>
                  <a:cubicBezTo>
                    <a:pt x="918633" y="138289"/>
                    <a:pt x="791633" y="28222"/>
                    <a:pt x="725311" y="14111"/>
                  </a:cubicBezTo>
                  <a:cubicBezTo>
                    <a:pt x="658989" y="0"/>
                    <a:pt x="547511" y="88900"/>
                    <a:pt x="488244" y="174978"/>
                  </a:cubicBezTo>
                  <a:close/>
                </a:path>
              </a:pathLst>
            </a:cu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7" name="Picture 26">
              <a:extLst>
                <a:ext uri="{FF2B5EF4-FFF2-40B4-BE49-F238E27FC236}">
                  <a16:creationId xmlns:a16="http://schemas.microsoft.com/office/drawing/2014/main" id="{D32BA9C7-1117-40C8-B99A-7787FCB807E8}"/>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91406" y="1699491"/>
              <a:ext cx="2867491" cy="4507793"/>
            </a:xfrm>
            <a:prstGeom prst="rect">
              <a:avLst/>
            </a:prstGeom>
          </p:spPr>
        </p:pic>
      </p:grpSp>
    </p:spTree>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Constant dose with changing plant flow requirement</a:t>
            </a:r>
          </a:p>
        </p:txBody>
      </p:sp>
      <p:sp>
        <p:nvSpPr>
          <p:cNvPr id="5" name="TextBox 4"/>
          <p:cNvSpPr txBox="1"/>
          <p:nvPr/>
        </p:nvSpPr>
        <p:spPr>
          <a:xfrm>
            <a:off x="2604654" y="3048000"/>
            <a:ext cx="6268064" cy="954107"/>
          </a:xfrm>
          <a:prstGeom prst="rect">
            <a:avLst/>
          </a:prstGeom>
          <a:noFill/>
        </p:spPr>
        <p:txBody>
          <a:bodyPr wrap="square" rtlCol="0">
            <a:spAutoFit/>
          </a:bodyPr>
          <a:lstStyle/>
          <a:p>
            <a:r>
              <a:rPr lang="en-US" dirty="0"/>
              <a:t>What must be true for </a:t>
            </a:r>
            <a:r>
              <a:rPr lang="en-US" i="1" dirty="0"/>
              <a:t>C</a:t>
            </a:r>
            <a:r>
              <a:rPr lang="en-US" i="1" baseline="-25000" dirty="0"/>
              <a:t>p</a:t>
            </a:r>
            <a:r>
              <a:rPr lang="en-US" dirty="0"/>
              <a:t> to be constant as head loss, </a:t>
            </a:r>
            <a:r>
              <a:rPr lang="en-US" i="1" dirty="0"/>
              <a:t>h</a:t>
            </a:r>
            <a:r>
              <a:rPr lang="en-US" i="1" baseline="-25000" dirty="0"/>
              <a:t>p</a:t>
            </a:r>
            <a:r>
              <a:rPr lang="en-US" dirty="0"/>
              <a:t> changes?</a:t>
            </a:r>
          </a:p>
        </p:txBody>
      </p:sp>
      <p:sp>
        <p:nvSpPr>
          <p:cNvPr id="7" name="TextBox 6"/>
          <p:cNvSpPr txBox="1"/>
          <p:nvPr/>
        </p:nvSpPr>
        <p:spPr>
          <a:xfrm>
            <a:off x="2714920" y="4270341"/>
            <a:ext cx="3339376" cy="954107"/>
          </a:xfrm>
          <a:prstGeom prst="rect">
            <a:avLst/>
          </a:prstGeom>
          <a:noFill/>
        </p:spPr>
        <p:txBody>
          <a:bodyPr wrap="none" rtlCol="0">
            <a:spAutoFit/>
          </a:bodyPr>
          <a:lstStyle/>
          <a:p>
            <a:r>
              <a:rPr lang="en-US" dirty="0"/>
              <a:t>What does this mean?</a:t>
            </a:r>
          </a:p>
          <a:p>
            <a:r>
              <a:rPr lang="en-US" dirty="0"/>
              <a:t>What are our options?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7" name="Picture 16">
            <a:extLst>
              <a:ext uri="{FF2B5EF4-FFF2-40B4-BE49-F238E27FC236}">
                <a16:creationId xmlns:a16="http://schemas.microsoft.com/office/drawing/2014/main" id="{59BAF375-3D98-411E-95A3-A1F8DED7D6EC}"/>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99977" y="1975895"/>
            <a:ext cx="2389333" cy="611047"/>
          </a:xfrm>
          <a:prstGeom prst="rect">
            <a:avLst/>
          </a:prstGeom>
        </p:spPr>
      </p:pic>
      <p:pic>
        <p:nvPicPr>
          <p:cNvPr id="19" name="Picture 18">
            <a:extLst>
              <a:ext uri="{FF2B5EF4-FFF2-40B4-BE49-F238E27FC236}">
                <a16:creationId xmlns:a16="http://schemas.microsoft.com/office/drawing/2014/main" id="{526F04AB-05F2-4259-A7CE-FF0A5E8E2B7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49056" y="3291149"/>
            <a:ext cx="1654857" cy="611047"/>
          </a:xfrm>
          <a:prstGeom prst="rect">
            <a:avLst/>
          </a:prstGeom>
        </p:spPr>
      </p:pic>
      <p:pic>
        <p:nvPicPr>
          <p:cNvPr id="21" name="Picture 20">
            <a:extLst>
              <a:ext uri="{FF2B5EF4-FFF2-40B4-BE49-F238E27FC236}">
                <a16:creationId xmlns:a16="http://schemas.microsoft.com/office/drawing/2014/main" id="{2C230941-ED12-4A3B-B0F4-D7ED8881B1A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63930" y="3626385"/>
            <a:ext cx="1468952" cy="265143"/>
          </a:xfrm>
          <a:prstGeom prst="rect">
            <a:avLst/>
          </a:prstGeom>
        </p:spPr>
      </p:pic>
      <p:pic>
        <p:nvPicPr>
          <p:cNvPr id="15" name="Picture 14">
            <a:extLst>
              <a:ext uri="{FF2B5EF4-FFF2-40B4-BE49-F238E27FC236}">
                <a16:creationId xmlns:a16="http://schemas.microsoft.com/office/drawing/2014/main" id="{56FBA3EA-3957-4AA5-A9C0-BA4968A62A0C}"/>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379787" y="4750539"/>
            <a:ext cx="953905" cy="152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11111E-6 -3.7037E-6 L 0.25781 0.00186 " pathEditMode="relative" rAng="0" ptsTypes="AA">
                                      <p:cBhvr>
                                        <p:cTn id="6" dur="2000" fill="hold"/>
                                        <p:tgtEl>
                                          <p:spTgt spid="15"/>
                                        </p:tgtEl>
                                        <p:attrNameLst>
                                          <p:attrName>ppt_x</p:attrName>
                                          <p:attrName>ppt_y</p:attrName>
                                        </p:attrNameLst>
                                      </p:cBhvr>
                                      <p:rCtr x="12882" y="9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Rectangle 266"/>
          <p:cNvSpPr/>
          <p:nvPr/>
        </p:nvSpPr>
        <p:spPr bwMode="auto">
          <a:xfrm>
            <a:off x="-637308" y="5504870"/>
            <a:ext cx="9596582" cy="523220"/>
          </a:xfrm>
          <a:prstGeom prst="rect">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457200" y="228600"/>
            <a:ext cx="7014308" cy="1143000"/>
          </a:xfrm>
        </p:spPr>
        <p:txBody>
          <a:bodyPr/>
          <a:lstStyle/>
          <a:p>
            <a:r>
              <a:rPr lang="en-US" dirty="0"/>
              <a:t>Dose scale on the lever arm?</a:t>
            </a:r>
          </a:p>
        </p:txBody>
      </p:sp>
      <p:sp>
        <p:nvSpPr>
          <p:cNvPr id="7" name="TextBox 6"/>
          <p:cNvSpPr txBox="1"/>
          <p:nvPr/>
        </p:nvSpPr>
        <p:spPr>
          <a:xfrm>
            <a:off x="3427626" y="1891741"/>
            <a:ext cx="4775485" cy="1384995"/>
          </a:xfrm>
          <a:prstGeom prst="rect">
            <a:avLst/>
          </a:prstGeom>
          <a:noFill/>
        </p:spPr>
        <p:txBody>
          <a:bodyPr wrap="square" rtlCol="0">
            <a:spAutoFit/>
          </a:bodyPr>
          <a:lstStyle/>
          <a:p>
            <a:r>
              <a:rPr lang="en-US" i="1" dirty="0"/>
              <a:t>K</a:t>
            </a:r>
            <a:r>
              <a:rPr lang="en-US" i="1" baseline="-25000" dirty="0"/>
              <a:t>L</a:t>
            </a:r>
            <a:r>
              <a:rPr lang="en-US" dirty="0"/>
              <a:t> is the ratio of the height change of the float to the height change of the flow controller</a:t>
            </a:r>
          </a:p>
        </p:txBody>
      </p:sp>
      <p:pic>
        <p:nvPicPr>
          <p:cNvPr id="493574" name="Picture 6"/>
          <p:cNvPicPr>
            <a:picLocks noChangeAspect="1" noChangeArrowheads="1"/>
          </p:cNvPicPr>
          <p:nvPr/>
        </p:nvPicPr>
        <p:blipFill>
          <a:blip r:embed="rId5" cstate="print"/>
          <a:srcRect/>
          <a:stretch>
            <a:fillRect/>
          </a:stretch>
        </p:blipFill>
        <p:spPr bwMode="auto">
          <a:xfrm>
            <a:off x="6999143" y="0"/>
            <a:ext cx="2144857" cy="2224835"/>
          </a:xfrm>
          <a:prstGeom prst="rect">
            <a:avLst/>
          </a:prstGeom>
          <a:noFill/>
          <a:ln w="9525">
            <a:noFill/>
            <a:miter lim="800000"/>
            <a:headEnd/>
            <a:tailEnd/>
          </a:ln>
          <a:effectLst/>
        </p:spPr>
      </p:pic>
      <p:grpSp>
        <p:nvGrpSpPr>
          <p:cNvPr id="91" name="Group 90"/>
          <p:cNvGrpSpPr/>
          <p:nvPr/>
        </p:nvGrpSpPr>
        <p:grpSpPr>
          <a:xfrm>
            <a:off x="379268" y="5610321"/>
            <a:ext cx="8505973" cy="476319"/>
            <a:chOff x="379268" y="5610321"/>
            <a:chExt cx="8505973" cy="476319"/>
          </a:xfrm>
        </p:grpSpPr>
        <p:grpSp>
          <p:nvGrpSpPr>
            <p:cNvPr id="90" name="Group 89"/>
            <p:cNvGrpSpPr/>
            <p:nvPr/>
          </p:nvGrpSpPr>
          <p:grpSpPr>
            <a:xfrm>
              <a:off x="379268" y="5610321"/>
              <a:ext cx="8345488" cy="118535"/>
              <a:chOff x="379268" y="5610321"/>
              <a:chExt cx="8345488" cy="118535"/>
            </a:xfrm>
          </p:grpSpPr>
          <p:sp>
            <p:nvSpPr>
              <p:cNvPr id="493743" name="Oval 175"/>
              <p:cNvSpPr>
                <a:spLocks noChangeArrowheads="1"/>
              </p:cNvSpPr>
              <p:nvPr/>
            </p:nvSpPr>
            <p:spPr bwMode="auto">
              <a:xfrm>
                <a:off x="379268" y="5652656"/>
                <a:ext cx="76200" cy="76200"/>
              </a:xfrm>
              <a:prstGeom prst="ellipse">
                <a:avLst/>
              </a:prstGeom>
              <a:solidFill>
                <a:schemeClr val="tx1"/>
              </a:solidFill>
              <a:ln w="36"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88" name="Group 87"/>
              <p:cNvGrpSpPr/>
              <p:nvPr/>
            </p:nvGrpSpPr>
            <p:grpSpPr>
              <a:xfrm>
                <a:off x="1703243" y="5610321"/>
                <a:ext cx="7021513" cy="76200"/>
                <a:chOff x="1703243" y="5652656"/>
                <a:chExt cx="7021513" cy="76200"/>
              </a:xfrm>
            </p:grpSpPr>
            <p:sp>
              <p:nvSpPr>
                <p:cNvPr id="493747" name="Oval 179"/>
                <p:cNvSpPr>
                  <a:spLocks noChangeArrowheads="1"/>
                </p:cNvSpPr>
                <p:nvPr/>
              </p:nvSpPr>
              <p:spPr bwMode="auto">
                <a:xfrm>
                  <a:off x="170324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8" name="Oval 180"/>
                <p:cNvSpPr>
                  <a:spLocks noChangeArrowheads="1"/>
                </p:cNvSpPr>
                <p:nvPr/>
              </p:nvSpPr>
              <p:spPr bwMode="auto">
                <a:xfrm>
                  <a:off x="244778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9" name="Oval 181"/>
                <p:cNvSpPr>
                  <a:spLocks noChangeArrowheads="1"/>
                </p:cNvSpPr>
                <p:nvPr/>
              </p:nvSpPr>
              <p:spPr bwMode="auto">
                <a:xfrm>
                  <a:off x="33558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0" name="Oval 182"/>
                <p:cNvSpPr>
                  <a:spLocks noChangeArrowheads="1"/>
                </p:cNvSpPr>
                <p:nvPr/>
              </p:nvSpPr>
              <p:spPr bwMode="auto">
                <a:xfrm>
                  <a:off x="4430568"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1" name="Oval 183"/>
                <p:cNvSpPr>
                  <a:spLocks noChangeArrowheads="1"/>
                </p:cNvSpPr>
                <p:nvPr/>
              </p:nvSpPr>
              <p:spPr bwMode="auto">
                <a:xfrm>
                  <a:off x="567199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2" name="Oval 184"/>
                <p:cNvSpPr>
                  <a:spLocks noChangeArrowheads="1"/>
                </p:cNvSpPr>
                <p:nvPr/>
              </p:nvSpPr>
              <p:spPr bwMode="auto">
                <a:xfrm>
                  <a:off x="70769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3" name="Oval 185"/>
                <p:cNvSpPr>
                  <a:spLocks noChangeArrowheads="1"/>
                </p:cNvSpPr>
                <p:nvPr/>
              </p:nvSpPr>
              <p:spPr bwMode="auto">
                <a:xfrm>
                  <a:off x="8648556"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grpSp>
        <p:grpSp>
          <p:nvGrpSpPr>
            <p:cNvPr id="89" name="Group 88"/>
            <p:cNvGrpSpPr/>
            <p:nvPr/>
          </p:nvGrpSpPr>
          <p:grpSpPr>
            <a:xfrm>
              <a:off x="1542470" y="5717308"/>
              <a:ext cx="7342771" cy="369332"/>
              <a:chOff x="1542470" y="5717308"/>
              <a:chExt cx="7342771" cy="369332"/>
            </a:xfrm>
          </p:grpSpPr>
          <p:sp>
            <p:nvSpPr>
              <p:cNvPr id="259" name="TextBox 258"/>
              <p:cNvSpPr txBox="1"/>
              <p:nvPr/>
            </p:nvSpPr>
            <p:spPr>
              <a:xfrm>
                <a:off x="1542470" y="5717308"/>
                <a:ext cx="300082" cy="369332"/>
              </a:xfrm>
              <a:prstGeom prst="rect">
                <a:avLst/>
              </a:prstGeom>
              <a:noFill/>
            </p:spPr>
            <p:txBody>
              <a:bodyPr wrap="none" rtlCol="0">
                <a:spAutoFit/>
              </a:bodyPr>
              <a:lstStyle/>
              <a:p>
                <a:r>
                  <a:rPr lang="en-US" sz="1800" dirty="0"/>
                  <a:t>8</a:t>
                </a:r>
              </a:p>
            </p:txBody>
          </p:sp>
          <p:sp>
            <p:nvSpPr>
              <p:cNvPr id="260" name="TextBox 259"/>
              <p:cNvSpPr txBox="1"/>
              <p:nvPr/>
            </p:nvSpPr>
            <p:spPr>
              <a:xfrm>
                <a:off x="2272143" y="5717308"/>
                <a:ext cx="415498" cy="369332"/>
              </a:xfrm>
              <a:prstGeom prst="rect">
                <a:avLst/>
              </a:prstGeom>
              <a:noFill/>
            </p:spPr>
            <p:txBody>
              <a:bodyPr wrap="none" rtlCol="0">
                <a:spAutoFit/>
              </a:bodyPr>
              <a:lstStyle/>
              <a:p>
                <a:r>
                  <a:rPr lang="en-US" sz="1800" dirty="0"/>
                  <a:t>10</a:t>
                </a:r>
              </a:p>
            </p:txBody>
          </p:sp>
          <p:sp>
            <p:nvSpPr>
              <p:cNvPr id="261" name="TextBox 260"/>
              <p:cNvSpPr txBox="1"/>
              <p:nvPr/>
            </p:nvSpPr>
            <p:spPr>
              <a:xfrm>
                <a:off x="3177307" y="5717308"/>
                <a:ext cx="415498" cy="369332"/>
              </a:xfrm>
              <a:prstGeom prst="rect">
                <a:avLst/>
              </a:prstGeom>
              <a:noFill/>
            </p:spPr>
            <p:txBody>
              <a:bodyPr wrap="none" rtlCol="0">
                <a:spAutoFit/>
              </a:bodyPr>
              <a:lstStyle/>
              <a:p>
                <a:r>
                  <a:rPr lang="en-US" sz="1800" dirty="0"/>
                  <a:t>12</a:t>
                </a:r>
              </a:p>
            </p:txBody>
          </p:sp>
          <p:sp>
            <p:nvSpPr>
              <p:cNvPr id="262" name="TextBox 261"/>
              <p:cNvSpPr txBox="1"/>
              <p:nvPr/>
            </p:nvSpPr>
            <p:spPr>
              <a:xfrm>
                <a:off x="4313380" y="5717308"/>
                <a:ext cx="415498" cy="369332"/>
              </a:xfrm>
              <a:prstGeom prst="rect">
                <a:avLst/>
              </a:prstGeom>
              <a:noFill/>
            </p:spPr>
            <p:txBody>
              <a:bodyPr wrap="none" rtlCol="0">
                <a:spAutoFit/>
              </a:bodyPr>
              <a:lstStyle/>
              <a:p>
                <a:r>
                  <a:rPr lang="en-US" sz="1800" dirty="0"/>
                  <a:t>14</a:t>
                </a:r>
              </a:p>
            </p:txBody>
          </p:sp>
          <p:sp>
            <p:nvSpPr>
              <p:cNvPr id="263" name="TextBox 262"/>
              <p:cNvSpPr txBox="1"/>
              <p:nvPr/>
            </p:nvSpPr>
            <p:spPr>
              <a:xfrm>
                <a:off x="5514107" y="5717308"/>
                <a:ext cx="415498" cy="369332"/>
              </a:xfrm>
              <a:prstGeom prst="rect">
                <a:avLst/>
              </a:prstGeom>
              <a:noFill/>
            </p:spPr>
            <p:txBody>
              <a:bodyPr wrap="none" rtlCol="0">
                <a:spAutoFit/>
              </a:bodyPr>
              <a:lstStyle/>
              <a:p>
                <a:r>
                  <a:rPr lang="en-US" sz="1800" dirty="0"/>
                  <a:t>16</a:t>
                </a:r>
              </a:p>
            </p:txBody>
          </p:sp>
          <p:sp>
            <p:nvSpPr>
              <p:cNvPr id="264" name="TextBox 263"/>
              <p:cNvSpPr txBox="1"/>
              <p:nvPr/>
            </p:nvSpPr>
            <p:spPr>
              <a:xfrm>
                <a:off x="6908798" y="5717308"/>
                <a:ext cx="415498" cy="369332"/>
              </a:xfrm>
              <a:prstGeom prst="rect">
                <a:avLst/>
              </a:prstGeom>
              <a:noFill/>
            </p:spPr>
            <p:txBody>
              <a:bodyPr wrap="none" rtlCol="0">
                <a:spAutoFit/>
              </a:bodyPr>
              <a:lstStyle/>
              <a:p>
                <a:r>
                  <a:rPr lang="en-US" sz="1800" dirty="0"/>
                  <a:t>18</a:t>
                </a:r>
              </a:p>
            </p:txBody>
          </p:sp>
          <p:sp>
            <p:nvSpPr>
              <p:cNvPr id="265" name="TextBox 264"/>
              <p:cNvSpPr txBox="1"/>
              <p:nvPr/>
            </p:nvSpPr>
            <p:spPr>
              <a:xfrm>
                <a:off x="8469743" y="5717308"/>
                <a:ext cx="415498" cy="369332"/>
              </a:xfrm>
              <a:prstGeom prst="rect">
                <a:avLst/>
              </a:prstGeom>
              <a:noFill/>
            </p:spPr>
            <p:txBody>
              <a:bodyPr wrap="none" rtlCol="0">
                <a:spAutoFit/>
              </a:bodyPr>
              <a:lstStyle/>
              <a:p>
                <a:r>
                  <a:rPr lang="en-US" sz="1800" dirty="0"/>
                  <a:t>20</a:t>
                </a:r>
              </a:p>
            </p:txBody>
          </p:sp>
        </p:grpSp>
      </p:grpSp>
      <p:sp>
        <p:nvSpPr>
          <p:cNvPr id="268" name="TextBox 267"/>
          <p:cNvSpPr txBox="1"/>
          <p:nvPr/>
        </p:nvSpPr>
        <p:spPr>
          <a:xfrm>
            <a:off x="812800" y="4849092"/>
            <a:ext cx="1790875" cy="523220"/>
          </a:xfrm>
          <a:prstGeom prst="rect">
            <a:avLst/>
          </a:prstGeom>
          <a:noFill/>
        </p:spPr>
        <p:txBody>
          <a:bodyPr wrap="none" rtlCol="0">
            <a:spAutoFit/>
          </a:bodyPr>
          <a:lstStyle/>
          <a:p>
            <a:r>
              <a:rPr lang="en-US" dirty="0"/>
              <a:t>Pivot Point</a:t>
            </a:r>
          </a:p>
        </p:txBody>
      </p:sp>
      <p:cxnSp>
        <p:nvCxnSpPr>
          <p:cNvPr id="270" name="Straight Arrow Connector 269"/>
          <p:cNvCxnSpPr>
            <a:endCxn id="493743" idx="7"/>
          </p:cNvCxnSpPr>
          <p:nvPr/>
        </p:nvCxnSpPr>
        <p:spPr bwMode="auto">
          <a:xfrm rot="10800000" flipV="1">
            <a:off x="444309" y="5301673"/>
            <a:ext cx="534746" cy="362142"/>
          </a:xfrm>
          <a:prstGeom prst="straightConnector1">
            <a:avLst/>
          </a:prstGeom>
          <a:noFill/>
          <a:ln w="12700" cap="flat" cmpd="sng" algn="ctr">
            <a:solidFill>
              <a:schemeClr val="tx2"/>
            </a:solidFill>
            <a:prstDash val="solid"/>
            <a:round/>
            <a:headEnd type="none" w="lg" len="med"/>
            <a:tailEnd type="arrow"/>
          </a:ln>
          <a:effectLst/>
        </p:spPr>
      </p:cxnSp>
      <p:sp>
        <p:nvSpPr>
          <p:cNvPr id="271" name="TextBox 270"/>
          <p:cNvSpPr txBox="1"/>
          <p:nvPr/>
        </p:nvSpPr>
        <p:spPr>
          <a:xfrm>
            <a:off x="2752437" y="6096000"/>
            <a:ext cx="2856872" cy="523220"/>
          </a:xfrm>
          <a:prstGeom prst="rect">
            <a:avLst/>
          </a:prstGeom>
          <a:noFill/>
        </p:spPr>
        <p:txBody>
          <a:bodyPr wrap="none" rtlCol="0">
            <a:spAutoFit/>
          </a:bodyPr>
          <a:lstStyle/>
          <a:p>
            <a:r>
              <a:rPr lang="en-US" dirty="0"/>
              <a:t>Alum dose (mg/L)</a:t>
            </a:r>
          </a:p>
        </p:txBody>
      </p:sp>
      <p:sp>
        <p:nvSpPr>
          <p:cNvPr id="272" name="TextBox 271"/>
          <p:cNvSpPr txBox="1"/>
          <p:nvPr/>
        </p:nvSpPr>
        <p:spPr>
          <a:xfrm>
            <a:off x="2816710" y="3668359"/>
            <a:ext cx="5893657" cy="1384995"/>
          </a:xfrm>
          <a:prstGeom prst="rect">
            <a:avLst/>
          </a:prstGeom>
          <a:noFill/>
        </p:spPr>
        <p:txBody>
          <a:bodyPr wrap="square" rtlCol="0">
            <a:spAutoFit/>
          </a:bodyPr>
          <a:lstStyle/>
          <a:p>
            <a:r>
              <a:rPr lang="en-US" dirty="0"/>
              <a:t>This relationship makes it difficult to accurate control a wide range of alum dosages on a reasonable length lever</a:t>
            </a:r>
          </a:p>
        </p:txBody>
      </p:sp>
      <p:sp>
        <p:nvSpPr>
          <p:cNvPr id="32" name="Oval 3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 name="Picture 9">
            <a:extLst>
              <a:ext uri="{FF2B5EF4-FFF2-40B4-BE49-F238E27FC236}">
                <a16:creationId xmlns:a16="http://schemas.microsoft.com/office/drawing/2014/main" id="{546A7E1F-2DDE-47EC-9061-0759BA586CC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94431" y="2027363"/>
            <a:ext cx="2759400" cy="705688"/>
          </a:xfrm>
          <a:prstGeom prst="rect">
            <a:avLst/>
          </a:prstGeom>
        </p:spPr>
      </p:pic>
      <p:pic>
        <p:nvPicPr>
          <p:cNvPr id="12" name="Picture 11">
            <a:extLst>
              <a:ext uri="{FF2B5EF4-FFF2-40B4-BE49-F238E27FC236}">
                <a16:creationId xmlns:a16="http://schemas.microsoft.com/office/drawing/2014/main" id="{91C35946-6677-41A5-B1EE-AE05A1C3FCAD}"/>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4431" y="2916430"/>
            <a:ext cx="2728139" cy="742569"/>
          </a:xfrm>
          <a:prstGeom prst="rect">
            <a:avLst/>
          </a:prstGeom>
        </p:spPr>
      </p:pic>
      <p:pic>
        <p:nvPicPr>
          <p:cNvPr id="14" name="Picture 13">
            <a:extLst>
              <a:ext uri="{FF2B5EF4-FFF2-40B4-BE49-F238E27FC236}">
                <a16:creationId xmlns:a16="http://schemas.microsoft.com/office/drawing/2014/main" id="{D04E222E-6A76-497C-8D29-1F812F44275E}"/>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94431" y="3940242"/>
            <a:ext cx="1560374" cy="377814"/>
          </a:xfrm>
          <a:prstGeom prst="rect">
            <a:avLst/>
          </a:prstGeom>
        </p:spPr>
      </p:pic>
    </p:spTree>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585.302"/>
  <p:tag name="LATEXADDIN" val="\documentclass{article}&#10;\usepackage{amsmath}&#10;\pagestyle{empty}&#10;\begin{document}&#10;&#10;&#10;$$\frac{p_1}{\gamma } + {z_1} + \frac{v_1^2}{2g} = \frac{p_2}{\gamma } + {z_2} + \frac{v_2^2}{2g}$$&#10;&#10;&#10;\end{document}"/>
  <p:tag name="IGUANATEXSIZE" val="24"/>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3"/>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482.9396"/>
  <p:tag name="ORIGINALWIDTH" val="3522.31"/>
  <p:tag name="LATEXADDIN" val="\documentclass{article}&#10;\usepackage{amsmath}&#10;\pagestyle{empty}&#10;\begin{document}&#10;&#10;$$1 - \Pi_{Error} = \frac{\left( \frac{128 \nu L}{g \pi D^4} + \frac{8Q}{g \pi^2 D^4} \sum{K_e} \right)}   {\left( \frac{128 \nu L}{g \pi D^4} + \frac{8 Q_{Max}}{g \pi^2 D^4} \sum{K_e} \right)}     =     \frac{\left( \frac{128 \nu L}{g \pi D^4} \right)}{\left( \frac{128 \nu L}{g \pi D^4} + \frac{8 Q_{Max}}{g \pi^2 D^4} \sum{K_e} \right)}$$&#10;&#10;&#10;\end{document}"/>
  <p:tag name="IGUANATEXSIZE" val="20"/>
  <p:tag name="IGUANATEXCURSOR" val="422"/>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2046.494"/>
  <p:tag name="LATEXADDIN" val="\documentclass{article}&#10;\usepackage{amsmath}&#10;\pagestyle{empty}&#10;\begin{document}&#10;&#10;$$ \Pi_{Error} = \frac{h_{Linear} - h_L}{h_{Linear}} = 1 - \frac{h_L}{h_{Linear}}$$&#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3235.095"/>
  <p:tag name="LATEXADDIN" val="\documentclass{article}&#10;\usepackage{amsmath}&#10;\pagestyle{empty}&#10;\begin{document}&#10;&#10;&#10;$$ \left( 1 - \Pi_{Error} \right)  \frac{128 \nu L}{g \pi D^4} + \left( 1 - \Pi_{Error} \right) \frac{8 Q_{Max}}{g \pi ^2 D^4} \sum{K_e}  =  \frac{128 \nu L}{g \pi D^4}$$&#10;&#10;\end{document}"/>
  <p:tag name="IGUANATEXSIZE" val="20"/>
  <p:tag name="IGUANATEXCURSOR" val="252"/>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2704.162"/>
  <p:tag name="LATEXADDIN" val="\documentclass{article}&#10;\usepackage{amsmath}&#10;\pagestyle{empty}&#10;\begin{document}&#10;&#10;&#10;$$ - \Pi_{Error} \frac{128 \nu L}{g \pi D^4} + \left( 1 - \Pi_{Error} \right) \frac{8 Q_{Max}}{g \pi^2 D^4} \sum{K_e}  = 0$$&#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096.738"/>
  <p:tag name="LATEXADDIN" val="\documentclass{article}&#10;\usepackage{amsmath}&#10;\pagestyle{empty}&#10;\begin{document}&#10;$$ h_L = \left( \frac{128 \nu L Q_{Max}}{g \pi D^4} + \frac{8 Q_{Max}^2}{g \pi^2 D^4} \sum{K_e} \right)$$&#10;&#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 L = \left( \frac{1 - \Pi_{Error}}{\Pi_{Error}} \right) \frac{Q_{Max}}{16 \nu \pi} \sum{K_e} $$&#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48.519"/>
  <p:tag name="LATEXADDIN" val="\documentclass{article}&#10;\usepackage{amsmath}&#10;\pagestyle{empty}&#10;\begin{document}&#10;&#10;$$ h_L = \left( \frac{8 \sum{K_e} }{g \pi^2 D^4} \left( \frac{1}{\Pi_{Error}} \right) \right) Q_{Max}^2 $$&#10;&#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10;$${\rm{f}} = \frac{64}{{\mathop{\rm Re}\nolimits} }$$&#10;&#10;\end{document}"/>
  <p:tag name="IGUANATEXSIZE" val="25"/>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K Q^2}{\Pi_{Error} h_l g \pi^2} \right]^{\frac{1}{4}}$$&#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53.093"/>
  <p:tag name="LATEXADDIN" val="\documentclass{article}&#10;\usepackage{amsmath}&#10;\pagestyle{empty}&#10;\begin{document}&#10;&#10;$$ V_{Max} = \sqrt{ \frac{2 h_L g \Pi_{Error}}{\sum{K_e} }} $$&#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815.148"/>
  <p:tag name="LATEXADDIN" val="\documentclass{article}&#10;\usepackage{amsmath}&#10;\pagestyle{empty}&#10;\begin{document}&#10;&#10;&#10;$$ L = \left( \frac{1 - \Pi_{Error}}{\Pi_{Error}} \right) \frac{1}{16 \nu \pi} \frac{\pi D^2}{4} \sum{K_e} \sqrt{ \frac{2 h_L g \Pi_{Error}}{\sum{K_e} }} $$&#10;&#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 }{\Pi_{Error}}}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1610.799"/>
  <p:tag name="LATEXADDIN" val="\documentclass{article}&#10;\usepackage{amsmath}&#10;\pagestyle{empty}&#10;\begin{document}&#10;&#10;$$ D = \sqrt{ \frac{4 Q_{Max}}{\pi} \sqrt{ \frac{K}{2 h_L g \Pi_{Error}}}}  $$&#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287.214"/>
  <p:tag name="LATEXADDIN" val="\documentclass{article}&#10;\usepackage{amsmath}&#10;\pagestyle{empty}&#10;\begin{document}&#10;&#10;$$ h_{L_{Max}} = \left( \frac{128 \nu L{Q_{Max}}}{g \pi D^4} + \frac{8 Q_{Max}^2}{g \pi^2 D^4} \sum{K_e} \right)$$&#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953.506"/>
  <p:tag name="LATEXADDIN" val="\documentclass{article}&#10;\usepackage{amsmath}&#10;\pagestyle{empty}&#10;\begin{document}&#10;$$ L = \left( \frac{g h_{L_{Max}} \pi D^4}{128 \nu Q_{Max}} - \frac{Q_{Max}}{16 \pi \nu} \sum{K_e} \right)$$&#10;&#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530.9336"/>
  <p:tag name="LATEXADDIN" val="\documentclass{article}&#10;\usepackage{amsmath}&#10;\pagestyle{empty}&#10;\begin{document}&#10;&#10;$${\rm Re}  = \frac{VD}{\nu}$$&#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12.9359"/>
  <p:tag name="LATEXADDIN" val="\documentclass{article}&#10;\usepackage{amsmath}&#10;\pagestyle{empty}&#10;\begin{document}&#10;&#10;&#10;$$V = \frac{4 Q}{\pi D^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64.9044"/>
  <p:tag name="LATEXADDIN" val="\documentclass{article}&#10;\usepackage{amsmath}&#10;\pagestyle{empty}&#10;\begin{document}&#10;&#10;$$D = \frac{4 Q_{\max}}{\pi \nu {\rm Re}_{\max}}$$&#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 K Q^2}{\Pi_{Error} h_l g \pi^2} \right]^{\frac{1}{4}}$$&#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1610.799"/>
  <p:tag name="LATEXADDIN" val="\documentclass{article}&#10;\usepackage{amsmath}&#10;\pagestyle{empty}&#10;\begin{document}&#10;&#10;$$ D = \sqrt{ \frac{4 Q_{Max}}{\pi} \sqrt{ \frac{K}{2 h_L g \Pi_{Error}}}}  $$&#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872.516"/>
  <p:tag name="LATEXADDIN" val="\documentclass{article}&#10;\usepackage{amsmath}&#10;\pagestyle{empty}&#10;\begin{document}&#10;&#10;&#10;$$ \Delta h_{SubmergedFloat} = \frac{\Delta h_{StockTank}}{\frac{d_{Float}^2}{d_{Orifice}^2} \Pi_{Lever}}$$&#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556.4305"/>
  <p:tag name="LATEXADDIN" val="\documentclass{article}&#10;\usepackage{amsmath}&#10;\pagestyle{empty}&#10;\begin{document}&#10;&#10;${\rm{f}} = \left( C_p \frac{D}{l} \right)$&#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57.8928"/>
  <p:tag name="LATEXADDIN" val="\documentclass{article}&#10;\usepackage{amsmath}&#10;\pagestyle{empty}&#10;\begin{document}&#10;&#10;$$ Q_C C_C = Q_P C_P $$&#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711.661"/>
  <p:tag name="LATEXADDIN" val="\documentclass{article}&#10;\usepackage{amsmath}&#10;\pagestyle{empty}&#10;\begin{document}&#10;&#10;$$ Q_P = Q_C \frac{C_C}{C_P}$$&#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250.844"/>
  <p:tag name="LATEXADDIN" val="\documentclass{article}&#10;\usepackage{amsmath}&#10;\pagestyle{empty}&#10;\begin{document}&#10;&#10;&#10;$$ Q_P = 0.0087 \frac{L}{s} \frac{\left( 160 \frac{g}{L} \right)}{\left( 0.03\frac{g}{L} \right)}$$&#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65.4293"/>
  <p:tag name="LATEXADDIN" val="\documentclass{article}&#10;\usepackage{amsmath}&#10;\pagestyle{empty}&#10;\begin{document}&#10;&#10;$$ Q_P = 46 \frac{L}{s}$$&#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646.4192"/>
  <p:tag name="LATEXADDIN" val="\documentclass{article}&#10;\usepackage{amsmath}&#10;\pagestyle{empty}&#10;\begin{document}&#10;&#10;$h_{\rm{f}} = \frac{128\mu LQ}{\rho g\pi D^4}$&#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195.7255"/>
  <p:tag name="ORIGINALWIDTH" val="725.1594"/>
  <p:tag name="LATEXADDIN" val="\documentclass{article}&#10;\usepackage{amsmath}&#10;\pagestyle{empty}&#10;\begin{document}&#10;&#10;&#10;$h_{\rm{f}} = {\rm{f}} \frac{8}{g \pi^2} \frac{LQ^2}{D^5}$&#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58.868"/>
  <p:tag name="LATEXADDIN" val="\documentclass{article}&#10;\usepackage{amsmath}&#10;\pagestyle{empty}&#10;\begin{document}&#10;&#10;$Q = \Pi_{vc} A_{or} \sqrt{2g\Delta h}$&#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65.9543"/>
  <p:tag name="LATEXADDIN" val="\documentclass{article}&#10;\usepackage{amsmath}&#10;\pagestyle{empty}&#10;\begin{document}&#10;&#10;&#10;$Q \propto h_{\rm{f}}$&#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29.4338"/>
  <p:tag name="LATEXADDIN" val="\documentclass{article}&#10;\usepackage{amsmath}&#10;\pagestyle{empty}&#10;\begin{document}&#10;&#10;$$Q \propto \sqrt{\frac{h_{\rm{f}}}{\rm{f}}} $$&#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537.6827"/>
  <p:tag name="LATEXADDIN" val="\documentclass{article}&#10;\usepackage{amsmath}&#10;\pagestyle{empty}&#10;\begin{document}&#10;&#10;$Q \propto \sqrt {\Delta h}$&#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84.73937"/>
  <p:tag name="LATEXADDIN" val="\documentclass{article}&#10;\usepackage{amsmath}&#10;\pagestyle{empty}&#10;\begin{document}&#10;&#10;&#10;$\frac{\varepsilon }{D}$&#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141.357"/>
  <p:tag name="LATEXADDIN" val="\documentclass{article}&#10;\usepackage{amsmath}&#10;\pagestyle{empty}&#10;\begin{document}&#10;&#10;$$Q = \frac{2}{3} C_d W \sqrt{2g} H^{3/2}$$&#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86.052"/>
  <p:tag name="LATEXADDIN" val="\documentclass{article}&#10;\usepackage{amsmath}&#10;\pagestyle{empty}&#10;\begin{document}&#10;&#10;$$Q = \frac{8}{15} C_d \sqrt{2g} \tan \left( \frac{\theta}{2} \right) H^{5/2}$$&#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332.9583"/>
  <p:tag name="ORIGINALWIDTH" val="1262.092"/>
  <p:tag name="LATEXADDIN" val="\documentclass{article}&#10;\usepackage{amsmath}&#10;\pagestyle{empty}&#10;\begin{document}&#10;&#10;$$Q = C_d W \sqrt{g} \left( \frac{2}{3} H \right)^{3/2}$$&#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026.622"/>
  <p:tag name="LATEXADDIN" val="\documentclass{article}&#10;\usepackage{amsmath}&#10;\pagestyle{empty}&#10;\begin{document}&#10;&#10;$$Q = C_d W y_g \sqrt{2 g y_1}$$&#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03.6746"/>
  <p:tag name="LATEXADDIN" val="\documentclass{article}&#10;\usepackage{amsmath}&#10;\pagestyle{empty}&#10;\begin{document}&#10;&#10;$V = \sqrt{2gH}$&#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1669.291"/>
  <p:tag name="ORIGINALWIDTH" val="1061.867"/>
  <p:tag name="LATEXADDIN" val="\documentclass{article}&#10;\usepackage{amsmath}&#10;\pagestyle{empty}&#10;\begin{document}&#10;&#10;$$\begin{array}{l}&#10;Q_C = K_C h_C^{n_C}&#10;\\&#10;Q_P = K_P h_P^{n_P}&#10;\\ \\&#10;C_P = \frac{C_C Q_C}{Q_P}&#10;\\ \\&#10;C_P = \frac{C_C K_C h_C^{n_C}}{K_P h_P^{n_P}}&#10;\\ \\&#10;h_C = K_L h_P&#10;\\ \\&#10;C_P = \frac{C_C K_C K_L^{n_C} h_P^{n_C}}{K_P h_P^{n_P}}&#10;\end{array}$$&#10;&#10;&#10;\end{document}"/>
  <p:tag name="IGUANATEXSIZE" val="20"/>
  <p:tag name="IGUANATEXCURSOR" val="0"/>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814.3982"/>
  <p:tag name="LATEXADDIN" val="\documentclass{article}&#10;\usepackage{amsmath}&#10;\pagestyle{empty}&#10;\begin{document}&#10;&#10;$$C_P \propto \frac{K_L^{n_C} h_P^{n_C}}{h_P^{n_P}}$$&#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722.9096"/>
  <p:tag name="LATEXADDIN" val="\documentclass{article}&#10;\usepackage{amsmath}&#10;\pagestyle{empty}&#10;\begin{document}&#10;&#10;$$Q_P = K_P h_P^{n_P}$$&#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469.4413"/>
  <p:tag name="LATEXADDIN" val="\documentclass{article}&#10;\usepackage{amsmath}&#10;\pagestyle{empty}&#10;\begin{document}&#10;&#10;$n_P = n_C$&#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81.9647"/>
  <p:tag name="ORIGINALWIDTH" val="596.1754"/>
  <p:tag name="LATEXADDIN" val="\documentclass{article}&#10;\usepackage{amsmath}&#10;\pagestyle{empty}&#10;\begin{document}&#10;&#10;$${\rm{Re}} = \frac{\rho VD}{\mu}$$&#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013.873"/>
  <p:tag name="LATEXADDIN" val="\documentclass{article}&#10;\usepackage{amsmath}&#10;\pagestyle{empty}&#10;\begin{document}&#10;&#10;$$C_P = \sqrt{K_L} \frac{C_C K_C}{K_P}$$&#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619.4226"/>
  <p:tag name="LATEXADDIN" val="\documentclass{article}&#10;\usepackage{amsmath}&#10;\pagestyle{empty}&#10;\begin{document}&#10;&#10;$$\sqrt{K_L} \propto C_P$$&#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06.4117"/>
  <p:tag name="LATEXADDIN" val="\documentclass{article}&#10;\usepackage{amsmath}&#10;\pagestyle{empty}&#10;\begin{document}&#10;&#10;$$F_g = \frac{4 \pi r^3}{3 \cdot 2}\rho g$$&#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607.4241"/>
  <p:tag name="LATEXADDIN" val="\documentclass{article}&#10;\usepackage{amsmath}&#10;\pagestyle{empty}&#10;\begin{document}&#10;&#10;$$\rho g \Delta h \left( \pi r^2 \righ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335.2081"/>
  <p:tag name="ORIGINALWIDTH" val="1143.607"/>
  <p:tag name="LATEXADDIN" val="\documentclass{article}&#10;\usepackage{amsmath}&#10;\pagestyle{empty}&#10;\begin{document}&#10;&#10;$$\Delta h = \frac{2 \pi r \sigma - \frac{4 \pi r^3}{3 \cdot 2} \rho g}{\rho g \left( \pi r^2 \right)}$$&#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51.669"/>
  <p:tag name="LATEXADDIN" val="\documentclass{article}&#10;\usepackage{amsmath}&#10;\pagestyle{empty}&#10;\begin{document}&#10;&#10;$$\nu_{Alum} = \left[ 1 + 4.225 \times {10}^{-6}{\left( \frac{C_{Alum}}{\frac{kg}{m^3}} \right)}^{2.289} \right] \nu_{{H_2}O}$$&#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86.164"/>
  <p:tag name="LATEXADDIN" val="\documentclass{article}&#10;\usepackage{amsmath}&#10;\pagestyle{empty}&#10;\begin{document}&#10;&#10;$$\nu_{PACl} = \left[ 1 + 2.383 \times {10}^{-5}\left(\frac{C_{PACl}}{\frac{kg}{m^3}} \right)^{1.893} \right] \nu_{{H_2}O}$$&#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582.6772"/>
  <p:tag name="LATEXADDIN" val="\documentclass{article}&#10;\usepackage{amsmath}&#10;\pagestyle{empty}&#10;\begin{document}&#10;&#10;$$V_{pore} = \frac{V_a}{\varepsilon}$$&#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849.6438"/>
  <p:tag name="LATEXADDIN" val="\documentclass{article}&#10;\usepackage{amsmath}&#10;\pagestyle{empty}&#10;\begin{document}&#10;&#10;$$h_{\rm{f}} \approx \frac{32 \mu L V_{pore}}{\rho g d_{pore}^2}$$&#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305.2118"/>
  <p:tag name="LATEXADDIN" val="\documentclass{article}&#10;\usepackage{amsmath}&#10;\pagestyle{empty}&#10;\begin{document}&#10;&#10;$\nu  = \frac{\mu}{\rho}$&#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309.336"/>
  <p:tag name="LATEXADDIN" val="\documentclass{article}&#10;\usepackage{amsmath}&#10;\pagestyle{empty}&#10;\begin{document}&#10;&#10;&#10;$$\frac{h_{\rm{f}}}{L} = 36k \frac{\left( 1 - \varepsilon \right)^2}{\varepsilon^3} \frac{\nu V_a}{g d_{sand}^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rm{f} = \frac{64}{Re}$$&#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D_{or} = \sqrt{ \frac{4Q}{\pi \Pi_{vc} \sqrt{ 2 g \Delta h} }}$$&#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7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169.479"/>
  <p:tag name="LATEXADDIN" val="\documentclass{article}&#10;\usepackage{amsmath}&#10;\pagestyle{empty}&#10;\begin{document}&#10;&#10;&#10;$D_{or} = \sqrt{ \frac{4 \left( 0.0000075 \frac{m^3}{s} \right)}{\pi \left( 0.62 \right) \sqrt{2 \left( 9.8 \frac{m}{s^2} \right) \left( 0.3m \right)} }}  = 2.5mm$&#10;&#10;\end{document}"/>
  <p:tag name="IGUANATEXSIZE" val="20"/>
  <p:tag name="IGUANATEXCURSOR" val="245"/>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frac{V^2}{2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frac{p_{in}}{\rho g} + z_{in} + \alpha_{in} \frac{V_{in}^2}{2g} + h_P = \frac{p_{out}}{\rho g} + z_{out} + {\alpha_{out}} \frac{V_{out}^2}{2g} + h_T + h_L$$&#10;&#10;&#10;\end{document}"/>
  <p:tag name="IGUANATEXSIZE" val="20"/>
  <p:tag name="IGUANATEXCURSOR" val="24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00.3"/>
  <p:tag name="LATEXADDIN" val="\documentclass{article}&#10;\usepackage{amsmath}&#10;\pagestyle{empty}&#10;\begin{document}&#10;&#10;&#10;$$\frac{p_1}{\rho g} + z_1 + \frac{v_1^2}{2g} = \frac{p_2}{\rho g} + z_2 + \frac{v_2^2}{2g}$$&#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566.554"/>
  <p:tag name="LATEXADDIN" val="\documentclass{article}&#10;\usepackage{amsmath}&#10;\pagestyle{empty}&#10;\begin{document}&#10;&#10;$${h_e} = \frac{p_{in} - p_{out}}{\rho g} + \frac{V_{in}^2 - V_{out}^2}{2g}$$&#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567.304"/>
  <p:tag name="LATEXADDIN" val="\documentclass{article}&#10;\usepackage{amsmath}&#10;\pagestyle{empty}&#10;\begin{document}&#10;&#10;$$\frac{p_{in} - p_{out}}{\rho g} = \frac{V_{out}^2 - V_{in}^2}{2g} + h_e$$&#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1903.262"/>
  <p:tag name="LATEXADDIN" val="\documentclass{article}&#10;\usepackage{amsmath}&#10;\pagestyle{empty}&#10;\begin{document}&#10;&#10;$${\bf{M}}_1 + {\bf{M}}_2 = \bf{W} + \bf{F}_{p_1} + \bf{F}_{p_2} + \bf{F}_{ss}$$&#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1383.577"/>
  <p:tag name="LATEXADDIN" val="\documentclass{article}&#10;\usepackage{amsmath}&#10;\pagestyle{empty}&#10;\begin{document}&#10;&#10;$M_{1x} + M_{2x} = F_{p_{1x}} + F_{p_{2x}}$&#10;&#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917.1354"/>
  <p:tag name="LATEXADDIN" val="\documentclass{article}&#10;\usepackage{amsmath}&#10;\pagestyle{empty}&#10;\begin{document}&#10;&#10;$$M_{1x} =  - \rho V_{in}^2 A_{in}$$&#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917.8853"/>
  <p:tag name="LATEXADDIN" val="\documentclass{article}&#10;\usepackage{amsmath}&#10;\pagestyle{empty}&#10;\begin{document}&#10;&#10;$$M_{2x} =  \rho V_{out}^2 A_{out}$$&#10;&#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2387.701"/>
  <p:tag name="LATEXADDIN" val="\documentclass{article}&#10;\usepackage{amsmath}&#10;\pagestyle{empty}&#10;\begin{document}&#10;&#10;$$ - \rho V_{in}^2 A_{in} + \rho V_{out}^2 A_{out} = p_{in} A_{out} - p_{out} A_{out}$$&#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527.559"/>
  <p:tag name="LATEXADDIN" val="\documentclass{article}&#10;\usepackage{amsmath}&#10;\pagestyle{empty}&#10;\begin{document}&#10;&#10;$$\frac{p_{in} - p_{out}}{\rho g} = \frac{V_{out}^2 - V_{in}^2 \frac{A_{in}}{A_{out}}}{g}$$&#10;&#10;&#10;\end{document}"/>
  <p:tag name="IGUANATEXSIZE" val="20"/>
  <p:tag name="IGUANATEXCURSOR" val="172"/>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325.4593"/>
  <p:tag name="ORIGINALWIDTH" val="1812.523"/>
  <p:tag name="LATEXADDIN" val="\documentclass{article}&#10;\usepackage{amsmath}&#10;\pagestyle{empty}&#10;\begin{document}&#10;&#10;&#10;$$ h_e = \frac{V_{out}^2 - V_{in}^2\frac{V_{out}}{V_{in}}}{g} + \frac{V_{in}^2 - V_{out}^2}{2g}$$&#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527.559"/>
  <p:tag name="LATEXADDIN" val="\documentclass{article}&#10;\usepackage{amsmath}&#10;\pagestyle{empty}&#10;\begin{document}&#10;&#10;$$\frac{p_{in} - p_{out}}{\rho g} = \frac{V_{out}^2 - V_{in}^2 \frac{A_{in}}{A_{out}}}{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43.1571"/>
  <p:tag name="LATEXADDIN" val="\documentclass{article}&#10;\usepackage{amsmath}&#10;\pagestyle{empty}&#10;\begin{document}&#10;&#10;$$A_{vc} = \Pi_{vc} A_{or}$$&#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1004.125"/>
  <p:tag name="LATEXADDIN" val="\documentclass{article}&#10;\usepackage{amsmath}&#10;\pagestyle{empty}&#10;\begin{document}&#10;&#10;$$h_e = \frac{\left( V_{in}  - V_{out} \right)^2}{2g}$$&#10;&#10;&#10;&#10;\end{document}"/>
  <p:tag name="IGUANATEXSIZE" val="3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566.554"/>
  <p:tag name="LATEXADDIN" val="\documentclass{article}&#10;\usepackage{amsmath}&#10;\pagestyle{empty}&#10;\begin{document}&#10;&#10;$$h_e = \frac{p_{in} - p_{out}}{\rho g} + \frac{V_{in}^2 - V_{out}^2}{2g}$$&#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5.9167"/>
  <p:tag name="LATEXADDIN" val="\documentclass{article}&#10;\usepackage{amsmath}&#10;\pagestyle{empty}&#10;\begin{document}&#10;&#10;&#10;$$ \frac{A_{in}}{A_{out}} = \frac{V_{out}}{V_{in}}$$&#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466.067"/>
  <p:tag name="LATEXADDIN" val="\documentclass{article}&#10;\usepackage{amsmath}&#10;\pagestyle{empty}&#10;\begin{document}&#10;&#10;$$h_e = \frac{V_{out}^2 - 2 V_{in} V_{out} + V_{in}^2}{2g}$$&#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06.599"/>
  <p:tag name="LATEXADDIN" val="\documentclass{article}&#10;\usepackage{amsmath}&#10;\pagestyle{empty}&#10;\begin{document}&#10;&#10;$${h_e} = \frac{V_{in}^2}{2g}{\left( {1 - \frac{A_{in}}{A_{out}}} \right)^2}$$&#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6.093"/>
  <p:tag name="LATEXADDIN" val="\documentclass{article}&#10;\usepackage{amsmath}&#10;\pagestyle{empty}&#10;\begin{document}&#10;&#10;$${h_e} = \frac{V_{out}^2}{2g}{\left( {\frac{A_{out}}{A_{in}}} -1 \right)^2}$$&#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833.1458"/>
  <p:tag name="ORIGINALWIDTH" val="1181.102"/>
  <p:tag name="LATEXADDIN" val="\documentclass{article}&#10;\usepackage{amsmath}&#10;\pagestyle{empty}&#10;\begin{document}&#10;&#10;&#10;$$\begin{array}{l}&#10;&#10;&#10;$$h_e = \frac{V_{in}^2}{2g}  \left( 1 - &#10;\frac{A_{in}}{A_{out}} \right)^2&#10;\\&#10;\frac{A_{in}}{A_{out}} = \frac{V_{out}}{V_{in}}&#10;\\&#10;V_{in} = \frac{V_{out} A_{out}} {A_{in}}&#10;\\&#10;h_e = \frac{V_{out}^2}{2g}   \left( \frac{{{A_{out}}}}{{{A_{in}}}} - 1 \right)^2$$&#10;&#10;\end{array}$$&#10;&#10;\end{document}"/>
  <p:tag name="IGUANATEXSIZE" val="20"/>
  <p:tag name="IGUANATEXCURSOR" val="358"/>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1729.284"/>
  <p:tag name="LATEXADDIN" val="\documentclass{article}&#10;\usepackage{amsmath}&#10;\pagestyle{empty}&#10;\begin{document}&#10;&#10;$$K_{e_{orifice}} = \left( \frac{A_{Pipe}}{\Pi_{vc} A_{Orifice}} - 1 \right)^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6.093"/>
  <p:tag name="LATEXADDIN" val="\documentclass{article}&#10;\usepackage{amsmath}&#10;\pagestyle{empty}&#10;\begin{document}&#10;$${h_e} = \frac{V_{out}^2}{2g}{\left( {\frac{A_{out}}{A_{in}}} -1 \right)^2}$$&#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49.1938"/>
  <p:tag name="LATEXADDIN" val="\documentclass{article}&#10;\usepackage{amsmath}&#10;\pagestyle{empty}&#10;\begin{document}&#10;&#10;$$Q = VA$$&#10;&#10;&#10;\end{document}"/>
  <p:tag name="IGUANATEXSIZE" val="23"/>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34.1582"/>
  <p:tag name="LATEXADDIN" val="\documentclass{article}&#10;\usepackage{amsmath}&#10;\pagestyle{empty}&#10;\begin{document}&#10;&#10;$$h_e = K_e \frac{Q^2}{2gA^2}$$&#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986.502"/>
  <p:tag name="LATEXADDIN" val="\documentclass{article}&#10;\usepackage{amsmath}&#10;\pagestyle{empty}&#10;\begin{document}&#10;&#10;$$h_e = \left( \frac{D_{Pipe}^2}{\Pi_{vc} D_{Orifice}^2} - 1 \right)^2 \frac{8Q^2}{g \pi^2 D_{Pipe}^4}$$&#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533.9332"/>
  <p:tag name="ORIGINALWIDTH" val="2052.493"/>
  <p:tag name="LATEXADDIN" val="\documentclass{article}&#10;\usepackage{amsmath}&#10;\pagestyle{empty}&#10;\begin{document}&#10;&#10;$$D_{Orifice} = \frac{D_{Pipe}} {\sqrt{\Pi_{vc} \left( \sqrt {\frac{h_e g}{8}} \frac{\pi D_{Pipe}^2}{Q} + 1 \right)} }$$&#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67.904"/>
  <p:tag name="LATEXADDIN" val="\documentclass{article}&#10;\usepackage{amsmath}&#10;\pagestyle{empty}&#10;\begin{document}&#10;&#10;$$A_{vc} \cong 0.62 A_{o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74.4282"/>
  <p:tag name="LATEXADDIN" val="\documentclass{article}&#10;\usepackage{amsmath}&#10;\pagestyle{empty}&#10;\begin{document}&#10;&#10;$$\Pi_{vc} \cong 0.62$$&#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1307.087"/>
  <p:tag name="LATEXADDIN" val="\documentclass{article}&#10;\usepackage{amsmath}&#10;\pagestyle{empty}&#10;\begin{document}&#10;&#10;$$Q =  - \frac{d\rlap{--}V}{dt} = - \frac{{A_{Tank}}dh}{dt}$$&#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312.7109"/>
  <p:tag name="ORIGINALWIDTH" val="951.631"/>
  <p:tag name="LATEXADDIN" val="\documentclass{article}&#10;\usepackage{amsmath}&#10;\pagestyle{empty}&#10;\begin{document}&#10;&#10;$$h_e = K_e \frac{Q^2}{2gA_{Valve}^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29.621"/>
  <p:tag name="LATEXADDIN" val="\documentclass{article}&#10;\usepackage{amsmath}&#10;\pagestyle{empty}&#10;\begin{document}&#10;&#10;$$Q = A_{Valve} \sqrt{\frac{2 h_e g}{K_e}}$$&#10;&#10;&#10;\end{document}"/>
  <p:tag name="IGUANATEXSIZE" val="20"/>
  <p:tag name="IGUANATEXCURSOR" val="125"/>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98.8"/>
  <p:tag name="LATEXADDIN" val="\documentclass{article}&#10;\usepackage{amsmath}&#10;\pagestyle{empty}&#10;\begin{document}&#10;&#10;$$A_{Tank} \frac{dh}{dt} + A_{Valve} \sqrt{\frac{2gh}{K_e}} = 0$$&#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469.4413"/>
  <p:tag name="ORIGINALWIDTH" val="1455.568"/>
  <p:tag name="LATEXADDIN" val="\documentclass{article}&#10;\usepackage{amsmath}&#10;\pagestyle{empty}&#10;\begin{document}&#10;&#10;$$\frac{ -A_{Tank}}{{A_{Valve}} \sqrt{\frac{2g}{K_e}} }   \int \limits_{h_0}^h \frac{dh}{\sqrt h} = \int \limits_0^t {dt}$$&#10;&#10;&#10;\end{document}"/>
  <p:tag name="IGUANATEXSIZE" val="20"/>
  <p:tag name="IGUANATEXCURSOR" val="204"/>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388.4514"/>
  <p:tag name="ORIGINALWIDTH" val="1832.771"/>
  <p:tag name="LATEXADDIN" val="\documentclass{article}&#10;\usepackage{amsmath}&#10;\pagestyle{empty}&#10;\begin{document}&#10;&#10;$$\frac{ -A_{Tank}}{A_{Valve} \sqrt{ \frac{2g}{K_e}} } *2 \left( h^{1/2} - h_0^{1/2} \right) = 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495.313"/>
  <p:tag name="LATEXADDIN" val="\documentclass{article}&#10;\usepackage{amsmath}&#10;\pagestyle{empty}&#10;\begin{document}&#10;&#10;&#10;$$\sqrt h  = \sqrt{h_0} - t \frac{A_{Valve}}{2 A_{tank}} \sqrt {\frac{2g}{K_e}}$$&#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2278.965"/>
  <p:tag name="LATEXADDIN" val="\documentclass{article}&#10;\usepackage{amsmath}&#10;\pagestyle{empty}&#10;\begin{document}&#10;&#10;$$Q = A_{Valve} \sqrt{\frac{2g}{K_e}} \left( \sqrt{h_0}  - t \frac{A_{Valve}}{2 A_{tank}} \sqrt{\frac{2g}{K_e}} \right)$$&#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29.621"/>
  <p:tag name="LATEXADDIN" val="\documentclass{article}&#10;\usepackage{amsmath}&#10;\pagestyle{empty}&#10;\begin{document}&#10;&#10;$$Q = A_{Valve} \sqrt{\frac{2 h_e g}{K_e}}$$&#10;&#10;&#10;\end{document}"/>
  <p:tag name="IGUANATEXSIZE" val="20"/>
  <p:tag name="IGUANATEXCURSOR" val="125"/>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709.4113"/>
  <p:tag name="LATEXADDIN" val="\documentclass{article}&#10;\usepackage{amsmath}&#10;\pagestyle{empty}&#10;\begin{document}&#10;&#10;$${h_L} = {h_f} + {h_e}$$&#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49.306"/>
  <p:tag name="LATEXADDIN" val="\documentclass{article}&#10;\usepackage{amsmath}&#10;\pagestyle{empty}&#10;\begin{document}&#10;&#10;&#10;$$\sqrt h_e  = \sqrt{h_0} - t \frac{A_{Valve}}{2 A_{tank}} \sqrt {\frac{2g}{K_e}}$$&#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46.457"/>
  <p:tag name="LATEXADDIN" val="\documentclass{article}&#10;\usepackage{amsmath}&#10;\pagestyle{empty}&#10;\begin{document}&#10;&#10;&#10;$$Q = \Pi_{vc} A_{or} \sqrt{2g} \left( \sqrt{h_0} - \frac{t \Pi_{vc}}{2} \frac{A_{or}}{A_{tank}} \sqrt{2g} \right)$$&#10;&#10;\end{document}"/>
  <p:tag name="IGUANATEXSIZE" val="20"/>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386.9517"/>
  <p:tag name="ORIGINALWIDTH" val="906.6367"/>
  <p:tag name="LATEXADDIN" val="\documentclass{article}&#10;\usepackage{amsmath}&#10;\pagestyle{empty}&#10;\begin{document}&#10;&#10;$$ A_{Valve} = \frac{Q_{0}}{ \sqrt{ \frac{2 h_0 g}{K_e}} }$$&#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1097.113"/>
  <p:tag name="LATEXADDIN" val="\documentclass{article}&#10;\usepackage{amsmath}&#10;\pagestyle{empty}&#10;\begin{document}&#10;&#10;$$\frac{Q}{Q_0} = 1 - \frac{t Q_0}{2 A_{Tank} h_0}$$&#10;&#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2313.461"/>
  <p:tag name="LATEXADDIN" val="\documentclass{article}&#10;\usepackage{amsmath}&#10;\pagestyle{empty}&#10;\begin{document}&#10;&#10;$$Q = A_{Valve} \sqrt{ \frac{2g}{K_e} } \left( \sqrt{h_0} - t \frac{A_{Valve}}{2 A_{Tank}} \sqrt{ \frac{2g}{K_e} } \right)$$&#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386.9517"/>
  <p:tag name="ORIGINALWIDTH" val="906.6367"/>
  <p:tag name="LATEXADDIN" val="\documentclass{article}&#10;\usepackage{amsmath}&#10;\pagestyle{empty}&#10;\begin{document}&#10;&#10;$$ A_{Valve} = \frac{Q_{0}}{ \sqrt{ \frac{2 h_0 g}{K_e}} }$$&#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343.082"/>
  <p:tag name="LATEXADDIN" val="\documentclass{article}&#10;\usepackage{amsmath}&#10;\pagestyle{empty}&#10;\begin{document}&#10;&#10;$$ Q_0 t_{Design} = A_{Tank} h_{Tank}$$&#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916.3854"/>
  <p:tag name="LATEXADDIN" val="\documentclass{article}&#10;\usepackage{amsmath}&#10;\pagestyle{empty}&#10;\begin{document}&#10;&#10;$$ \frac{Q_0}{A_{Tank}} = \frac{h_{Tank}}{t_{Design}}$$&#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532.808"/>
  <p:tag name="LATEXADDIN" val="\documentclass{article}&#10;\usepackage{amsmath}&#10;\pagestyle{empty}&#10;\begin{document}&#10;&#10;&#10;$$ \frac{C_{Cl_2}} {C_{Cl_{2_0}}} = 1 - \frac{1}{2} \frac{t}{t_{Design}} \frac{h_{Tank}}{h_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frac{p_{in}}{\rho g} + z_{in} + \alpha_{in} \frac{V_{in}^2}{2g} + h_P = \frac{p_{out}}{\rho g} + z_{out} + {\alpha_{out}} \frac{V_{out}^2}{2g} + h_T + h_L$$&#10;&#10;&#10;\end{document}"/>
  <p:tag name="IGUANATEXSIZE" val="23"/>
  <p:tag name="IGUANATEXCURSOR" val="240"/>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606.6742"/>
  <p:tag name="LATEXADDIN" val="\documentclass{article}&#10;\usepackage{amsmath}&#10;\pagestyle{empty}&#10;\begin{document}&#10;&#10;$$t = 2 t_{design}$$&#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27.4465"/>
  <p:tag name="LATEXADDIN" val="\documentclass{article}&#10;\usepackage{amsmath}&#10;\pagestyle{empty}&#10;\begin{document}&#10;&#10;&#10;$$\bar{Q} = \frac{Q_0}{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532.4335"/>
  <p:tag name="LATEXADDIN" val="\documentclass{article}&#10;\usepackage{amsmath}&#10;\pagestyle{empty}&#10;\begin{document}&#10;&#10;$$ h = \frac{Q^2}{Q_0^2} h_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495.313"/>
  <p:tag name="LATEXADDIN" val="\documentclass{article}&#10;\usepackage{amsmath}&#10;\pagestyle{empty}&#10;\begin{document}&#10;&#10;&#10;$$\sqrt h  = \sqrt{h_0} - t \frac{A_{Valve}}{2 A_{tank}} \sqrt {\frac{2g}{K_e}}$$&#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5.527"/>
  <p:tag name="LATEXADDIN" val="\documentclass{article}&#10;\usepackage{amsmath}&#10;\pagestyle{empty}&#10;\begin{document}&#10;&#10;&#10;$$\sqrt h  = \sqrt{h_0} - t_{Drain} \frac{A_{Valve}}{2 A_{tank}} \sqrt {\frac{2g}{K_e}}$$&#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995.1256"/>
  <p:tag name="LATEXADDIN" val="\documentclass{article}&#10;\usepackage{amsmath}&#10;\pagestyle{empty}&#10;\begin{document}&#10;&#10;&#10;$$A_{Valve} = \frac{\pi D_{Valve}^2}{4}$$&#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236.22"/>
  <p:tag name="LATEXADDIN" val="\documentclass{article}&#10;\usepackage{amsmath}&#10;\pagestyle{empty}&#10;\begin{document}&#10;&#10;&#10;$$ D_{Valve} = \sqrt{ \frac{8 L_{Tank} W_{Tank}}{\pi t_{Drain}}} {\left( \frac{K_{e} H_{Tank}}{2g} \right)^{\frac{1}{4}}}$$&#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404.574"/>
  <p:tag name="LATEXADDIN" val="\documentclass{article}&#10;\usepackage{amsmath}&#10;\pagestyle{empty}&#10;\begin{document}&#10;&#10;$$ A_{Valve} = \frac{2 A_{Tank}}{t_{Drain}}\sqrt {\frac{K_e h_0} {2g}} $$&#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01.6498"/>
  <p:tag name="LATEXADDIN" val="\documentclass{article}&#10;\usepackage{amsmath}&#10;\pagestyle{empty}&#10;\begin{document}&#10;&#10;$$ h_{\rm{f}} = {\rm{f}} \frac{8}{g \pi^2} \frac{LQ^2}{D^5}$$&#10;&#10;&#10;\end{document}"/>
  <p:tag name="IGUANATEXSIZE" val="25"/>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83.727"/>
  <p:tag name="LATEXADDIN" val="\documentclass{article}&#10;\usepackage{amsmath}&#10;\pagestyle{empty}&#10;\begin{document}&#10;&#10;$$ A_{or}$$&#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1870.266"/>
  <p:tag name="LATEXADDIN" val="\documentclass{article}&#10;\usepackage{amsmath}&#10;\pagestyle{empty}&#10;\begin{document}&#10;&#10;$$ d_{float}^2 \cdot{h_{submerged}} = d_{orifice}^2 \cdot{h_{tank}}$$&#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148.856"/>
  <p:tag name="LATEXADDIN" val="\documentclass{article}&#10;\usepackage{amsmath}&#10;\pagestyle{empty}&#10;\begin{document}&#10;&#10;$$\frac{h_{tank}}{h_{submerged}} = \frac{d_{float}^2}{d_{orifice}^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18.1477"/>
  <p:tag name="LATEXADDIN" val="\documentclass{article}&#10;\usepackage{amsmath}&#10;\pagestyle{empty}&#10;\begin{document}&#10;&#10;$$ h_L = z_{in} - z_{out} $$&#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1298.088"/>
  <p:tag name="LATEXADDIN" val="\documentclass{article}&#10;\usepackage{amsmath}&#10;\pagestyle{empty}&#10;\begin{document}&#10;&#10;${\rm{Re}}=\frac{4Q}{\pi D\nu} = \frac{\rho VD}{\mu} = \frac{VD}{\nu}$&#10;&#10;&#10;\end{document}"/>
  <p:tag name="IGUANATEXSIZE" val="25"/>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10;$$Q = \Pi_{vc} A_{or} \sqrt{2g\Delta h}$$&#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977.8777"/>
  <p:tag name="LATEXADDIN" val="\documentclass{article}&#10;\usepackage{amsmath}&#10;\pagestyle{empty}&#10;\begin{document}&#10;&#10;&#10;$$ A_{or} = \frac{Q}{ \Pi_{vc} \sqrt{2g\Delta h} }$$&#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 D_{or} = \sqrt{\frac{4Q}{\pi \Pi_{vc} \sqrt{2g \Delta h} }} $$&#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57.6678"/>
  <p:tag name="LATEXADDIN" val="\documentclass{article}&#10;\usepackage{amsmath}&#10;\pagestyle{empty}&#10;\begin{document}&#10;&#10;$$ A_{or} = \pi \frac{D_{or}^2}{4}$$&#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 \Delta h $$&#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41.62"/>
  <p:tag name="LATEXADDIN" val="\documentclass{article}&#10;\usepackage{amsmath}&#10;\pagestyle{empty}&#10;\begin{document}&#10;&#10;$$ h_e = \frac{8 Q^2}{g \pi^2 D^4} \sum{K_e} $$&#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735.658"/>
  <p:tag name="LATEXADDIN" val="\documentclass{article}&#10;\usepackage{amsmath}&#10;\pagestyle{empty}&#10;\begin{document}&#10;&#10;$$ h_{\rm{f}} = \frac{128\mu LQ}{\rho g\pi D^4}$$&#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4540 2016">
  <a:themeElements>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115034</TotalTime>
  <Words>5453</Words>
  <Application>Microsoft Office PowerPoint</Application>
  <PresentationFormat>On-screen Show (4:3)</PresentationFormat>
  <Paragraphs>987</Paragraphs>
  <Slides>116</Slides>
  <Notes>83</Notes>
  <HiddenSlides>0</HiddenSlides>
  <MMClips>0</MMClips>
  <ScaleCrop>false</ScaleCrop>
  <HeadingPairs>
    <vt:vector size="8" baseType="variant">
      <vt:variant>
        <vt:lpstr>Fonts Used</vt:lpstr>
      </vt:variant>
      <vt:variant>
        <vt:i4>13</vt:i4>
      </vt:variant>
      <vt:variant>
        <vt:lpstr>Theme</vt:lpstr>
      </vt:variant>
      <vt:variant>
        <vt:i4>2</vt:i4>
      </vt:variant>
      <vt:variant>
        <vt:lpstr>Embedded OLE Servers</vt:lpstr>
      </vt:variant>
      <vt:variant>
        <vt:i4>3</vt:i4>
      </vt:variant>
      <vt:variant>
        <vt:lpstr>Slide Titles</vt:lpstr>
      </vt:variant>
      <vt:variant>
        <vt:i4>116</vt:i4>
      </vt:variant>
    </vt:vector>
  </HeadingPairs>
  <TitlesOfParts>
    <vt:vector size="134" baseType="lpstr">
      <vt:lpstr>Baskerville Old Face</vt:lpstr>
      <vt:lpstr>Arial</vt:lpstr>
      <vt:lpstr>Cambria Math</vt:lpstr>
      <vt:lpstr>Monotype Sorts</vt:lpstr>
      <vt:lpstr>Century Gothic</vt:lpstr>
      <vt:lpstr>Curlz MT</vt:lpstr>
      <vt:lpstr>Book Antiqua</vt:lpstr>
      <vt:lpstr>Times New Roman</vt:lpstr>
      <vt:lpstr>Wingdings</vt:lpstr>
      <vt:lpstr>Calibri</vt:lpstr>
      <vt:lpstr>Candara</vt:lpstr>
      <vt:lpstr>Euclid Symbol</vt:lpstr>
      <vt:lpstr>Symbol</vt:lpstr>
      <vt:lpstr>Lecture 4540 2016</vt:lpstr>
      <vt:lpstr>1_Lecture 4540 2016</vt:lpstr>
      <vt:lpstr>Equation</vt:lpstr>
      <vt:lpstr>Mathcad</vt:lpstr>
      <vt:lpstr>MathType 6.0 Equation</vt:lpstr>
      <vt:lpstr>Flow Control and Measurement</vt:lpstr>
      <vt:lpstr>Overview</vt:lpstr>
      <vt:lpstr>Overview</vt:lpstr>
      <vt:lpstr>Fluids Review</vt:lpstr>
      <vt:lpstr>Streamlines</vt:lpstr>
      <vt:lpstr>Why is there drag?</vt:lpstr>
      <vt:lpstr>Fluids Review</vt:lpstr>
      <vt:lpstr>Orifice Equation</vt:lpstr>
      <vt:lpstr>Two kinds of drag Two kinds of head loss</vt:lpstr>
      <vt:lpstr>Head Loss in a Long STRAIGHT Tube (due to wall shear): Major Losses</vt:lpstr>
      <vt:lpstr>Head Loss in a Long STRAIGHT Tube (due to wall shear): Major Losses</vt:lpstr>
      <vt:lpstr>Frictional Losses in Straight Pipes</vt:lpstr>
      <vt:lpstr>Head Loss: Minor Losses</vt:lpstr>
      <vt:lpstr>Head Loss due to Sudden Expansion: Conservation of Energy</vt:lpstr>
      <vt:lpstr>Head Loss due to Sudden Expansion: Conservation of Momentum </vt:lpstr>
      <vt:lpstr>Head Loss due to Sudden Expansion</vt:lpstr>
      <vt:lpstr>Minor Loss Coefficient for an Orifice in a Pipe (DOrifice &lt; &lt; Dpipe)</vt:lpstr>
      <vt:lpstr>Minor Loss Coefficient for an Orifice in a pipe</vt:lpstr>
      <vt:lpstr>Equation for the diameter of an orifice in a pipe given a head loss</vt:lpstr>
      <vt:lpstr>Overview</vt:lpstr>
      <vt:lpstr>Applications of Constant Flow</vt:lpstr>
      <vt:lpstr>Overview</vt:lpstr>
      <vt:lpstr>If you had electricity…</vt:lpstr>
      <vt:lpstr>A couple of observations…</vt:lpstr>
      <vt:lpstr>PowerPoint Presentation</vt:lpstr>
      <vt:lpstr>Dosing at a large city Water Treatment Plant in Nepal</vt:lpstr>
      <vt:lpstr>Salt water electrolytic chorine generators</vt:lpstr>
      <vt:lpstr>Chlorine tablet chlorinators</vt:lpstr>
      <vt:lpstr>The Challenge of Chemical Metering (Hypochlorinator)</vt:lpstr>
      <vt:lpstr>Hole in a bucket doesn’t give a constant flow rate</vt:lpstr>
      <vt:lpstr>Use Conservation of Mass and Minor Loss equation [Two unknowns (Q, h)]</vt:lpstr>
      <vt:lpstr>Use Conservation of Mass and Minor Loss equation [Two unknowns (Q, h)]</vt:lpstr>
      <vt:lpstr>Finding the chlorine depth as f(t)</vt:lpstr>
      <vt:lpstr>Finding Q as f(t)</vt:lpstr>
      <vt:lpstr>Surprise… Q and chlorine dose  decrease linearly with time!</vt:lpstr>
      <vt:lpstr>Reflections</vt:lpstr>
      <vt:lpstr>Effect of tank height above valve</vt:lpstr>
      <vt:lpstr>A related tangent… Design a drain system for a tank</vt:lpstr>
      <vt:lpstr>Brainstorm: Constant Flow</vt:lpstr>
      <vt:lpstr>Overview</vt:lpstr>
      <vt:lpstr>Constant Head: Floats</vt:lpstr>
      <vt:lpstr>Hypochlorinator with float design</vt:lpstr>
      <vt:lpstr>Floating Bowl</vt:lpstr>
      <vt:lpstr>Constant Head: Overflow Tanks</vt:lpstr>
      <vt:lpstr>Constant Head: Marriot bottle</vt:lpstr>
      <vt:lpstr>Constant Head: Float Valve</vt:lpstr>
      <vt:lpstr>Our goal is to adjust the flowrate and then maintain constant flow</vt:lpstr>
      <vt:lpstr>Variable Orifice</vt:lpstr>
      <vt:lpstr>Float valve and small tube variable head</vt:lpstr>
      <vt:lpstr>Overview</vt:lpstr>
      <vt:lpstr>Hypochorinator Fix</vt:lpstr>
      <vt:lpstr>Overview</vt:lpstr>
      <vt:lpstr>AguaClara Technologies</vt:lpstr>
      <vt:lpstr>AguaClara approach to flow control</vt:lpstr>
      <vt:lpstr>Early Flow Controllers</vt:lpstr>
      <vt:lpstr>PowerPoint Presentation</vt:lpstr>
      <vt:lpstr>Requirements for a Flow Controller</vt:lpstr>
      <vt:lpstr>Hypochlorinator Fix</vt:lpstr>
      <vt:lpstr>Installing a Flow Controller for dosing Chlorine</vt:lpstr>
      <vt:lpstr>Dose Controller:  The QC Control Problem</vt:lpstr>
      <vt:lpstr>Overview</vt:lpstr>
      <vt:lpstr>Linear Flow Orifice Meter</vt:lpstr>
      <vt:lpstr>Linear Orifice Meter</vt:lpstr>
      <vt:lpstr>Linear Flow Orifice Meter</vt:lpstr>
      <vt:lpstr>PowerPoint Presentation</vt:lpstr>
      <vt:lpstr>Overview</vt:lpstr>
      <vt:lpstr>Linear Dose Controller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Chemical Dose Controller</vt:lpstr>
      <vt:lpstr>Stock tanks, calibration columns, constant head tanks, dosing tubes, lever and slider, LFOM</vt:lpstr>
      <vt:lpstr>What’s wrong with this drawing? Find the missing piece</vt:lpstr>
      <vt:lpstr>Our goal is to design a more modular dosing system</vt:lpstr>
      <vt:lpstr>Identify everything!</vt:lpstr>
      <vt:lpstr>Design specifications for the float valve</vt:lpstr>
      <vt:lpstr>Constraints on flow controller Dosing tube design</vt:lpstr>
      <vt:lpstr>Nonlinearity Error Analysis:  The problem caused by minor losses</vt:lpstr>
      <vt:lpstr>Relationship between Q and L given minor loss error constraint</vt:lpstr>
      <vt:lpstr>Relationship between Q and L given head loss constraint</vt:lpstr>
      <vt:lpstr>Dosing Tube Lengths</vt:lpstr>
      <vt:lpstr>Tube Diameter for Flow/Dose Controller (English tube sizes)</vt:lpstr>
      <vt:lpstr>Dose Controller Accuracy</vt:lpstr>
      <vt:lpstr>Maximum Plant Flow Rate Using Linear Flow Controller</vt:lpstr>
      <vt:lpstr>Dose Control Summary</vt:lpstr>
      <vt:lpstr>Extras!</vt:lpstr>
      <vt:lpstr>Extending the range of the flow controllers</vt:lpstr>
      <vt:lpstr>Closed Conduit Flow options for Flow Controllers</vt:lpstr>
      <vt:lpstr>Open Channel Flow Relationships</vt:lpstr>
      <vt:lpstr>Dose Controller with nonlinear scale</vt:lpstr>
      <vt:lpstr>Constant dose with changing plant flow requirement</vt:lpstr>
      <vt:lpstr>Dose scale on the lever arm?</vt:lpstr>
      <vt:lpstr>AguaClara Dose Control History</vt:lpstr>
      <vt:lpstr>Variable dosing valve:  For coagulant dosing for plant flows above 100 L/s</vt:lpstr>
      <vt:lpstr>Surface Tension</vt:lpstr>
      <vt:lpstr>Surface Tension can prevent flow!</vt:lpstr>
      <vt:lpstr>A constraint for flow control devices: Surface Tension</vt:lpstr>
      <vt:lpstr>Kinematic Viscosity of Water</vt:lpstr>
      <vt:lpstr>Kinematic Viscosity of Coagulants</vt:lpstr>
      <vt:lpstr>PowerPoint Presentation</vt:lpstr>
      <vt:lpstr>Porous Media Head Loss: Kozeny equation</vt:lpstr>
      <vt:lpstr>Orifice Image</vt:lpstr>
      <vt:lpstr>Tube Diameter for Flow/Dose Controller (English tube sizes)</vt:lpstr>
      <vt:lpstr>Tube Diameter for Flow/Dose Controller (Metric tube sizes)</vt:lpstr>
      <vt:lpstr>Tube Diameter for Flow/Dose Controller (Metric tube sizes)</vt:lpstr>
      <vt:lpstr>Design Algorithm</vt:lpstr>
      <vt:lpstr>Making Minor Losses Minor</vt:lpstr>
      <vt:lpstr>Doser Calibration Steps  (whenever the dosing tubes are replaced or elevations are varied)</vt:lpstr>
      <vt:lpstr>Float Valve Head Loss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Juan</cp:lastModifiedBy>
  <cp:revision>1630</cp:revision>
  <cp:lastPrinted>2017-09-05T11:56:51Z</cp:lastPrinted>
  <dcterms:created xsi:type="dcterms:W3CDTF">2004-08-17T19:01:02Z</dcterms:created>
  <dcterms:modified xsi:type="dcterms:W3CDTF">2018-02-07T19:34:23Z</dcterms:modified>
</cp:coreProperties>
</file>